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Ex2.xml" ContentType="application/vnd.ms-office.chartex+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Ex3.xml" ContentType="application/vnd.ms-office.chartex+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theme/themeOverride5.xml" ContentType="application/vnd.openxmlformats-officedocument.themeOverride+xml"/>
  <Override PartName="/ppt/charts/chart19.xml" ContentType="application/vnd.openxmlformats-officedocument.drawingml.chart+xml"/>
  <Override PartName="/ppt/theme/themeOverride6.xml" ContentType="application/vnd.openxmlformats-officedocument.themeOverrid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1.xml" ContentType="application/vnd.openxmlformats-officedocument.drawingml.chart+xml"/>
  <Override PartName="/ppt/theme/themeOverride7.xml" ContentType="application/vnd.openxmlformats-officedocument.themeOverride+xml"/>
  <Override PartName="/ppt/charts/chart22.xml" ContentType="application/vnd.openxmlformats-officedocument.drawingml.chart+xml"/>
  <Override PartName="/ppt/theme/themeOverride8.xml" ContentType="application/vnd.openxmlformats-officedocument.themeOverride+xml"/>
  <Override PartName="/ppt/charts/chart23.xml" ContentType="application/vnd.openxmlformats-officedocument.drawingml.chart+xml"/>
  <Override PartName="/ppt/theme/themeOverride9.xml" ContentType="application/vnd.openxmlformats-officedocument.themeOverride+xml"/>
  <Override PartName="/ppt/charts/chart24.xml" ContentType="application/vnd.openxmlformats-officedocument.drawingml.chart+xml"/>
  <Override PartName="/ppt/theme/themeOverride10.xml" ContentType="application/vnd.openxmlformats-officedocument.themeOverr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Ex4.xml" ContentType="application/vnd.ms-office.chartex+xml"/>
  <Override PartName="/ppt/charts/style17.xml" ContentType="application/vnd.ms-office.chartstyle+xml"/>
  <Override PartName="/ppt/charts/colors17.xml" ContentType="application/vnd.ms-office.chartcolorstyle+xml"/>
  <Override PartName="/ppt/charts/chart27.xml" ContentType="application/vnd.openxmlformats-officedocument.drawingml.chart+xml"/>
  <Override PartName="/ppt/notesSlides/notesSlide5.xml" ContentType="application/vnd.openxmlformats-officedocument.presentationml.notesSlide+xml"/>
  <Override PartName="/ppt/charts/chart28.xml" ContentType="application/vnd.openxmlformats-officedocument.drawingml.chart+xml"/>
  <Override PartName="/ppt/theme/themeOverride11.xml" ContentType="application/vnd.openxmlformats-officedocument.themeOverride+xml"/>
  <Override PartName="/ppt/charts/chart29.xml" ContentType="application/vnd.openxmlformats-officedocument.drawingml.chart+xml"/>
  <Override PartName="/ppt/theme/themeOverride12.xml" ContentType="application/vnd.openxmlformats-officedocument.themeOverride+xml"/>
  <Override PartName="/ppt/charts/chart3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Ex5.xml" ContentType="application/vnd.ms-office.chartex+xml"/>
  <Override PartName="/ppt/charts/style23.xml" ContentType="application/vnd.ms-office.chartstyle+xml"/>
  <Override PartName="/ppt/charts/colors23.xml" ContentType="application/vnd.ms-office.chartcolorstyle+xml"/>
  <Override PartName="/ppt/charts/chart35.xml" ContentType="application/vnd.openxmlformats-officedocument.drawingml.chart+xml"/>
  <Override PartName="/ppt/notesSlides/notesSlide6.xml" ContentType="application/vnd.openxmlformats-officedocument.presentationml.notesSlide+xml"/>
  <Override PartName="/ppt/charts/chart36.xml" ContentType="application/vnd.openxmlformats-officedocument.drawingml.chart+xml"/>
  <Override PartName="/ppt/theme/themeOverride13.xml" ContentType="application/vnd.openxmlformats-officedocument.themeOverride+xml"/>
  <Override PartName="/ppt/charts/chart37.xml" ContentType="application/vnd.openxmlformats-officedocument.drawingml.chart+xml"/>
  <Override PartName="/ppt/theme/themeOverride14.xml" ContentType="application/vnd.openxmlformats-officedocument.themeOverride+xml"/>
  <Override PartName="/ppt/charts/chart3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9.xml" ContentType="application/vnd.openxmlformats-officedocument.drawingml.chart+xml"/>
  <Override PartName="/ppt/charts/style25.xml" ContentType="application/vnd.ms-office.chartstyle+xml"/>
  <Override PartName="/ppt/charts/colors2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99" r:id="rId4"/>
    <p:sldMasterId id="2147483755" r:id="rId5"/>
    <p:sldMasterId id="2147483767" r:id="rId6"/>
    <p:sldMasterId id="2147483787" r:id="rId7"/>
    <p:sldMasterId id="2147483806" r:id="rId8"/>
  </p:sldMasterIdLst>
  <p:notesMasterIdLst>
    <p:notesMasterId r:id="rId43"/>
  </p:notesMasterIdLst>
  <p:sldIdLst>
    <p:sldId id="1603" r:id="rId9"/>
    <p:sldId id="1718" r:id="rId10"/>
    <p:sldId id="1617" r:id="rId11"/>
    <p:sldId id="1740" r:id="rId12"/>
    <p:sldId id="559" r:id="rId13"/>
    <p:sldId id="1641" r:id="rId14"/>
    <p:sldId id="552" r:id="rId15"/>
    <p:sldId id="1487" r:id="rId16"/>
    <p:sldId id="1721" r:id="rId17"/>
    <p:sldId id="1055" r:id="rId18"/>
    <p:sldId id="1625" r:id="rId19"/>
    <p:sldId id="1043" r:id="rId20"/>
    <p:sldId id="1600" r:id="rId21"/>
    <p:sldId id="1738" r:id="rId22"/>
    <p:sldId id="1743" r:id="rId23"/>
    <p:sldId id="1744" r:id="rId24"/>
    <p:sldId id="1745" r:id="rId25"/>
    <p:sldId id="1736" r:id="rId26"/>
    <p:sldId id="1741" r:id="rId27"/>
    <p:sldId id="1486" r:id="rId28"/>
    <p:sldId id="1759" r:id="rId29"/>
    <p:sldId id="1758" r:id="rId30"/>
    <p:sldId id="1760" r:id="rId31"/>
    <p:sldId id="1750" r:id="rId32"/>
    <p:sldId id="1734" r:id="rId33"/>
    <p:sldId id="1765" r:id="rId34"/>
    <p:sldId id="1753" r:id="rId35"/>
    <p:sldId id="1751" r:id="rId36"/>
    <p:sldId id="1764" r:id="rId37"/>
    <p:sldId id="1735" r:id="rId38"/>
    <p:sldId id="1762" r:id="rId39"/>
    <p:sldId id="1755" r:id="rId40"/>
    <p:sldId id="1757" r:id="rId41"/>
    <p:sldId id="1731" r:id="rId42"/>
  </p:sldIdLst>
  <p:sldSz cx="17340263" cy="9753600"/>
  <p:notesSz cx="6797675" cy="9926638"/>
  <p:defaultTextStyle>
    <a:defPPr marL="0" marR="0" indent="0" algn="l" defTabSz="914307" rtl="0" fontAlgn="auto" latinLnBrk="1" hangingPunct="0">
      <a:lnSpc>
        <a:spcPct val="100000"/>
      </a:lnSpc>
      <a:spcBef>
        <a:spcPts val="0"/>
      </a:spcBef>
      <a:spcAft>
        <a:spcPts val="0"/>
      </a:spcAft>
      <a:buClrTx/>
      <a:buSzTx/>
      <a:buFontTx/>
      <a:buNone/>
      <a:tabLst/>
      <a:defRPr kumimoji="0" sz="1801" b="0" i="0" u="none" strike="noStrike" cap="none" spc="0" normalizeH="0" baseline="0">
        <a:ln>
          <a:noFill/>
        </a:ln>
        <a:solidFill>
          <a:srgbClr val="000000"/>
        </a:solidFill>
        <a:effectLst/>
        <a:uFillTx/>
      </a:defRPr>
    </a:defPPr>
    <a:lvl1pPr marL="0" marR="0" indent="0" algn="ctr" defTabSz="584140" rtl="0" fontAlgn="auto" latinLnBrk="0" hangingPunct="0">
      <a:lnSpc>
        <a:spcPct val="100000"/>
      </a:lnSpc>
      <a:spcBef>
        <a:spcPts val="0"/>
      </a:spcBef>
      <a:spcAft>
        <a:spcPts val="0"/>
      </a:spcAft>
      <a:buClrTx/>
      <a:buSzTx/>
      <a:buFontTx/>
      <a:buNone/>
      <a:tabLst/>
      <a:defRPr kumimoji="0" sz="2399"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577" algn="ctr" defTabSz="584140" rtl="0" fontAlgn="auto" latinLnBrk="0" hangingPunct="0">
      <a:lnSpc>
        <a:spcPct val="100000"/>
      </a:lnSpc>
      <a:spcBef>
        <a:spcPts val="0"/>
      </a:spcBef>
      <a:spcAft>
        <a:spcPts val="0"/>
      </a:spcAft>
      <a:buClrTx/>
      <a:buSzTx/>
      <a:buFontTx/>
      <a:buNone/>
      <a:tabLst/>
      <a:defRPr kumimoji="0" sz="2399"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152" algn="ctr" defTabSz="584140" rtl="0" fontAlgn="auto" latinLnBrk="0" hangingPunct="0">
      <a:lnSpc>
        <a:spcPct val="100000"/>
      </a:lnSpc>
      <a:spcBef>
        <a:spcPts val="0"/>
      </a:spcBef>
      <a:spcAft>
        <a:spcPts val="0"/>
      </a:spcAft>
      <a:buClrTx/>
      <a:buSzTx/>
      <a:buFontTx/>
      <a:buNone/>
      <a:tabLst/>
      <a:defRPr kumimoji="0" sz="2399"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729" algn="ctr" defTabSz="584140" rtl="0" fontAlgn="auto" latinLnBrk="0" hangingPunct="0">
      <a:lnSpc>
        <a:spcPct val="100000"/>
      </a:lnSpc>
      <a:spcBef>
        <a:spcPts val="0"/>
      </a:spcBef>
      <a:spcAft>
        <a:spcPts val="0"/>
      </a:spcAft>
      <a:buClrTx/>
      <a:buSzTx/>
      <a:buFontTx/>
      <a:buNone/>
      <a:tabLst/>
      <a:defRPr kumimoji="0" sz="2399"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307" algn="ctr" defTabSz="584140" rtl="0" fontAlgn="auto" latinLnBrk="0" hangingPunct="0">
      <a:lnSpc>
        <a:spcPct val="100000"/>
      </a:lnSpc>
      <a:spcBef>
        <a:spcPts val="0"/>
      </a:spcBef>
      <a:spcAft>
        <a:spcPts val="0"/>
      </a:spcAft>
      <a:buClrTx/>
      <a:buSzTx/>
      <a:buFontTx/>
      <a:buNone/>
      <a:tabLst/>
      <a:defRPr kumimoji="0" sz="2399"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2883" algn="ctr" defTabSz="584140" rtl="0" fontAlgn="auto" latinLnBrk="0" hangingPunct="0">
      <a:lnSpc>
        <a:spcPct val="100000"/>
      </a:lnSpc>
      <a:spcBef>
        <a:spcPts val="0"/>
      </a:spcBef>
      <a:spcAft>
        <a:spcPts val="0"/>
      </a:spcAft>
      <a:buClrTx/>
      <a:buSzTx/>
      <a:buFontTx/>
      <a:buNone/>
      <a:tabLst/>
      <a:defRPr kumimoji="0" sz="2399"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460" algn="ctr" defTabSz="584140" rtl="0" fontAlgn="auto" latinLnBrk="0" hangingPunct="0">
      <a:lnSpc>
        <a:spcPct val="100000"/>
      </a:lnSpc>
      <a:spcBef>
        <a:spcPts val="0"/>
      </a:spcBef>
      <a:spcAft>
        <a:spcPts val="0"/>
      </a:spcAft>
      <a:buClrTx/>
      <a:buSzTx/>
      <a:buFontTx/>
      <a:buNone/>
      <a:tabLst/>
      <a:defRPr kumimoji="0" sz="2399"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038" algn="ctr" defTabSz="584140" rtl="0" fontAlgn="auto" latinLnBrk="0" hangingPunct="0">
      <a:lnSpc>
        <a:spcPct val="100000"/>
      </a:lnSpc>
      <a:spcBef>
        <a:spcPts val="0"/>
      </a:spcBef>
      <a:spcAft>
        <a:spcPts val="0"/>
      </a:spcAft>
      <a:buClrTx/>
      <a:buSzTx/>
      <a:buFontTx/>
      <a:buNone/>
      <a:tabLst/>
      <a:defRPr kumimoji="0" sz="2399"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612" algn="ctr" defTabSz="584140" rtl="0" fontAlgn="auto" latinLnBrk="0" hangingPunct="0">
      <a:lnSpc>
        <a:spcPct val="100000"/>
      </a:lnSpc>
      <a:spcBef>
        <a:spcPts val="0"/>
      </a:spcBef>
      <a:spcAft>
        <a:spcPts val="0"/>
      </a:spcAft>
      <a:buClrTx/>
      <a:buSzTx/>
      <a:buFontTx/>
      <a:buNone/>
      <a:tabLst/>
      <a:defRPr kumimoji="0" sz="2399"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Default Section" id="{C12F8035-4D4C-5D46-B432-64CEA13547E6}">
          <p14:sldIdLst>
            <p14:sldId id="1603"/>
            <p14:sldId id="1718"/>
            <p14:sldId id="1617"/>
            <p14:sldId id="1740"/>
            <p14:sldId id="559"/>
            <p14:sldId id="1641"/>
            <p14:sldId id="552"/>
            <p14:sldId id="1487"/>
            <p14:sldId id="1721"/>
            <p14:sldId id="1055"/>
            <p14:sldId id="1625"/>
            <p14:sldId id="1043"/>
            <p14:sldId id="1600"/>
            <p14:sldId id="1738"/>
            <p14:sldId id="1743"/>
            <p14:sldId id="1744"/>
            <p14:sldId id="1745"/>
            <p14:sldId id="1736"/>
            <p14:sldId id="1741"/>
            <p14:sldId id="1486"/>
            <p14:sldId id="1759"/>
            <p14:sldId id="1758"/>
            <p14:sldId id="1760"/>
            <p14:sldId id="1750"/>
            <p14:sldId id="1734"/>
            <p14:sldId id="1765"/>
            <p14:sldId id="1753"/>
            <p14:sldId id="1751"/>
            <p14:sldId id="1764"/>
            <p14:sldId id="1735"/>
            <p14:sldId id="1762"/>
            <p14:sldId id="1755"/>
            <p14:sldId id="1757"/>
            <p14:sldId id="1731"/>
          </p14:sldIdLst>
        </p14:section>
        <p14:section name="papildus" id="{6F06ED9E-A845-D74B-A92F-38746295594F}">
          <p14:sldIdLst/>
        </p14:section>
      </p14:sectionLst>
    </p:ext>
    <p:ext uri="{EFAFB233-063F-42B5-8137-9DF3F51BA10A}">
      <p15:sldGuideLst xmlns:p15="http://schemas.microsoft.com/office/powerpoint/2012/main">
        <p15:guide id="8" orient="horz" pos="6144" userDrawn="1">
          <p15:clr>
            <a:srgbClr val="A4A3A4"/>
          </p15:clr>
        </p15:guide>
        <p15:guide id="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ze Beināre" initials="IB" lastIdx="13" clrIdx="0">
    <p:extLst>
      <p:ext uri="{19B8F6BF-5375-455C-9EA6-DF929625EA0E}">
        <p15:presenceInfo xmlns:p15="http://schemas.microsoft.com/office/powerpoint/2012/main" userId="S::Ilze.Beinare@em.gov.lv::615046ba-fffd-490b-9619-6eefc27b406d" providerId="AD"/>
      </p:ext>
    </p:extLst>
  </p:cmAuthor>
  <p:cmAuthor id="2" name="Artis Grinbergs" initials="AG" lastIdx="10" clrIdx="1">
    <p:extLst>
      <p:ext uri="{19B8F6BF-5375-455C-9EA6-DF929625EA0E}">
        <p15:presenceInfo xmlns:p15="http://schemas.microsoft.com/office/powerpoint/2012/main" userId="S::Artis.Grinbergs@em.gov.lv::988b2b44-9abb-4aab-bbb3-aa9352394efd" providerId="AD"/>
      </p:ext>
    </p:extLst>
  </p:cmAuthor>
  <p:cmAuthor id="3" name="Rūta Lastovska" initials="RL" lastIdx="6" clrIdx="2">
    <p:extLst>
      <p:ext uri="{19B8F6BF-5375-455C-9EA6-DF929625EA0E}">
        <p15:presenceInfo xmlns:p15="http://schemas.microsoft.com/office/powerpoint/2012/main" userId="S::Ruta.Lastovska@em.gov.lv::73932bb0-6877-491f-9d7b-8631d03766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9B"/>
    <a:srgbClr val="2F5597"/>
    <a:srgbClr val="385723"/>
    <a:srgbClr val="00A1BC"/>
    <a:srgbClr val="C55A11"/>
    <a:srgbClr val="FFCD2D"/>
    <a:srgbClr val="F09252"/>
    <a:srgbClr val="005968"/>
    <a:srgbClr val="0264BE"/>
    <a:srgbClr val="1C41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96357" autoAdjust="0"/>
  </p:normalViewPr>
  <p:slideViewPr>
    <p:cSldViewPr snapToGrid="0" showGuides="1">
      <p:cViewPr varScale="1">
        <p:scale>
          <a:sx n="44" d="100"/>
          <a:sy n="44" d="100"/>
        </p:scale>
        <p:origin x="864" y="48"/>
      </p:cViewPr>
      <p:guideLst>
        <p:guide orient="horz" pos="6144"/>
        <p:guide/>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5.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4.xml"/><Relationship Id="rId1" Type="http://schemas.microsoft.com/office/2011/relationships/chartStyle" Target="style14.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7.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9.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11.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13.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1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4.xml"/><Relationship Id="rId1" Type="http://schemas.microsoft.com/office/2011/relationships/chartStyle" Target="style24.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5.xml"/><Relationship Id="rId1" Type="http://schemas.microsoft.com/office/2011/relationships/chartStyle" Target="style2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9.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4.xlsx"/><Relationship Id="rId4" Type="http://schemas.openxmlformats.org/officeDocument/2006/relationships/themeOverride" Target="../theme/themeOverride2.xml"/></Relationships>
</file>

<file path=ppt/charts/_rels/chartEx2.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Worksheet5.xlsx"/><Relationship Id="rId4" Type="http://schemas.openxmlformats.org/officeDocument/2006/relationships/themeOverride" Target="../theme/themeOverride3.xml"/></Relationships>
</file>

<file path=ppt/charts/_rels/chartEx3.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6.xlsx"/><Relationship Id="rId4" Type="http://schemas.openxmlformats.org/officeDocument/2006/relationships/themeOverride" Target="../theme/themeOverride4.xml"/></Relationships>
</file>

<file path=ppt/charts/_rels/chartEx4.xml.rels><?xml version="1.0" encoding="UTF-8" standalone="yes"?>
<Relationships xmlns="http://schemas.openxmlformats.org/package/2006/relationships"><Relationship Id="rId3" Type="http://schemas.microsoft.com/office/2011/relationships/chartColorStyle" Target="colors17.xml"/><Relationship Id="rId2" Type="http://schemas.microsoft.com/office/2011/relationships/chartStyle" Target="style17.xml"/><Relationship Id="rId1" Type="http://schemas.openxmlformats.org/officeDocument/2006/relationships/package" Target="../embeddings/Microsoft_Excel_Worksheet29.xlsx"/></Relationships>
</file>

<file path=ppt/charts/_rels/chartEx5.xml.rels><?xml version="1.0" encoding="UTF-8" standalone="yes"?>
<Relationships xmlns="http://schemas.openxmlformats.org/package/2006/relationships"><Relationship Id="rId3" Type="http://schemas.microsoft.com/office/2011/relationships/chartColorStyle" Target="colors23.xml"/><Relationship Id="rId2" Type="http://schemas.microsoft.com/office/2011/relationships/chartStyle" Target="style23.xml"/><Relationship Id="rId1" Type="http://schemas.openxmlformats.org/officeDocument/2006/relationships/package" Target="../embeddings/Microsoft_Excel_Worksheet3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708613431878149E-2"/>
          <c:y val="3.4561087614635305E-2"/>
          <c:w val="0.92917333377161115"/>
          <c:h val="0.86192606085822576"/>
        </c:manualLayout>
      </c:layout>
      <c:areaChart>
        <c:grouping val="stacked"/>
        <c:varyColors val="0"/>
        <c:ser>
          <c:idx val="0"/>
          <c:order val="0"/>
          <c:tx>
            <c:strRef>
              <c:f>Sheet1!$A$2</c:f>
              <c:strCache>
                <c:ptCount val="1"/>
                <c:pt idx="0">
                  <c:v>0-14</c:v>
                </c:pt>
              </c:strCache>
            </c:strRef>
          </c:tx>
          <c:spPr>
            <a:solidFill>
              <a:srgbClr val="0192FF"/>
            </a:solidFill>
            <a:ln>
              <a:noFill/>
            </a:ln>
            <a:effectLst/>
          </c:spPr>
          <c:cat>
            <c:strRef>
              <c:f>Sheet1!$B$1:$BT$1</c:f>
              <c:strCache>
                <c:ptCount val="7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strCache>
            </c:strRef>
          </c:cat>
          <c:val>
            <c:numRef>
              <c:f>Sheet1!$B$2:$BT$2</c:f>
              <c:numCache>
                <c:formatCode>General</c:formatCode>
                <c:ptCount val="71"/>
                <c:pt idx="0">
                  <c:v>0.57182299999999997</c:v>
                </c:pt>
                <c:pt idx="1">
                  <c:v>0.57019600000000004</c:v>
                </c:pt>
                <c:pt idx="2">
                  <c:v>0.56874999999999998</c:v>
                </c:pt>
                <c:pt idx="3">
                  <c:v>0.55243399999999998</c:v>
                </c:pt>
                <c:pt idx="4">
                  <c:v>0.536331</c:v>
                </c:pt>
                <c:pt idx="5">
                  <c:v>0.52187700000000004</c:v>
                </c:pt>
                <c:pt idx="6">
                  <c:v>0.50589600000000001</c:v>
                </c:pt>
                <c:pt idx="7">
                  <c:v>0.48899300000000001</c:v>
                </c:pt>
                <c:pt idx="8">
                  <c:v>0.46967199999999998</c:v>
                </c:pt>
                <c:pt idx="9">
                  <c:v>0.44806299999999999</c:v>
                </c:pt>
                <c:pt idx="10">
                  <c:v>0.42808200000000002</c:v>
                </c:pt>
                <c:pt idx="11">
                  <c:v>0.40873399999999999</c:v>
                </c:pt>
                <c:pt idx="12">
                  <c:v>0.38789699999999999</c:v>
                </c:pt>
                <c:pt idx="13">
                  <c:v>0.36932300000000001</c:v>
                </c:pt>
                <c:pt idx="14">
                  <c:v>0.35264200000000001</c:v>
                </c:pt>
                <c:pt idx="15">
                  <c:v>0.33675699999999997</c:v>
                </c:pt>
                <c:pt idx="16">
                  <c:v>0.32358199999999998</c:v>
                </c:pt>
                <c:pt idx="17">
                  <c:v>0.31381199999999998</c:v>
                </c:pt>
                <c:pt idx="18">
                  <c:v>0.30707400000000001</c:v>
                </c:pt>
                <c:pt idx="19">
                  <c:v>0.30458299999999999</c:v>
                </c:pt>
                <c:pt idx="20">
                  <c:v>0.30029400000000001</c:v>
                </c:pt>
                <c:pt idx="21">
                  <c:v>0.294543</c:v>
                </c:pt>
                <c:pt idx="22">
                  <c:v>0.29216199999999998</c:v>
                </c:pt>
                <c:pt idx="23">
                  <c:v>0.29231600000000002</c:v>
                </c:pt>
                <c:pt idx="24">
                  <c:v>0.29438399999999998</c:v>
                </c:pt>
                <c:pt idx="25">
                  <c:v>0.29771999999999998</c:v>
                </c:pt>
                <c:pt idx="26">
                  <c:v>0.30026000000000003</c:v>
                </c:pt>
                <c:pt idx="27">
                  <c:v>0.303587</c:v>
                </c:pt>
                <c:pt idx="28">
                  <c:v>0.30529099999999998</c:v>
                </c:pt>
                <c:pt idx="29">
                  <c:v>0.30508000000000002</c:v>
                </c:pt>
                <c:pt idx="30">
                  <c:v>0.30518800000000001</c:v>
                </c:pt>
                <c:pt idx="31">
                  <c:v>0.30297800000000003</c:v>
                </c:pt>
                <c:pt idx="32">
                  <c:v>0.29957800000000001</c:v>
                </c:pt>
                <c:pt idx="33">
                  <c:v>0.29524600000000001</c:v>
                </c:pt>
                <c:pt idx="34">
                  <c:v>0.29014600000000002</c:v>
                </c:pt>
                <c:pt idx="35">
                  <c:v>0.28602499999999997</c:v>
                </c:pt>
                <c:pt idx="36">
                  <c:v>0.28286299999999998</c:v>
                </c:pt>
                <c:pt idx="37">
                  <c:v>0.27948400000000001</c:v>
                </c:pt>
                <c:pt idx="38">
                  <c:v>0.27465899999999999</c:v>
                </c:pt>
                <c:pt idx="39">
                  <c:v>0.26892300000000002</c:v>
                </c:pt>
                <c:pt idx="40">
                  <c:v>0.26197599999999999</c:v>
                </c:pt>
                <c:pt idx="41">
                  <c:v>0.25470500000000001</c:v>
                </c:pt>
                <c:pt idx="42">
                  <c:v>0.247499</c:v>
                </c:pt>
                <c:pt idx="43">
                  <c:v>0.24143200000000001</c:v>
                </c:pt>
                <c:pt idx="44">
                  <c:v>0.23696999999999999</c:v>
                </c:pt>
                <c:pt idx="45">
                  <c:v>0.23311699999999999</c:v>
                </c:pt>
                <c:pt idx="46">
                  <c:v>0.23067699999999999</c:v>
                </c:pt>
                <c:pt idx="47">
                  <c:v>0.229628</c:v>
                </c:pt>
                <c:pt idx="48">
                  <c:v>0.22920499999999999</c:v>
                </c:pt>
                <c:pt idx="49">
                  <c:v>0.22956699999999999</c:v>
                </c:pt>
                <c:pt idx="50">
                  <c:v>0.23053000000000001</c:v>
                </c:pt>
                <c:pt idx="51">
                  <c:v>0.23203399999999999</c:v>
                </c:pt>
                <c:pt idx="52">
                  <c:v>0.233985</c:v>
                </c:pt>
                <c:pt idx="53">
                  <c:v>0.23628299999999999</c:v>
                </c:pt>
                <c:pt idx="54">
                  <c:v>0.23879</c:v>
                </c:pt>
                <c:pt idx="55">
                  <c:v>0.24138899999999999</c:v>
                </c:pt>
                <c:pt idx="56">
                  <c:v>0.244036</c:v>
                </c:pt>
                <c:pt idx="57">
                  <c:v>0.24662200000000001</c:v>
                </c:pt>
                <c:pt idx="58">
                  <c:v>0.249024</c:v>
                </c:pt>
                <c:pt idx="59">
                  <c:v>0.25112800000000002</c:v>
                </c:pt>
                <c:pt idx="60">
                  <c:v>0.25284100000000004</c:v>
                </c:pt>
                <c:pt idx="61">
                  <c:v>0.25418400000000002</c:v>
                </c:pt>
                <c:pt idx="62">
                  <c:v>0.255162</c:v>
                </c:pt>
                <c:pt idx="63">
                  <c:v>0.25573600000000002</c:v>
                </c:pt>
                <c:pt idx="64">
                  <c:v>0.255909</c:v>
                </c:pt>
                <c:pt idx="65">
                  <c:v>0.25569399999999998</c:v>
                </c:pt>
                <c:pt idx="66">
                  <c:v>0.25510300000000002</c:v>
                </c:pt>
                <c:pt idx="67">
                  <c:v>0.25424000000000002</c:v>
                </c:pt>
                <c:pt idx="68">
                  <c:v>0.25317900000000004</c:v>
                </c:pt>
                <c:pt idx="69">
                  <c:v>0.25201200000000001</c:v>
                </c:pt>
                <c:pt idx="70">
                  <c:v>0.25079600000000002</c:v>
                </c:pt>
              </c:numCache>
            </c:numRef>
          </c:val>
          <c:extLst>
            <c:ext xmlns:c16="http://schemas.microsoft.com/office/drawing/2014/chart" uri="{C3380CC4-5D6E-409C-BE32-E72D297353CC}">
              <c16:uniqueId val="{00000000-9FBC-42AA-8ED4-8E6383827D68}"/>
            </c:ext>
          </c:extLst>
        </c:ser>
        <c:ser>
          <c:idx val="1"/>
          <c:order val="1"/>
          <c:tx>
            <c:strRef>
              <c:f>Sheet1!$A$3</c:f>
              <c:strCache>
                <c:ptCount val="1"/>
                <c:pt idx="0">
                  <c:v>15-64</c:v>
                </c:pt>
              </c:strCache>
            </c:strRef>
          </c:tx>
          <c:spPr>
            <a:solidFill>
              <a:srgbClr val="F6882E"/>
            </a:solidFill>
            <a:ln>
              <a:noFill/>
            </a:ln>
            <a:effectLst/>
          </c:spPr>
          <c:cat>
            <c:strRef>
              <c:f>Sheet1!$B$1:$BT$1</c:f>
              <c:strCache>
                <c:ptCount val="7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strCache>
            </c:strRef>
          </c:cat>
          <c:val>
            <c:numRef>
              <c:f>Sheet1!$B$3:$BT$3</c:f>
              <c:numCache>
                <c:formatCode>General</c:formatCode>
                <c:ptCount val="71"/>
                <c:pt idx="0">
                  <c:v>1.7809269999999999</c:v>
                </c:pt>
                <c:pt idx="1">
                  <c:v>1.7734559999999999</c:v>
                </c:pt>
                <c:pt idx="2">
                  <c:v>1.7488589999999999</c:v>
                </c:pt>
                <c:pt idx="3">
                  <c:v>1.7030339999999999</c:v>
                </c:pt>
                <c:pt idx="4">
                  <c:v>1.6696310000000001</c:v>
                </c:pt>
                <c:pt idx="5">
                  <c:v>1.6424080000000001</c:v>
                </c:pt>
                <c:pt idx="6">
                  <c:v>1.623713</c:v>
                </c:pt>
                <c:pt idx="7">
                  <c:v>1.611402</c:v>
                </c:pt>
                <c:pt idx="8">
                  <c:v>1.6015839999999999</c:v>
                </c:pt>
                <c:pt idx="9">
                  <c:v>1.5995900000000001</c:v>
                </c:pt>
                <c:pt idx="10">
                  <c:v>1.600317</c:v>
                </c:pt>
                <c:pt idx="11">
                  <c:v>1.5895280000000001</c:v>
                </c:pt>
                <c:pt idx="12">
                  <c:v>1.5751250000000001</c:v>
                </c:pt>
                <c:pt idx="13">
                  <c:v>1.5658799999999999</c:v>
                </c:pt>
                <c:pt idx="14">
                  <c:v>1.554128</c:v>
                </c:pt>
                <c:pt idx="15">
                  <c:v>1.5386280000000001</c:v>
                </c:pt>
                <c:pt idx="16">
                  <c:v>1.525552</c:v>
                </c:pt>
                <c:pt idx="17">
                  <c:v>1.51081</c:v>
                </c:pt>
                <c:pt idx="18">
                  <c:v>1.499061</c:v>
                </c:pt>
                <c:pt idx="19">
                  <c:v>1.47278</c:v>
                </c:pt>
                <c:pt idx="20">
                  <c:v>1.4360329999999999</c:v>
                </c:pt>
                <c:pt idx="21">
                  <c:v>1.398922</c:v>
                </c:pt>
                <c:pt idx="22">
                  <c:v>1.373105</c:v>
                </c:pt>
                <c:pt idx="23">
                  <c:v>1.3517250000000001</c:v>
                </c:pt>
                <c:pt idx="24">
                  <c:v>1.325469</c:v>
                </c:pt>
                <c:pt idx="25">
                  <c:v>1.3032999999999999</c:v>
                </c:pt>
                <c:pt idx="26">
                  <c:v>1.2821119999999999</c:v>
                </c:pt>
                <c:pt idx="27">
                  <c:v>1.2586200000000001</c:v>
                </c:pt>
                <c:pt idx="28">
                  <c:v>1.240232</c:v>
                </c:pt>
                <c:pt idx="29">
                  <c:v>1.2259089999999999</c:v>
                </c:pt>
                <c:pt idx="30">
                  <c:v>1.211074</c:v>
                </c:pt>
                <c:pt idx="31">
                  <c:v>1.196547</c:v>
                </c:pt>
                <c:pt idx="32">
                  <c:v>1.1822239999999999</c:v>
                </c:pt>
                <c:pt idx="33">
                  <c:v>1.1700440000000001</c:v>
                </c:pt>
                <c:pt idx="34">
                  <c:v>1.159599</c:v>
                </c:pt>
                <c:pt idx="35">
                  <c:v>1.147964</c:v>
                </c:pt>
                <c:pt idx="36">
                  <c:v>1.1344160000000001</c:v>
                </c:pt>
                <c:pt idx="37">
                  <c:v>1.121416</c:v>
                </c:pt>
                <c:pt idx="38">
                  <c:v>1.1114820000000001</c:v>
                </c:pt>
                <c:pt idx="39">
                  <c:v>1.1037859999999999</c:v>
                </c:pt>
                <c:pt idx="40">
                  <c:v>1.0986720000000001</c:v>
                </c:pt>
                <c:pt idx="41">
                  <c:v>1.0957539999999999</c:v>
                </c:pt>
                <c:pt idx="42">
                  <c:v>1.0929519999999999</c:v>
                </c:pt>
                <c:pt idx="43">
                  <c:v>1.089769</c:v>
                </c:pt>
                <c:pt idx="44">
                  <c:v>1.085501</c:v>
                </c:pt>
                <c:pt idx="45">
                  <c:v>1.0814189999999999</c:v>
                </c:pt>
                <c:pt idx="46">
                  <c:v>1.076063</c:v>
                </c:pt>
                <c:pt idx="47">
                  <c:v>1.069447</c:v>
                </c:pt>
                <c:pt idx="48">
                  <c:v>1.0632429999999999</c:v>
                </c:pt>
                <c:pt idx="49">
                  <c:v>1.0575140000000001</c:v>
                </c:pt>
                <c:pt idx="50">
                  <c:v>1.0517669999999999</c:v>
                </c:pt>
                <c:pt idx="51">
                  <c:v>1.0461940000000001</c:v>
                </c:pt>
                <c:pt idx="52">
                  <c:v>1.040896</c:v>
                </c:pt>
                <c:pt idx="53">
                  <c:v>1.036133</c:v>
                </c:pt>
                <c:pt idx="54">
                  <c:v>1.031852</c:v>
                </c:pt>
                <c:pt idx="55">
                  <c:v>1.0273909999999999</c:v>
                </c:pt>
                <c:pt idx="56">
                  <c:v>1.022905</c:v>
                </c:pt>
                <c:pt idx="57">
                  <c:v>1.0183770000000001</c:v>
                </c:pt>
                <c:pt idx="58">
                  <c:v>1.0135559999999999</c:v>
                </c:pt>
                <c:pt idx="59">
                  <c:v>1.007463</c:v>
                </c:pt>
                <c:pt idx="60">
                  <c:v>1.0017199999999999</c:v>
                </c:pt>
                <c:pt idx="61">
                  <c:v>0.99663800000000002</c:v>
                </c:pt>
                <c:pt idx="62">
                  <c:v>0.99111800000000005</c:v>
                </c:pt>
                <c:pt idx="63">
                  <c:v>0.98551100000000003</c:v>
                </c:pt>
                <c:pt idx="64">
                  <c:v>0.98061399999999999</c:v>
                </c:pt>
                <c:pt idx="65">
                  <c:v>0.97666799999999998</c:v>
                </c:pt>
                <c:pt idx="66">
                  <c:v>0.97321599999999997</c:v>
                </c:pt>
                <c:pt idx="67">
                  <c:v>0.97095699999999996</c:v>
                </c:pt>
                <c:pt idx="68">
                  <c:v>0.96918400000000005</c:v>
                </c:pt>
                <c:pt idx="69">
                  <c:v>0.96978900000000001</c:v>
                </c:pt>
                <c:pt idx="70">
                  <c:v>0.97172999999999998</c:v>
                </c:pt>
              </c:numCache>
            </c:numRef>
          </c:val>
          <c:extLst>
            <c:ext xmlns:c16="http://schemas.microsoft.com/office/drawing/2014/chart" uri="{C3380CC4-5D6E-409C-BE32-E72D297353CC}">
              <c16:uniqueId val="{00000001-9FBC-42AA-8ED4-8E6383827D68}"/>
            </c:ext>
          </c:extLst>
        </c:ser>
        <c:ser>
          <c:idx val="2"/>
          <c:order val="2"/>
          <c:tx>
            <c:strRef>
              <c:f>Sheet1!$A$4</c:f>
              <c:strCache>
                <c:ptCount val="1"/>
                <c:pt idx="0">
                  <c:v>65+</c:v>
                </c:pt>
              </c:strCache>
            </c:strRef>
          </c:tx>
          <c:spPr>
            <a:solidFill>
              <a:srgbClr val="DBDBDB"/>
            </a:solidFill>
            <a:ln w="25400">
              <a:noFill/>
            </a:ln>
            <a:effectLst/>
          </c:spPr>
          <c:cat>
            <c:strRef>
              <c:f>Sheet1!$B$1:$BT$1</c:f>
              <c:strCache>
                <c:ptCount val="7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pt idx="61">
                  <c:v>2051</c:v>
                </c:pt>
                <c:pt idx="62">
                  <c:v>2052</c:v>
                </c:pt>
                <c:pt idx="63">
                  <c:v>2053</c:v>
                </c:pt>
                <c:pt idx="64">
                  <c:v>2054</c:v>
                </c:pt>
                <c:pt idx="65">
                  <c:v>2055</c:v>
                </c:pt>
                <c:pt idx="66">
                  <c:v>2056</c:v>
                </c:pt>
                <c:pt idx="67">
                  <c:v>2057</c:v>
                </c:pt>
                <c:pt idx="68">
                  <c:v>2058</c:v>
                </c:pt>
                <c:pt idx="69">
                  <c:v>2059</c:v>
                </c:pt>
                <c:pt idx="70">
                  <c:v>2060</c:v>
                </c:pt>
              </c:strCache>
            </c:strRef>
          </c:cat>
          <c:val>
            <c:numRef>
              <c:f>Sheet1!$B$4:$BT$4</c:f>
              <c:numCache>
                <c:formatCode>General</c:formatCode>
                <c:ptCount val="71"/>
                <c:pt idx="0">
                  <c:v>0.31539</c:v>
                </c:pt>
                <c:pt idx="1">
                  <c:v>0.31450899999999998</c:v>
                </c:pt>
                <c:pt idx="2">
                  <c:v>0.32539099999999999</c:v>
                </c:pt>
                <c:pt idx="3">
                  <c:v>0.33020699999999997</c:v>
                </c:pt>
                <c:pt idx="4">
                  <c:v>0.33494200000000002</c:v>
                </c:pt>
                <c:pt idx="5">
                  <c:v>0.33629500000000001</c:v>
                </c:pt>
                <c:pt idx="6">
                  <c:v>0.339922</c:v>
                </c:pt>
                <c:pt idx="7">
                  <c:v>0.34451700000000002</c:v>
                </c:pt>
                <c:pt idx="8">
                  <c:v>0.34953299999999998</c:v>
                </c:pt>
                <c:pt idx="9">
                  <c:v>0.35159499999999999</c:v>
                </c:pt>
                <c:pt idx="10">
                  <c:v>0.35331600000000002</c:v>
                </c:pt>
                <c:pt idx="11">
                  <c:v>0.35512199999999999</c:v>
                </c:pt>
                <c:pt idx="12">
                  <c:v>0.35793399999999997</c:v>
                </c:pt>
                <c:pt idx="13">
                  <c:v>0.36418699999999998</c:v>
                </c:pt>
                <c:pt idx="14">
                  <c:v>0.36975000000000002</c:v>
                </c:pt>
                <c:pt idx="15">
                  <c:v>0.37433899999999998</c:v>
                </c:pt>
                <c:pt idx="16">
                  <c:v>0.37874000000000002</c:v>
                </c:pt>
                <c:pt idx="17">
                  <c:v>0.384218</c:v>
                </c:pt>
                <c:pt idx="18">
                  <c:v>0.38567499999999999</c:v>
                </c:pt>
                <c:pt idx="19">
                  <c:v>0.38547100000000001</c:v>
                </c:pt>
                <c:pt idx="20">
                  <c:v>0.38417699999999999</c:v>
                </c:pt>
                <c:pt idx="21">
                  <c:v>0.38113999999999998</c:v>
                </c:pt>
                <c:pt idx="22">
                  <c:v>0.37954599999999999</c:v>
                </c:pt>
                <c:pt idx="23">
                  <c:v>0.37978400000000001</c:v>
                </c:pt>
                <c:pt idx="24">
                  <c:v>0.38161499999999998</c:v>
                </c:pt>
                <c:pt idx="25">
                  <c:v>0.38507599999999997</c:v>
                </c:pt>
                <c:pt idx="26">
                  <c:v>0.38658500000000001</c:v>
                </c:pt>
                <c:pt idx="27">
                  <c:v>0.387909</c:v>
                </c:pt>
                <c:pt idx="28">
                  <c:v>0.38885599999999998</c:v>
                </c:pt>
                <c:pt idx="29">
                  <c:v>0.38897900000000002</c:v>
                </c:pt>
                <c:pt idx="30">
                  <c:v>0.39141300000000001</c:v>
                </c:pt>
                <c:pt idx="31">
                  <c:v>0.39369799999999999</c:v>
                </c:pt>
                <c:pt idx="32">
                  <c:v>0.39088800000000001</c:v>
                </c:pt>
                <c:pt idx="33">
                  <c:v>0.39111099999999999</c:v>
                </c:pt>
                <c:pt idx="34">
                  <c:v>0.394071</c:v>
                </c:pt>
                <c:pt idx="35">
                  <c:v>0.39780799999999999</c:v>
                </c:pt>
                <c:pt idx="36">
                  <c:v>0.40207700000000002</c:v>
                </c:pt>
                <c:pt idx="37">
                  <c:v>0.406503</c:v>
                </c:pt>
                <c:pt idx="38">
                  <c:v>0.41034999999999999</c:v>
                </c:pt>
                <c:pt idx="39">
                  <c:v>0.41353499999999999</c:v>
                </c:pt>
                <c:pt idx="40">
                  <c:v>0.41621200000000003</c:v>
                </c:pt>
                <c:pt idx="41">
                  <c:v>0.41783399999999998</c:v>
                </c:pt>
                <c:pt idx="42">
                  <c:v>0.42015400000000003</c:v>
                </c:pt>
                <c:pt idx="43">
                  <c:v>0.422599</c:v>
                </c:pt>
                <c:pt idx="44">
                  <c:v>0.42541000000000001</c:v>
                </c:pt>
                <c:pt idx="45">
                  <c:v>0.428365</c:v>
                </c:pt>
                <c:pt idx="46">
                  <c:v>0.432037</c:v>
                </c:pt>
                <c:pt idx="47">
                  <c:v>0.43640499999999999</c:v>
                </c:pt>
                <c:pt idx="48">
                  <c:v>0.44043300000000002</c:v>
                </c:pt>
                <c:pt idx="49">
                  <c:v>0.44392100000000001</c:v>
                </c:pt>
                <c:pt idx="50">
                  <c:v>0.44739699999999999</c:v>
                </c:pt>
                <c:pt idx="51">
                  <c:v>0.45076100000000002</c:v>
                </c:pt>
                <c:pt idx="52">
                  <c:v>0.45387300000000003</c:v>
                </c:pt>
                <c:pt idx="53">
                  <c:v>0.45643099999999998</c:v>
                </c:pt>
                <c:pt idx="54">
                  <c:v>0.458648</c:v>
                </c:pt>
                <c:pt idx="55">
                  <c:v>0.46113500000000002</c:v>
                </c:pt>
                <c:pt idx="56">
                  <c:v>0.46381899999999998</c:v>
                </c:pt>
                <c:pt idx="57">
                  <c:v>0.46675800000000001</c:v>
                </c:pt>
                <c:pt idx="58">
                  <c:v>0.47028399999999998</c:v>
                </c:pt>
                <c:pt idx="59">
                  <c:v>0.47530599999999995</c:v>
                </c:pt>
                <c:pt idx="60">
                  <c:v>0.48029299999999991</c:v>
                </c:pt>
                <c:pt idx="61">
                  <c:v>0.48500199999999999</c:v>
                </c:pt>
                <c:pt idx="62">
                  <c:v>0.49055599999999999</c:v>
                </c:pt>
                <c:pt idx="63">
                  <c:v>0.496562</c:v>
                </c:pt>
                <c:pt idx="64">
                  <c:v>0.50227299999999997</c:v>
                </c:pt>
                <c:pt idx="65">
                  <c:v>0.50745399999999996</c:v>
                </c:pt>
                <c:pt idx="66">
                  <c:v>0.51258499999999996</c:v>
                </c:pt>
                <c:pt idx="67">
                  <c:v>0.51682099999999997</c:v>
                </c:pt>
                <c:pt idx="68">
                  <c:v>0.52088900000000005</c:v>
                </c:pt>
                <c:pt idx="69">
                  <c:v>0.52283500000000005</c:v>
                </c:pt>
                <c:pt idx="70">
                  <c:v>0.52362799999999998</c:v>
                </c:pt>
              </c:numCache>
            </c:numRef>
          </c:val>
          <c:extLst>
            <c:ext xmlns:c16="http://schemas.microsoft.com/office/drawing/2014/chart" uri="{C3380CC4-5D6E-409C-BE32-E72D297353CC}">
              <c16:uniqueId val="{00000002-9FBC-42AA-8ED4-8E6383827D68}"/>
            </c:ext>
          </c:extLst>
        </c:ser>
        <c:dLbls>
          <c:showLegendKey val="0"/>
          <c:showVal val="0"/>
          <c:showCatName val="0"/>
          <c:showSerName val="0"/>
          <c:showPercent val="0"/>
          <c:showBubbleSize val="0"/>
        </c:dLbls>
        <c:axId val="528016464"/>
        <c:axId val="528013184"/>
      </c:areaChart>
      <c:catAx>
        <c:axId val="528016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Gill Sans Nova Cond Lt" panose="020B0306020104020203" pitchFamily="34" charset="0"/>
                <a:ea typeface="Segoe UI Symbol" panose="020B0502040204020203" pitchFamily="34" charset="0"/>
                <a:cs typeface="+mn-cs"/>
              </a:defRPr>
            </a:pPr>
            <a:endParaRPr lang="lv-LV"/>
          </a:p>
        </c:txPr>
        <c:crossAx val="528013184"/>
        <c:crosses val="autoZero"/>
        <c:auto val="1"/>
        <c:lblAlgn val="ctr"/>
        <c:lblOffset val="100"/>
        <c:tickLblSkip val="5"/>
        <c:tickMarkSkip val="2"/>
        <c:noMultiLvlLbl val="0"/>
      </c:catAx>
      <c:valAx>
        <c:axId val="528013184"/>
        <c:scaling>
          <c:orientation val="minMax"/>
        </c:scaling>
        <c:delete val="1"/>
        <c:axPos val="l"/>
        <c:numFmt formatCode="General" sourceLinked="1"/>
        <c:majorTickMark val="none"/>
        <c:minorTickMark val="none"/>
        <c:tickLblPos val="nextTo"/>
        <c:crossAx val="528016464"/>
        <c:crosses val="autoZero"/>
        <c:crossBetween val="midCat"/>
        <c:majorUnit val="1.5"/>
      </c:valAx>
      <c:spPr>
        <a:noFill/>
        <a:ln>
          <a:noFill/>
        </a:ln>
        <a:effectLst/>
      </c:spPr>
    </c:plotArea>
    <c:legend>
      <c:legendPos val="b"/>
      <c:layout>
        <c:manualLayout>
          <c:xMode val="edge"/>
          <c:yMode val="edge"/>
          <c:x val="0.70662632556330651"/>
          <c:y val="2.3294567546677084E-2"/>
          <c:w val="0.26227022217388157"/>
          <c:h val="0.11749864269006145"/>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Gill Sans Nova Cond Lt" panose="020B0306020104020203" pitchFamily="34" charset="0"/>
              <a:ea typeface="Segoe UI Symbol" panose="020B0502040204020203" pitchFamily="34" charset="0"/>
              <a:cs typeface="+mn-cs"/>
            </a:defRPr>
          </a:pPr>
          <a:endParaRPr lang="lv-LV"/>
        </a:p>
      </c:txPr>
    </c:legend>
    <c:plotVisOnly val="1"/>
    <c:dispBlanksAs val="zero"/>
    <c:showDLblsOverMax val="0"/>
  </c:chart>
  <c:spPr>
    <a:noFill/>
    <a:ln>
      <a:noFill/>
    </a:ln>
    <a:effectLst/>
  </c:spPr>
  <c:txPr>
    <a:bodyPr/>
    <a:lstStyle/>
    <a:p>
      <a:pPr>
        <a:defRPr sz="1600">
          <a:solidFill>
            <a:schemeClr val="tx1"/>
          </a:solidFill>
          <a:latin typeface="Gill Sans Nova Cond Lt" panose="020B0306020104020203" pitchFamily="34" charset="0"/>
          <a:ea typeface="Segoe UI Symbol" panose="020B0502040204020203" pitchFamily="34" charset="0"/>
        </a:defRPr>
      </a:pPr>
      <a:endParaRPr lang="lv-LV"/>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62202627300904E-2"/>
          <c:y val="3.2239949725269064E-2"/>
          <c:w val="0.96057613465509262"/>
          <c:h val="0.87986890575058285"/>
        </c:manualLayout>
      </c:layout>
      <c:areaChart>
        <c:grouping val="standard"/>
        <c:varyColors val="0"/>
        <c:ser>
          <c:idx val="0"/>
          <c:order val="0"/>
          <c:tx>
            <c:strRef>
              <c:f>Sheet1!$A$2</c:f>
              <c:strCache>
                <c:ptCount val="1"/>
                <c:pt idx="0">
                  <c:v>Nodarbināto skaits (kreisā ass)</c:v>
                </c:pt>
              </c:strCache>
            </c:strRef>
          </c:tx>
          <c:spPr>
            <a:solidFill>
              <a:srgbClr val="00B0F0"/>
            </a:solidFill>
          </c:spPr>
          <c:dPt>
            <c:idx val="17"/>
            <c:bubble3D val="0"/>
            <c:spPr>
              <a:solidFill>
                <a:srgbClr val="00B0F0"/>
              </a:solidFill>
            </c:spPr>
            <c:extLst>
              <c:ext xmlns:c16="http://schemas.microsoft.com/office/drawing/2014/chart" uri="{C3380CC4-5D6E-409C-BE32-E72D297353CC}">
                <c16:uniqueId val="{00000025-B2AE-40A8-81D4-ABE5347DF7E7}"/>
              </c:ext>
            </c:extLst>
          </c:dPt>
          <c:dPt>
            <c:idx val="18"/>
            <c:bubble3D val="0"/>
            <c:spPr>
              <a:solidFill>
                <a:srgbClr val="00B0F0"/>
              </a:solidFill>
            </c:spPr>
            <c:extLst>
              <c:ext xmlns:c16="http://schemas.microsoft.com/office/drawing/2014/chart" uri="{C3380CC4-5D6E-409C-BE32-E72D297353CC}">
                <c16:uniqueId val="{00000027-B2AE-40A8-81D4-ABE5347DF7E7}"/>
              </c:ext>
            </c:extLst>
          </c:dPt>
          <c:dPt>
            <c:idx val="19"/>
            <c:bubble3D val="0"/>
            <c:spPr>
              <a:solidFill>
                <a:srgbClr val="00B0F0"/>
              </a:solidFill>
            </c:spPr>
            <c:extLst>
              <c:ext xmlns:c16="http://schemas.microsoft.com/office/drawing/2014/chart" uri="{C3380CC4-5D6E-409C-BE32-E72D297353CC}">
                <c16:uniqueId val="{00000029-B2AE-40A8-81D4-ABE5347DF7E7}"/>
              </c:ext>
            </c:extLst>
          </c:dPt>
          <c:dPt>
            <c:idx val="20"/>
            <c:bubble3D val="0"/>
            <c:spPr>
              <a:solidFill>
                <a:srgbClr val="00B0F0"/>
              </a:solidFill>
            </c:spPr>
            <c:extLst>
              <c:ext xmlns:c16="http://schemas.microsoft.com/office/drawing/2014/chart" uri="{C3380CC4-5D6E-409C-BE32-E72D297353CC}">
                <c16:uniqueId val="{0000002B-B2AE-40A8-81D4-ABE5347DF7E7}"/>
              </c:ext>
            </c:extLst>
          </c:dPt>
          <c:dPt>
            <c:idx val="21"/>
            <c:bubble3D val="0"/>
            <c:spPr>
              <a:solidFill>
                <a:srgbClr val="00B0F0"/>
              </a:solidFill>
            </c:spPr>
            <c:extLst>
              <c:ext xmlns:c16="http://schemas.microsoft.com/office/drawing/2014/chart" uri="{C3380CC4-5D6E-409C-BE32-E72D297353CC}">
                <c16:uniqueId val="{0000002D-B2AE-40A8-81D4-ABE5347DF7E7}"/>
              </c:ext>
            </c:extLst>
          </c:dPt>
          <c:dPt>
            <c:idx val="22"/>
            <c:bubble3D val="0"/>
            <c:spPr>
              <a:solidFill>
                <a:srgbClr val="00B0F0"/>
              </a:solidFill>
            </c:spPr>
            <c:extLst>
              <c:ext xmlns:c16="http://schemas.microsoft.com/office/drawing/2014/chart" uri="{C3380CC4-5D6E-409C-BE32-E72D297353CC}">
                <c16:uniqueId val="{0000002F-B2AE-40A8-81D4-ABE5347DF7E7}"/>
              </c:ext>
            </c:extLst>
          </c:dPt>
          <c:dPt>
            <c:idx val="23"/>
            <c:bubble3D val="0"/>
            <c:spPr>
              <a:solidFill>
                <a:srgbClr val="00B0F0"/>
              </a:solidFill>
            </c:spPr>
            <c:extLst>
              <c:ext xmlns:c16="http://schemas.microsoft.com/office/drawing/2014/chart" uri="{C3380CC4-5D6E-409C-BE32-E72D297353CC}">
                <c16:uniqueId val="{00000031-B2AE-40A8-81D4-ABE5347DF7E7}"/>
              </c:ext>
            </c:extLst>
          </c:dPt>
          <c:dPt>
            <c:idx val="24"/>
            <c:bubble3D val="0"/>
            <c:spPr>
              <a:solidFill>
                <a:srgbClr val="00B0F0"/>
              </a:solidFill>
            </c:spPr>
            <c:extLst>
              <c:ext xmlns:c16="http://schemas.microsoft.com/office/drawing/2014/chart" uri="{C3380CC4-5D6E-409C-BE32-E72D297353CC}">
                <c16:uniqueId val="{00000033-B2AE-40A8-81D4-ABE5347DF7E7}"/>
              </c:ext>
            </c:extLst>
          </c:dPt>
          <c:dPt>
            <c:idx val="25"/>
            <c:bubble3D val="0"/>
            <c:spPr>
              <a:solidFill>
                <a:srgbClr val="00B0F0"/>
              </a:solidFill>
            </c:spPr>
            <c:extLst>
              <c:ext xmlns:c16="http://schemas.microsoft.com/office/drawing/2014/chart" uri="{C3380CC4-5D6E-409C-BE32-E72D297353CC}">
                <c16:uniqueId val="{00000035-B2AE-40A8-81D4-ABE5347DF7E7}"/>
              </c:ext>
            </c:extLst>
          </c:dPt>
          <c:dPt>
            <c:idx val="26"/>
            <c:bubble3D val="0"/>
            <c:spPr>
              <a:solidFill>
                <a:srgbClr val="00B0F0"/>
              </a:solidFill>
            </c:spPr>
            <c:extLst>
              <c:ext xmlns:c16="http://schemas.microsoft.com/office/drawing/2014/chart" uri="{C3380CC4-5D6E-409C-BE32-E72D297353CC}">
                <c16:uniqueId val="{00000037-B2AE-40A8-81D4-ABE5347DF7E7}"/>
              </c:ext>
            </c:extLst>
          </c:dPt>
          <c:dPt>
            <c:idx val="27"/>
            <c:bubble3D val="0"/>
            <c:spPr>
              <a:solidFill>
                <a:srgbClr val="00B0F0"/>
              </a:solidFill>
            </c:spPr>
            <c:extLst>
              <c:ext xmlns:c16="http://schemas.microsoft.com/office/drawing/2014/chart" uri="{C3380CC4-5D6E-409C-BE32-E72D297353CC}">
                <c16:uniqueId val="{00000039-B2AE-40A8-81D4-ABE5347DF7E7}"/>
              </c:ext>
            </c:extLst>
          </c:dPt>
          <c:dPt>
            <c:idx val="28"/>
            <c:bubble3D val="0"/>
            <c:spPr>
              <a:solidFill>
                <a:srgbClr val="00B0F0"/>
              </a:solidFill>
            </c:spPr>
            <c:extLst>
              <c:ext xmlns:c16="http://schemas.microsoft.com/office/drawing/2014/chart" uri="{C3380CC4-5D6E-409C-BE32-E72D297353CC}">
                <c16:uniqueId val="{0000003B-B2AE-40A8-81D4-ABE5347DF7E7}"/>
              </c:ext>
            </c:extLst>
          </c:dPt>
          <c:dPt>
            <c:idx val="29"/>
            <c:bubble3D val="0"/>
            <c:spPr>
              <a:solidFill>
                <a:srgbClr val="00B0F0"/>
              </a:solidFill>
            </c:spPr>
            <c:extLst>
              <c:ext xmlns:c16="http://schemas.microsoft.com/office/drawing/2014/chart" uri="{C3380CC4-5D6E-409C-BE32-E72D297353CC}">
                <c16:uniqueId val="{0000003F-B2AE-40A8-81D4-ABE5347DF7E7}"/>
              </c:ext>
            </c:extLst>
          </c:dPt>
          <c:dPt>
            <c:idx val="30"/>
            <c:bubble3D val="0"/>
            <c:spPr>
              <a:solidFill>
                <a:srgbClr val="00B0F0"/>
              </a:solidFill>
            </c:spPr>
            <c:extLst>
              <c:ext xmlns:c16="http://schemas.microsoft.com/office/drawing/2014/chart" uri="{C3380CC4-5D6E-409C-BE32-E72D297353CC}">
                <c16:uniqueId val="{00000041-B2AE-40A8-81D4-ABE5347DF7E7}"/>
              </c:ext>
            </c:extLst>
          </c:dPt>
          <c:dPt>
            <c:idx val="31"/>
            <c:bubble3D val="0"/>
            <c:spPr>
              <a:solidFill>
                <a:srgbClr val="00B0F0"/>
              </a:solidFill>
            </c:spPr>
            <c:extLst>
              <c:ext xmlns:c16="http://schemas.microsoft.com/office/drawing/2014/chart" uri="{C3380CC4-5D6E-409C-BE32-E72D297353CC}">
                <c16:uniqueId val="{00000040-B2AE-40A8-81D4-ABE5347DF7E7}"/>
              </c:ext>
            </c:extLst>
          </c:dPt>
          <c:dPt>
            <c:idx val="32"/>
            <c:bubble3D val="0"/>
            <c:spPr>
              <a:solidFill>
                <a:srgbClr val="00B0F0"/>
              </a:solidFill>
            </c:spPr>
            <c:extLst>
              <c:ext xmlns:c16="http://schemas.microsoft.com/office/drawing/2014/chart" uri="{C3380CC4-5D6E-409C-BE32-E72D297353CC}">
                <c16:uniqueId val="{00000042-B2AE-40A8-81D4-ABE5347DF7E7}"/>
              </c:ext>
            </c:extLst>
          </c:dPt>
          <c:dPt>
            <c:idx val="33"/>
            <c:bubble3D val="0"/>
            <c:spPr>
              <a:solidFill>
                <a:srgbClr val="00B0F0"/>
              </a:solidFill>
            </c:spPr>
            <c:extLst>
              <c:ext xmlns:c16="http://schemas.microsoft.com/office/drawing/2014/chart" uri="{C3380CC4-5D6E-409C-BE32-E72D297353CC}">
                <c16:uniqueId val="{00000043-B2AE-40A8-81D4-ABE5347DF7E7}"/>
              </c:ext>
            </c:extLst>
          </c:dPt>
          <c:dPt>
            <c:idx val="34"/>
            <c:bubble3D val="0"/>
            <c:spPr>
              <a:solidFill>
                <a:srgbClr val="00B0F0"/>
              </a:solidFill>
            </c:spPr>
            <c:extLst>
              <c:ext xmlns:c16="http://schemas.microsoft.com/office/drawing/2014/chart" uri="{C3380CC4-5D6E-409C-BE32-E72D297353CC}">
                <c16:uniqueId val="{00000044-B2AE-40A8-81D4-ABE5347DF7E7}"/>
              </c:ext>
            </c:extLst>
          </c:dPt>
          <c:dPt>
            <c:idx val="35"/>
            <c:bubble3D val="0"/>
            <c:spPr>
              <a:solidFill>
                <a:srgbClr val="00B0F0"/>
              </a:solidFill>
            </c:spPr>
            <c:extLst>
              <c:ext xmlns:c16="http://schemas.microsoft.com/office/drawing/2014/chart" uri="{C3380CC4-5D6E-409C-BE32-E72D297353CC}">
                <c16:uniqueId val="{00000045-B2AE-40A8-81D4-ABE5347DF7E7}"/>
              </c:ext>
            </c:extLst>
          </c:dPt>
          <c:dPt>
            <c:idx val="36"/>
            <c:bubble3D val="0"/>
            <c:spPr>
              <a:solidFill>
                <a:srgbClr val="00B0F0"/>
              </a:solidFill>
            </c:spPr>
            <c:extLst>
              <c:ext xmlns:c16="http://schemas.microsoft.com/office/drawing/2014/chart" uri="{C3380CC4-5D6E-409C-BE32-E72D297353CC}">
                <c16:uniqueId val="{00000046-B2AE-40A8-81D4-ABE5347DF7E7}"/>
              </c:ext>
            </c:extLst>
          </c:dPt>
          <c:dPt>
            <c:idx val="37"/>
            <c:bubble3D val="0"/>
            <c:spPr>
              <a:solidFill>
                <a:srgbClr val="00B0F0"/>
              </a:solidFill>
            </c:spPr>
            <c:extLst>
              <c:ext xmlns:c16="http://schemas.microsoft.com/office/drawing/2014/chart" uri="{C3380CC4-5D6E-409C-BE32-E72D297353CC}">
                <c16:uniqueId val="{00000047-B2AE-40A8-81D4-ABE5347DF7E7}"/>
              </c:ext>
            </c:extLst>
          </c:dPt>
          <c:dPt>
            <c:idx val="38"/>
            <c:bubble3D val="0"/>
            <c:spPr>
              <a:solidFill>
                <a:srgbClr val="00B0F0"/>
              </a:solidFill>
            </c:spPr>
            <c:extLst>
              <c:ext xmlns:c16="http://schemas.microsoft.com/office/drawing/2014/chart" uri="{C3380CC4-5D6E-409C-BE32-E72D297353CC}">
                <c16:uniqueId val="{00000048-B2AE-40A8-81D4-ABE5347DF7E7}"/>
              </c:ext>
            </c:extLst>
          </c:dPt>
          <c:dPt>
            <c:idx val="39"/>
            <c:bubble3D val="0"/>
            <c:spPr>
              <a:solidFill>
                <a:srgbClr val="00B0F0"/>
              </a:solidFill>
            </c:spPr>
            <c:extLst>
              <c:ext xmlns:c16="http://schemas.microsoft.com/office/drawing/2014/chart" uri="{C3380CC4-5D6E-409C-BE32-E72D297353CC}">
                <c16:uniqueId val="{00000049-B2AE-40A8-81D4-ABE5347DF7E7}"/>
              </c:ext>
            </c:extLst>
          </c:dPt>
          <c:dPt>
            <c:idx val="40"/>
            <c:bubble3D val="0"/>
            <c:spPr>
              <a:solidFill>
                <a:srgbClr val="00B0F0"/>
              </a:solidFill>
            </c:spPr>
            <c:extLst>
              <c:ext xmlns:c16="http://schemas.microsoft.com/office/drawing/2014/chart" uri="{C3380CC4-5D6E-409C-BE32-E72D297353CC}">
                <c16:uniqueId val="{0000004A-B2AE-40A8-81D4-ABE5347DF7E7}"/>
              </c:ext>
            </c:extLst>
          </c:dPt>
          <c:dPt>
            <c:idx val="41"/>
            <c:bubble3D val="0"/>
            <c:spPr>
              <a:solidFill>
                <a:srgbClr val="00B0F0"/>
              </a:solidFill>
            </c:spPr>
            <c:extLst>
              <c:ext xmlns:c16="http://schemas.microsoft.com/office/drawing/2014/chart" uri="{C3380CC4-5D6E-409C-BE32-E72D297353CC}">
                <c16:uniqueId val="{0000004B-B2AE-40A8-81D4-ABE5347DF7E7}"/>
              </c:ext>
            </c:extLst>
          </c:dPt>
          <c:dPt>
            <c:idx val="42"/>
            <c:bubble3D val="0"/>
            <c:spPr>
              <a:solidFill>
                <a:srgbClr val="00B0F0"/>
              </a:solidFill>
            </c:spPr>
            <c:extLst>
              <c:ext xmlns:c16="http://schemas.microsoft.com/office/drawing/2014/chart" uri="{C3380CC4-5D6E-409C-BE32-E72D297353CC}">
                <c16:uniqueId val="{0000004C-B2AE-40A8-81D4-ABE5347DF7E7}"/>
              </c:ext>
            </c:extLst>
          </c:dPt>
          <c:dPt>
            <c:idx val="43"/>
            <c:bubble3D val="0"/>
            <c:spPr>
              <a:solidFill>
                <a:srgbClr val="00B0F0"/>
              </a:solidFill>
            </c:spPr>
            <c:extLst>
              <c:ext xmlns:c16="http://schemas.microsoft.com/office/drawing/2014/chart" uri="{C3380CC4-5D6E-409C-BE32-E72D297353CC}">
                <c16:uniqueId val="{0000004D-B2AE-40A8-81D4-ABE5347DF7E7}"/>
              </c:ext>
            </c:extLst>
          </c:dPt>
          <c:dPt>
            <c:idx val="44"/>
            <c:bubble3D val="0"/>
            <c:spPr>
              <a:solidFill>
                <a:srgbClr val="00B0F0"/>
              </a:solidFill>
            </c:spPr>
            <c:extLst>
              <c:ext xmlns:c16="http://schemas.microsoft.com/office/drawing/2014/chart" uri="{C3380CC4-5D6E-409C-BE32-E72D297353CC}">
                <c16:uniqueId val="{0000003E-B2AE-40A8-81D4-ABE5347DF7E7}"/>
              </c:ext>
            </c:extLst>
          </c:dPt>
          <c:dLbls>
            <c:dLbl>
              <c:idx val="0"/>
              <c:delete val="1"/>
              <c:extLst>
                <c:ext xmlns:c15="http://schemas.microsoft.com/office/drawing/2012/chart" uri="{CE6537A1-D6FC-4f65-9D91-7224C49458BB}"/>
                <c:ext xmlns:c16="http://schemas.microsoft.com/office/drawing/2014/chart" uri="{C3380CC4-5D6E-409C-BE32-E72D297353CC}">
                  <c16:uniqueId val="{00000003-B2AE-40A8-81D4-ABE5347DF7E7}"/>
                </c:ext>
              </c:extLst>
            </c:dLbl>
            <c:dLbl>
              <c:idx val="1"/>
              <c:delete val="1"/>
              <c:extLst>
                <c:ext xmlns:c15="http://schemas.microsoft.com/office/drawing/2012/chart" uri="{CE6537A1-D6FC-4f65-9D91-7224C49458BB}"/>
                <c:ext xmlns:c16="http://schemas.microsoft.com/office/drawing/2014/chart" uri="{C3380CC4-5D6E-409C-BE32-E72D297353CC}">
                  <c16:uniqueId val="{00000005-B2AE-40A8-81D4-ABE5347DF7E7}"/>
                </c:ext>
              </c:extLst>
            </c:dLbl>
            <c:dLbl>
              <c:idx val="2"/>
              <c:delete val="1"/>
              <c:extLst>
                <c:ext xmlns:c15="http://schemas.microsoft.com/office/drawing/2012/chart" uri="{CE6537A1-D6FC-4f65-9D91-7224C49458BB}"/>
                <c:ext xmlns:c16="http://schemas.microsoft.com/office/drawing/2014/chart" uri="{C3380CC4-5D6E-409C-BE32-E72D297353CC}">
                  <c16:uniqueId val="{00000007-B2AE-40A8-81D4-ABE5347DF7E7}"/>
                </c:ext>
              </c:extLst>
            </c:dLbl>
            <c:dLbl>
              <c:idx val="3"/>
              <c:delete val="1"/>
              <c:extLst>
                <c:ext xmlns:c15="http://schemas.microsoft.com/office/drawing/2012/chart" uri="{CE6537A1-D6FC-4f65-9D91-7224C49458BB}"/>
                <c:ext xmlns:c16="http://schemas.microsoft.com/office/drawing/2014/chart" uri="{C3380CC4-5D6E-409C-BE32-E72D297353CC}">
                  <c16:uniqueId val="{00000009-B2AE-40A8-81D4-ABE5347DF7E7}"/>
                </c:ext>
              </c:extLst>
            </c:dLbl>
            <c:dLbl>
              <c:idx val="4"/>
              <c:delete val="1"/>
              <c:extLst>
                <c:ext xmlns:c15="http://schemas.microsoft.com/office/drawing/2012/chart" uri="{CE6537A1-D6FC-4f65-9D91-7224C49458BB}"/>
                <c:ext xmlns:c16="http://schemas.microsoft.com/office/drawing/2014/chart" uri="{C3380CC4-5D6E-409C-BE32-E72D297353CC}">
                  <c16:uniqueId val="{0000000B-B2AE-40A8-81D4-ABE5347DF7E7}"/>
                </c:ext>
              </c:extLst>
            </c:dLbl>
            <c:dLbl>
              <c:idx val="5"/>
              <c:delete val="1"/>
              <c:extLst>
                <c:ext xmlns:c15="http://schemas.microsoft.com/office/drawing/2012/chart" uri="{CE6537A1-D6FC-4f65-9D91-7224C49458BB}"/>
                <c:ext xmlns:c16="http://schemas.microsoft.com/office/drawing/2014/chart" uri="{C3380CC4-5D6E-409C-BE32-E72D297353CC}">
                  <c16:uniqueId val="{0000000D-B2AE-40A8-81D4-ABE5347DF7E7}"/>
                </c:ext>
              </c:extLst>
            </c:dLbl>
            <c:dLbl>
              <c:idx val="6"/>
              <c:delete val="1"/>
              <c:extLst>
                <c:ext xmlns:c15="http://schemas.microsoft.com/office/drawing/2012/chart" uri="{CE6537A1-D6FC-4f65-9D91-7224C49458BB}"/>
                <c:ext xmlns:c16="http://schemas.microsoft.com/office/drawing/2014/chart" uri="{C3380CC4-5D6E-409C-BE32-E72D297353CC}">
                  <c16:uniqueId val="{0000000F-B2AE-40A8-81D4-ABE5347DF7E7}"/>
                </c:ext>
              </c:extLst>
            </c:dLbl>
            <c:dLbl>
              <c:idx val="7"/>
              <c:delete val="1"/>
              <c:extLst>
                <c:ext xmlns:c15="http://schemas.microsoft.com/office/drawing/2012/chart" uri="{CE6537A1-D6FC-4f65-9D91-7224C49458BB}"/>
                <c:ext xmlns:c16="http://schemas.microsoft.com/office/drawing/2014/chart" uri="{C3380CC4-5D6E-409C-BE32-E72D297353CC}">
                  <c16:uniqueId val="{00000011-B2AE-40A8-81D4-ABE5347DF7E7}"/>
                </c:ext>
              </c:extLst>
            </c:dLbl>
            <c:dLbl>
              <c:idx val="8"/>
              <c:delete val="1"/>
              <c:extLst>
                <c:ext xmlns:c15="http://schemas.microsoft.com/office/drawing/2012/chart" uri="{CE6537A1-D6FC-4f65-9D91-7224C49458BB}"/>
                <c:ext xmlns:c16="http://schemas.microsoft.com/office/drawing/2014/chart" uri="{C3380CC4-5D6E-409C-BE32-E72D297353CC}">
                  <c16:uniqueId val="{00000013-B2AE-40A8-81D4-ABE5347DF7E7}"/>
                </c:ext>
              </c:extLst>
            </c:dLbl>
            <c:dLbl>
              <c:idx val="9"/>
              <c:delete val="1"/>
              <c:extLst>
                <c:ext xmlns:c15="http://schemas.microsoft.com/office/drawing/2012/chart" uri="{CE6537A1-D6FC-4f65-9D91-7224C49458BB}"/>
                <c:ext xmlns:c16="http://schemas.microsoft.com/office/drawing/2014/chart" uri="{C3380CC4-5D6E-409C-BE32-E72D297353CC}">
                  <c16:uniqueId val="{00000015-B2AE-40A8-81D4-ABE5347DF7E7}"/>
                </c:ext>
              </c:extLst>
            </c:dLbl>
            <c:dLbl>
              <c:idx val="10"/>
              <c:delete val="1"/>
              <c:extLst>
                <c:ext xmlns:c15="http://schemas.microsoft.com/office/drawing/2012/chart" uri="{CE6537A1-D6FC-4f65-9D91-7224C49458BB}"/>
                <c:ext xmlns:c16="http://schemas.microsoft.com/office/drawing/2014/chart" uri="{C3380CC4-5D6E-409C-BE32-E72D297353CC}">
                  <c16:uniqueId val="{00000017-B2AE-40A8-81D4-ABE5347DF7E7}"/>
                </c:ext>
              </c:extLst>
            </c:dLbl>
            <c:dLbl>
              <c:idx val="11"/>
              <c:layout>
                <c:manualLayout>
                  <c:x val="1.5410713722330488E-3"/>
                  <c:y val="-0.396497792050815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B2AE-40A8-81D4-ABE5347DF7E7}"/>
                </c:ext>
              </c:extLst>
            </c:dLbl>
            <c:dLbl>
              <c:idx val="12"/>
              <c:delete val="1"/>
              <c:extLst>
                <c:ext xmlns:c15="http://schemas.microsoft.com/office/drawing/2012/chart" uri="{CE6537A1-D6FC-4f65-9D91-7224C49458BB}"/>
                <c:ext xmlns:c16="http://schemas.microsoft.com/office/drawing/2014/chart" uri="{C3380CC4-5D6E-409C-BE32-E72D297353CC}">
                  <c16:uniqueId val="{0000001B-B2AE-40A8-81D4-ABE5347DF7E7}"/>
                </c:ext>
              </c:extLst>
            </c:dLbl>
            <c:dLbl>
              <c:idx val="13"/>
              <c:delete val="1"/>
              <c:extLst>
                <c:ext xmlns:c15="http://schemas.microsoft.com/office/drawing/2012/chart" uri="{CE6537A1-D6FC-4f65-9D91-7224C49458BB}"/>
                <c:ext xmlns:c16="http://schemas.microsoft.com/office/drawing/2014/chart" uri="{C3380CC4-5D6E-409C-BE32-E72D297353CC}">
                  <c16:uniqueId val="{0000001D-B2AE-40A8-81D4-ABE5347DF7E7}"/>
                </c:ext>
              </c:extLst>
            </c:dLbl>
            <c:dLbl>
              <c:idx val="14"/>
              <c:layout>
                <c:manualLayout>
                  <c:x val="1.5410713722330488E-3"/>
                  <c:y val="-2.70339403671010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B2AE-40A8-81D4-ABE5347DF7E7}"/>
                </c:ext>
              </c:extLst>
            </c:dLbl>
            <c:dLbl>
              <c:idx val="15"/>
              <c:delete val="1"/>
              <c:extLst>
                <c:ext xmlns:c15="http://schemas.microsoft.com/office/drawing/2012/chart" uri="{CE6537A1-D6FC-4f65-9D91-7224C49458BB}"/>
                <c:ext xmlns:c16="http://schemas.microsoft.com/office/drawing/2014/chart" uri="{C3380CC4-5D6E-409C-BE32-E72D297353CC}">
                  <c16:uniqueId val="{00000021-B2AE-40A8-81D4-ABE5347DF7E7}"/>
                </c:ext>
              </c:extLst>
            </c:dLbl>
            <c:dLbl>
              <c:idx val="16"/>
              <c:delete val="1"/>
              <c:extLst>
                <c:ext xmlns:c15="http://schemas.microsoft.com/office/drawing/2012/chart" uri="{CE6537A1-D6FC-4f65-9D91-7224C49458BB}"/>
                <c:ext xmlns:c16="http://schemas.microsoft.com/office/drawing/2014/chart" uri="{C3380CC4-5D6E-409C-BE32-E72D297353CC}">
                  <c16:uniqueId val="{00000023-B2AE-40A8-81D4-ABE5347DF7E7}"/>
                </c:ext>
              </c:extLst>
            </c:dLbl>
            <c:dLbl>
              <c:idx val="17"/>
              <c:delete val="1"/>
              <c:extLst>
                <c:ext xmlns:c15="http://schemas.microsoft.com/office/drawing/2012/chart" uri="{CE6537A1-D6FC-4f65-9D91-7224C49458BB}"/>
                <c:ext xmlns:c16="http://schemas.microsoft.com/office/drawing/2014/chart" uri="{C3380CC4-5D6E-409C-BE32-E72D297353CC}">
                  <c16:uniqueId val="{00000025-B2AE-40A8-81D4-ABE5347DF7E7}"/>
                </c:ext>
              </c:extLst>
            </c:dLbl>
            <c:dLbl>
              <c:idx val="18"/>
              <c:delete val="1"/>
              <c:extLst>
                <c:ext xmlns:c15="http://schemas.microsoft.com/office/drawing/2012/chart" uri="{CE6537A1-D6FC-4f65-9D91-7224C49458BB}"/>
                <c:ext xmlns:c16="http://schemas.microsoft.com/office/drawing/2014/chart" uri="{C3380CC4-5D6E-409C-BE32-E72D297353CC}">
                  <c16:uniqueId val="{00000027-B2AE-40A8-81D4-ABE5347DF7E7}"/>
                </c:ext>
              </c:extLst>
            </c:dLbl>
            <c:dLbl>
              <c:idx val="19"/>
              <c:delete val="1"/>
              <c:extLst>
                <c:ext xmlns:c15="http://schemas.microsoft.com/office/drawing/2012/chart" uri="{CE6537A1-D6FC-4f65-9D91-7224C49458BB}"/>
                <c:ext xmlns:c16="http://schemas.microsoft.com/office/drawing/2014/chart" uri="{C3380CC4-5D6E-409C-BE32-E72D297353CC}">
                  <c16:uniqueId val="{00000029-B2AE-40A8-81D4-ABE5347DF7E7}"/>
                </c:ext>
              </c:extLst>
            </c:dLbl>
            <c:dLbl>
              <c:idx val="20"/>
              <c:delete val="1"/>
              <c:extLst>
                <c:ext xmlns:c15="http://schemas.microsoft.com/office/drawing/2012/chart" uri="{CE6537A1-D6FC-4f65-9D91-7224C49458BB}"/>
                <c:ext xmlns:c16="http://schemas.microsoft.com/office/drawing/2014/chart" uri="{C3380CC4-5D6E-409C-BE32-E72D297353CC}">
                  <c16:uniqueId val="{0000002B-B2AE-40A8-81D4-ABE5347DF7E7}"/>
                </c:ext>
              </c:extLst>
            </c:dLbl>
            <c:dLbl>
              <c:idx val="21"/>
              <c:delete val="1"/>
              <c:extLst>
                <c:ext xmlns:c15="http://schemas.microsoft.com/office/drawing/2012/chart" uri="{CE6537A1-D6FC-4f65-9D91-7224C49458BB}"/>
                <c:ext xmlns:c16="http://schemas.microsoft.com/office/drawing/2014/chart" uri="{C3380CC4-5D6E-409C-BE32-E72D297353CC}">
                  <c16:uniqueId val="{0000002D-B2AE-40A8-81D4-ABE5347DF7E7}"/>
                </c:ext>
              </c:extLst>
            </c:dLbl>
            <c:dLbl>
              <c:idx val="22"/>
              <c:delete val="1"/>
              <c:extLst>
                <c:ext xmlns:c15="http://schemas.microsoft.com/office/drawing/2012/chart" uri="{CE6537A1-D6FC-4f65-9D91-7224C49458BB}"/>
                <c:ext xmlns:c16="http://schemas.microsoft.com/office/drawing/2014/chart" uri="{C3380CC4-5D6E-409C-BE32-E72D297353CC}">
                  <c16:uniqueId val="{0000002F-B2AE-40A8-81D4-ABE5347DF7E7}"/>
                </c:ext>
              </c:extLst>
            </c:dLbl>
            <c:dLbl>
              <c:idx val="23"/>
              <c:layout>
                <c:manualLayout>
                  <c:x val="-5.6505297561192583E-17"/>
                  <c:y val="-0.198248896025407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B2AE-40A8-81D4-ABE5347DF7E7}"/>
                </c:ext>
              </c:extLst>
            </c:dLbl>
            <c:dLbl>
              <c:idx val="24"/>
              <c:delete val="1"/>
              <c:extLst>
                <c:ext xmlns:c15="http://schemas.microsoft.com/office/drawing/2012/chart" uri="{CE6537A1-D6FC-4f65-9D91-7224C49458BB}"/>
                <c:ext xmlns:c16="http://schemas.microsoft.com/office/drawing/2014/chart" uri="{C3380CC4-5D6E-409C-BE32-E72D297353CC}">
                  <c16:uniqueId val="{00000033-B2AE-40A8-81D4-ABE5347DF7E7}"/>
                </c:ext>
              </c:extLst>
            </c:dLbl>
            <c:dLbl>
              <c:idx val="25"/>
              <c:layout>
                <c:manualLayout>
                  <c:x val="1.0787499605631341E-2"/>
                  <c:y val="-4.0550910550651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B2AE-40A8-81D4-ABE5347DF7E7}"/>
                </c:ext>
              </c:extLst>
            </c:dLbl>
            <c:dLbl>
              <c:idx val="26"/>
              <c:delete val="1"/>
              <c:extLst>
                <c:ext xmlns:c15="http://schemas.microsoft.com/office/drawing/2012/chart" uri="{CE6537A1-D6FC-4f65-9D91-7224C49458BB}"/>
                <c:ext xmlns:c16="http://schemas.microsoft.com/office/drawing/2014/chart" uri="{C3380CC4-5D6E-409C-BE32-E72D297353CC}">
                  <c16:uniqueId val="{00000037-B2AE-40A8-81D4-ABE5347DF7E7}"/>
                </c:ext>
              </c:extLst>
            </c:dLbl>
            <c:dLbl>
              <c:idx val="27"/>
              <c:delete val="1"/>
              <c:extLst>
                <c:ext xmlns:c15="http://schemas.microsoft.com/office/drawing/2012/chart" uri="{CE6537A1-D6FC-4f65-9D91-7224C49458BB}"/>
                <c:ext xmlns:c16="http://schemas.microsoft.com/office/drawing/2014/chart" uri="{C3380CC4-5D6E-409C-BE32-E72D297353CC}">
                  <c16:uniqueId val="{00000039-B2AE-40A8-81D4-ABE5347DF7E7}"/>
                </c:ext>
              </c:extLst>
            </c:dLbl>
            <c:dLbl>
              <c:idx val="28"/>
              <c:delete val="1"/>
              <c:extLst>
                <c:ext xmlns:c15="http://schemas.microsoft.com/office/drawing/2012/chart" uri="{CE6537A1-D6FC-4f65-9D91-7224C49458BB}"/>
                <c:ext xmlns:c16="http://schemas.microsoft.com/office/drawing/2014/chart" uri="{C3380CC4-5D6E-409C-BE32-E72D297353CC}">
                  <c16:uniqueId val="{0000003B-B2AE-40A8-81D4-ABE5347DF7E7}"/>
                </c:ext>
              </c:extLst>
            </c:dLbl>
            <c:dLbl>
              <c:idx val="29"/>
              <c:delete val="1"/>
              <c:extLst>
                <c:ext xmlns:c15="http://schemas.microsoft.com/office/drawing/2012/chart" uri="{CE6537A1-D6FC-4f65-9D91-7224C49458BB}"/>
                <c:ext xmlns:c16="http://schemas.microsoft.com/office/drawing/2014/chart" uri="{C3380CC4-5D6E-409C-BE32-E72D297353CC}">
                  <c16:uniqueId val="{0000003F-B2AE-40A8-81D4-ABE5347DF7E7}"/>
                </c:ext>
              </c:extLst>
            </c:dLbl>
            <c:dLbl>
              <c:idx val="30"/>
              <c:delete val="1"/>
              <c:extLst>
                <c:ext xmlns:c15="http://schemas.microsoft.com/office/drawing/2012/chart" uri="{CE6537A1-D6FC-4f65-9D91-7224C49458BB}"/>
                <c:ext xmlns:c16="http://schemas.microsoft.com/office/drawing/2014/chart" uri="{C3380CC4-5D6E-409C-BE32-E72D297353CC}">
                  <c16:uniqueId val="{00000041-B2AE-40A8-81D4-ABE5347DF7E7}"/>
                </c:ext>
              </c:extLst>
            </c:dLbl>
            <c:dLbl>
              <c:idx val="31"/>
              <c:delete val="1"/>
              <c:extLst>
                <c:ext xmlns:c15="http://schemas.microsoft.com/office/drawing/2012/chart" uri="{CE6537A1-D6FC-4f65-9D91-7224C49458BB}"/>
                <c:ext xmlns:c16="http://schemas.microsoft.com/office/drawing/2014/chart" uri="{C3380CC4-5D6E-409C-BE32-E72D297353CC}">
                  <c16:uniqueId val="{00000040-B2AE-40A8-81D4-ABE5347DF7E7}"/>
                </c:ext>
              </c:extLst>
            </c:dLbl>
            <c:dLbl>
              <c:idx val="32"/>
              <c:delete val="1"/>
              <c:extLst>
                <c:ext xmlns:c15="http://schemas.microsoft.com/office/drawing/2012/chart" uri="{CE6537A1-D6FC-4f65-9D91-7224C49458BB}"/>
                <c:ext xmlns:c16="http://schemas.microsoft.com/office/drawing/2014/chart" uri="{C3380CC4-5D6E-409C-BE32-E72D297353CC}">
                  <c16:uniqueId val="{00000042-B2AE-40A8-81D4-ABE5347DF7E7}"/>
                </c:ext>
              </c:extLst>
            </c:dLbl>
            <c:dLbl>
              <c:idx val="33"/>
              <c:delete val="1"/>
              <c:extLst>
                <c:ext xmlns:c15="http://schemas.microsoft.com/office/drawing/2012/chart" uri="{CE6537A1-D6FC-4f65-9D91-7224C49458BB}"/>
                <c:ext xmlns:c16="http://schemas.microsoft.com/office/drawing/2014/chart" uri="{C3380CC4-5D6E-409C-BE32-E72D297353CC}">
                  <c16:uniqueId val="{00000043-B2AE-40A8-81D4-ABE5347DF7E7}"/>
                </c:ext>
              </c:extLst>
            </c:dLbl>
            <c:dLbl>
              <c:idx val="34"/>
              <c:layout>
                <c:manualLayout>
                  <c:x val="0"/>
                  <c:y val="-0.157697985474756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B2AE-40A8-81D4-ABE5347DF7E7}"/>
                </c:ext>
              </c:extLst>
            </c:dLbl>
            <c:dLbl>
              <c:idx val="35"/>
              <c:delete val="1"/>
              <c:extLst>
                <c:ext xmlns:c15="http://schemas.microsoft.com/office/drawing/2012/chart" uri="{CE6537A1-D6FC-4f65-9D91-7224C49458BB}"/>
                <c:ext xmlns:c16="http://schemas.microsoft.com/office/drawing/2014/chart" uri="{C3380CC4-5D6E-409C-BE32-E72D297353CC}">
                  <c16:uniqueId val="{00000045-B2AE-40A8-81D4-ABE5347DF7E7}"/>
                </c:ext>
              </c:extLst>
            </c:dLbl>
            <c:dLbl>
              <c:idx val="36"/>
              <c:delete val="1"/>
              <c:extLst>
                <c:ext xmlns:c15="http://schemas.microsoft.com/office/drawing/2012/chart" uri="{CE6537A1-D6FC-4f65-9D91-7224C49458BB}"/>
                <c:ext xmlns:c16="http://schemas.microsoft.com/office/drawing/2014/chart" uri="{C3380CC4-5D6E-409C-BE32-E72D297353CC}">
                  <c16:uniqueId val="{00000046-B2AE-40A8-81D4-ABE5347DF7E7}"/>
                </c:ext>
              </c:extLst>
            </c:dLbl>
            <c:dLbl>
              <c:idx val="37"/>
              <c:delete val="1"/>
              <c:extLst>
                <c:ext xmlns:c15="http://schemas.microsoft.com/office/drawing/2012/chart" uri="{CE6537A1-D6FC-4f65-9D91-7224C49458BB}"/>
                <c:ext xmlns:c16="http://schemas.microsoft.com/office/drawing/2014/chart" uri="{C3380CC4-5D6E-409C-BE32-E72D297353CC}">
                  <c16:uniqueId val="{00000047-B2AE-40A8-81D4-ABE5347DF7E7}"/>
                </c:ext>
              </c:extLst>
            </c:dLbl>
            <c:dLbl>
              <c:idx val="38"/>
              <c:delete val="1"/>
              <c:extLst>
                <c:ext xmlns:c15="http://schemas.microsoft.com/office/drawing/2012/chart" uri="{CE6537A1-D6FC-4f65-9D91-7224C49458BB}"/>
                <c:ext xmlns:c16="http://schemas.microsoft.com/office/drawing/2014/chart" uri="{C3380CC4-5D6E-409C-BE32-E72D297353CC}">
                  <c16:uniqueId val="{00000048-B2AE-40A8-81D4-ABE5347DF7E7}"/>
                </c:ext>
              </c:extLst>
            </c:dLbl>
            <c:dLbl>
              <c:idx val="39"/>
              <c:delete val="1"/>
              <c:extLst>
                <c:ext xmlns:c15="http://schemas.microsoft.com/office/drawing/2012/chart" uri="{CE6537A1-D6FC-4f65-9D91-7224C49458BB}"/>
                <c:ext xmlns:c16="http://schemas.microsoft.com/office/drawing/2014/chart" uri="{C3380CC4-5D6E-409C-BE32-E72D297353CC}">
                  <c16:uniqueId val="{00000049-B2AE-40A8-81D4-ABE5347DF7E7}"/>
                </c:ext>
              </c:extLst>
            </c:dLbl>
            <c:dLbl>
              <c:idx val="40"/>
              <c:delete val="1"/>
              <c:extLst>
                <c:ext xmlns:c15="http://schemas.microsoft.com/office/drawing/2012/chart" uri="{CE6537A1-D6FC-4f65-9D91-7224C49458BB}"/>
                <c:ext xmlns:c16="http://schemas.microsoft.com/office/drawing/2014/chart" uri="{C3380CC4-5D6E-409C-BE32-E72D297353CC}">
                  <c16:uniqueId val="{0000004A-B2AE-40A8-81D4-ABE5347DF7E7}"/>
                </c:ext>
              </c:extLst>
            </c:dLbl>
            <c:dLbl>
              <c:idx val="41"/>
              <c:delete val="1"/>
              <c:extLst>
                <c:ext xmlns:c15="http://schemas.microsoft.com/office/drawing/2012/chart" uri="{CE6537A1-D6FC-4f65-9D91-7224C49458BB}"/>
                <c:ext xmlns:c16="http://schemas.microsoft.com/office/drawing/2014/chart" uri="{C3380CC4-5D6E-409C-BE32-E72D297353CC}">
                  <c16:uniqueId val="{0000004B-B2AE-40A8-81D4-ABE5347DF7E7}"/>
                </c:ext>
              </c:extLst>
            </c:dLbl>
            <c:dLbl>
              <c:idx val="42"/>
              <c:delete val="1"/>
              <c:extLst>
                <c:ext xmlns:c15="http://schemas.microsoft.com/office/drawing/2012/chart" uri="{CE6537A1-D6FC-4f65-9D91-7224C49458BB}"/>
                <c:ext xmlns:c16="http://schemas.microsoft.com/office/drawing/2014/chart" uri="{C3380CC4-5D6E-409C-BE32-E72D297353CC}">
                  <c16:uniqueId val="{0000004C-B2AE-40A8-81D4-ABE5347DF7E7}"/>
                </c:ext>
              </c:extLst>
            </c:dLbl>
            <c:dLbl>
              <c:idx val="43"/>
              <c:delete val="1"/>
              <c:extLst>
                <c:ext xmlns:c15="http://schemas.microsoft.com/office/drawing/2012/chart" uri="{CE6537A1-D6FC-4f65-9D91-7224C49458BB}"/>
                <c:ext xmlns:c16="http://schemas.microsoft.com/office/drawing/2014/chart" uri="{C3380CC4-5D6E-409C-BE32-E72D297353CC}">
                  <c16:uniqueId val="{0000004D-B2AE-40A8-81D4-ABE5347DF7E7}"/>
                </c:ext>
              </c:extLst>
            </c:dLbl>
            <c:dLbl>
              <c:idx val="44"/>
              <c:layout>
                <c:manualLayout>
                  <c:x val="1.5410713722330488E-3"/>
                  <c:y val="-0.148686672019055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B2AE-40A8-81D4-ABE5347DF7E7}"/>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Sheet1!$B$1:$BA$1</c:f>
              <c:numCache>
                <c:formatCode>General</c:formatCode>
                <c:ptCount val="4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pt idx="29">
                  <c:v>2025</c:v>
                </c:pt>
                <c:pt idx="30">
                  <c:v>2026</c:v>
                </c:pt>
                <c:pt idx="31">
                  <c:v>2027</c:v>
                </c:pt>
                <c:pt idx="32">
                  <c:v>2028</c:v>
                </c:pt>
                <c:pt idx="33">
                  <c:v>2029</c:v>
                </c:pt>
                <c:pt idx="34">
                  <c:v>2030</c:v>
                </c:pt>
                <c:pt idx="35">
                  <c:v>2031</c:v>
                </c:pt>
                <c:pt idx="36">
                  <c:v>2032</c:v>
                </c:pt>
                <c:pt idx="37">
                  <c:v>2033</c:v>
                </c:pt>
                <c:pt idx="38">
                  <c:v>2034</c:v>
                </c:pt>
                <c:pt idx="39">
                  <c:v>2035</c:v>
                </c:pt>
                <c:pt idx="40">
                  <c:v>2036</c:v>
                </c:pt>
                <c:pt idx="41">
                  <c:v>2037</c:v>
                </c:pt>
                <c:pt idx="42">
                  <c:v>2038</c:v>
                </c:pt>
                <c:pt idx="43">
                  <c:v>2039</c:v>
                </c:pt>
                <c:pt idx="44">
                  <c:v>2040</c:v>
                </c:pt>
              </c:numCache>
            </c:numRef>
          </c:cat>
          <c:val>
            <c:numRef>
              <c:f>Sheet1!$B$2:$BA$2</c:f>
              <c:numCache>
                <c:formatCode>General</c:formatCode>
                <c:ptCount val="45"/>
                <c:pt idx="0">
                  <c:v>948.7</c:v>
                </c:pt>
                <c:pt idx="1">
                  <c:v>990.2</c:v>
                </c:pt>
                <c:pt idx="2">
                  <c:v>986.1</c:v>
                </c:pt>
                <c:pt idx="3">
                  <c:v>968.5</c:v>
                </c:pt>
                <c:pt idx="4" formatCode="0.00">
                  <c:v>941.1</c:v>
                </c:pt>
                <c:pt idx="5" formatCode="0.00">
                  <c:v>935.6</c:v>
                </c:pt>
                <c:pt idx="6" formatCode="0.00">
                  <c:v>955.4</c:v>
                </c:pt>
                <c:pt idx="7" formatCode="0.00">
                  <c:v>962</c:v>
                </c:pt>
                <c:pt idx="8" formatCode="0.00">
                  <c:v>963.8</c:v>
                </c:pt>
                <c:pt idx="9" formatCode="0.00">
                  <c:v>972.3</c:v>
                </c:pt>
                <c:pt idx="10" formatCode="0.00">
                  <c:v>1030.9000000000001</c:v>
                </c:pt>
                <c:pt idx="11" formatCode="0.00">
                  <c:v>1057.4000000000001</c:v>
                </c:pt>
                <c:pt idx="12" formatCode="0.00">
                  <c:v>1054.9000000000001</c:v>
                </c:pt>
                <c:pt idx="13" formatCode="0.00">
                  <c:v>908.5</c:v>
                </c:pt>
                <c:pt idx="14" formatCode="0.00">
                  <c:v>850.7</c:v>
                </c:pt>
                <c:pt idx="15" formatCode="0.00">
                  <c:v>861.6</c:v>
                </c:pt>
                <c:pt idx="16" formatCode="0.00">
                  <c:v>875.6</c:v>
                </c:pt>
                <c:pt idx="17" formatCode="0.00">
                  <c:v>893.9</c:v>
                </c:pt>
                <c:pt idx="18" formatCode="0.00">
                  <c:v>884.6</c:v>
                </c:pt>
                <c:pt idx="19" formatCode="0.00">
                  <c:v>896.1</c:v>
                </c:pt>
                <c:pt idx="20" formatCode="0.00">
                  <c:v>893.3</c:v>
                </c:pt>
                <c:pt idx="21" formatCode="0.00">
                  <c:v>894.8</c:v>
                </c:pt>
                <c:pt idx="22" formatCode="0.00">
                  <c:v>909.4</c:v>
                </c:pt>
                <c:pt idx="23" formatCode="0.00">
                  <c:v>910</c:v>
                </c:pt>
                <c:pt idx="24" formatCode="0.00">
                  <c:v>893</c:v>
                </c:pt>
                <c:pt idx="25" formatCode="0.00">
                  <c:v>864</c:v>
                </c:pt>
                <c:pt idx="26" formatCode="0.00">
                  <c:v>871.94386104197019</c:v>
                </c:pt>
                <c:pt idx="27" formatCode="0.00">
                  <c:v>877.21024698452629</c:v>
                </c:pt>
                <c:pt idx="28" formatCode="0.00">
                  <c:v>879.93336013312273</c:v>
                </c:pt>
                <c:pt idx="29" formatCode="0.00">
                  <c:v>882.01694143503232</c:v>
                </c:pt>
                <c:pt idx="30" formatCode="0.00">
                  <c:v>884.61990681170414</c:v>
                </c:pt>
                <c:pt idx="31" formatCode="0.00">
                  <c:v>886.37284908311301</c:v>
                </c:pt>
                <c:pt idx="32" formatCode="0.00">
                  <c:v>888.20653612633498</c:v>
                </c:pt>
                <c:pt idx="33" formatCode="0.00">
                  <c:v>889.25239468492157</c:v>
                </c:pt>
                <c:pt idx="34" formatCode="0.00">
                  <c:v>890.13893428710765</c:v>
                </c:pt>
                <c:pt idx="35" formatCode="0.00">
                  <c:v>889.79845991407046</c:v>
                </c:pt>
                <c:pt idx="36" formatCode="0.00">
                  <c:v>888.12053109106705</c:v>
                </c:pt>
                <c:pt idx="37" formatCode="0.00">
                  <c:v>886.40047170981757</c:v>
                </c:pt>
                <c:pt idx="38" formatCode="0.00">
                  <c:v>884.90913716758917</c:v>
                </c:pt>
                <c:pt idx="39" formatCode="0.00">
                  <c:v>883.08390250752609</c:v>
                </c:pt>
                <c:pt idx="40" formatCode="0.00">
                  <c:v>882.10331212961535</c:v>
                </c:pt>
                <c:pt idx="41" formatCode="0.00">
                  <c:v>881.30402332238157</c:v>
                </c:pt>
                <c:pt idx="42" formatCode="0.00">
                  <c:v>880.53455075499107</c:v>
                </c:pt>
                <c:pt idx="43" formatCode="0.00">
                  <c:v>879.34522621872816</c:v>
                </c:pt>
                <c:pt idx="44" formatCode="0.00">
                  <c:v>878.83554690069286</c:v>
                </c:pt>
              </c:numCache>
            </c:numRef>
          </c:val>
          <c:extLst>
            <c:ext xmlns:c16="http://schemas.microsoft.com/office/drawing/2014/chart" uri="{C3380CC4-5D6E-409C-BE32-E72D297353CC}">
              <c16:uniqueId val="{0000003C-B2AE-40A8-81D4-ABE5347DF7E7}"/>
            </c:ext>
          </c:extLst>
        </c:ser>
        <c:dLbls>
          <c:showLegendKey val="0"/>
          <c:showVal val="0"/>
          <c:showCatName val="0"/>
          <c:showSerName val="0"/>
          <c:showPercent val="0"/>
          <c:showBubbleSize val="0"/>
        </c:dLbls>
        <c:axId val="304293008"/>
        <c:axId val="304294576"/>
      </c:areaChart>
      <c:lineChart>
        <c:grouping val="standard"/>
        <c:varyColors val="0"/>
        <c:ser>
          <c:idx val="2"/>
          <c:order val="1"/>
          <c:tx>
            <c:strRef>
              <c:f>Sheet1!$A$3</c:f>
              <c:strCache>
                <c:ptCount val="1"/>
                <c:pt idx="0">
                  <c:v>IKP 2015. gada salīdzināmās cenās uz 1 nodarbināto, EUR (labā ass)</c:v>
                </c:pt>
              </c:strCache>
            </c:strRef>
          </c:tx>
          <c:spPr>
            <a:ln w="34925">
              <a:solidFill>
                <a:srgbClr val="FF0000"/>
              </a:solidFill>
            </a:ln>
          </c:spPr>
          <c:marker>
            <c:symbol val="none"/>
          </c:marker>
          <c:cat>
            <c:numRef>
              <c:f>Sheet1!$B$1:$BA$1</c:f>
              <c:numCache>
                <c:formatCode>General</c:formatCode>
                <c:ptCount val="4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pt idx="28">
                  <c:v>2024</c:v>
                </c:pt>
                <c:pt idx="29">
                  <c:v>2025</c:v>
                </c:pt>
                <c:pt idx="30">
                  <c:v>2026</c:v>
                </c:pt>
                <c:pt idx="31">
                  <c:v>2027</c:v>
                </c:pt>
                <c:pt idx="32">
                  <c:v>2028</c:v>
                </c:pt>
                <c:pt idx="33">
                  <c:v>2029</c:v>
                </c:pt>
                <c:pt idx="34">
                  <c:v>2030</c:v>
                </c:pt>
                <c:pt idx="35">
                  <c:v>2031</c:v>
                </c:pt>
                <c:pt idx="36">
                  <c:v>2032</c:v>
                </c:pt>
                <c:pt idx="37">
                  <c:v>2033</c:v>
                </c:pt>
                <c:pt idx="38">
                  <c:v>2034</c:v>
                </c:pt>
                <c:pt idx="39">
                  <c:v>2035</c:v>
                </c:pt>
                <c:pt idx="40">
                  <c:v>2036</c:v>
                </c:pt>
                <c:pt idx="41">
                  <c:v>2037</c:v>
                </c:pt>
                <c:pt idx="42">
                  <c:v>2038</c:v>
                </c:pt>
                <c:pt idx="43">
                  <c:v>2039</c:v>
                </c:pt>
                <c:pt idx="44">
                  <c:v>2040</c:v>
                </c:pt>
              </c:numCache>
            </c:numRef>
          </c:cat>
          <c:val>
            <c:numRef>
              <c:f>Sheet1!$B$3:$BA$3</c:f>
              <c:numCache>
                <c:formatCode>0</c:formatCode>
                <c:ptCount val="45"/>
                <c:pt idx="0">
                  <c:v>12.038930114894066</c:v>
                </c:pt>
                <c:pt idx="1">
                  <c:v>12.553651787517673</c:v>
                </c:pt>
                <c:pt idx="2">
                  <c:v>13.404545177973835</c:v>
                </c:pt>
                <c:pt idx="3">
                  <c:v>14.024305627258649</c:v>
                </c:pt>
                <c:pt idx="4">
                  <c:v>15.251778769525025</c:v>
                </c:pt>
                <c:pt idx="5">
                  <c:v>16.312285164600254</c:v>
                </c:pt>
                <c:pt idx="6">
                  <c:v>17.1063313795269</c:v>
                </c:pt>
                <c:pt idx="7">
                  <c:v>18.419864864864866</c:v>
                </c:pt>
                <c:pt idx="8">
                  <c:v>19.908142768209174</c:v>
                </c:pt>
                <c:pt idx="9">
                  <c:v>21.848656793170832</c:v>
                </c:pt>
                <c:pt idx="10">
                  <c:v>23.07233582306722</c:v>
                </c:pt>
                <c:pt idx="11">
                  <c:v>24.730698884055229</c:v>
                </c:pt>
                <c:pt idx="12">
                  <c:v>23.985440326097262</c:v>
                </c:pt>
                <c:pt idx="13">
                  <c:v>23.882340121078702</c:v>
                </c:pt>
                <c:pt idx="14">
                  <c:v>24.36468907958152</c:v>
                </c:pt>
                <c:pt idx="15">
                  <c:v>24.673363509749304</c:v>
                </c:pt>
                <c:pt idx="16">
                  <c:v>25.987440612151666</c:v>
                </c:pt>
                <c:pt idx="17">
                  <c:v>25.967267032106498</c:v>
                </c:pt>
                <c:pt idx="18">
                  <c:v>26.738857110558442</c:v>
                </c:pt>
                <c:pt idx="19">
                  <c:v>27.421187367481309</c:v>
                </c:pt>
                <c:pt idx="20">
                  <c:v>28.158399193999777</c:v>
                </c:pt>
                <c:pt idx="21">
                  <c:v>29.042544702726868</c:v>
                </c:pt>
                <c:pt idx="22">
                  <c:v>29.716325049483178</c:v>
                </c:pt>
                <c:pt idx="23">
                  <c:v>30.434495604395604</c:v>
                </c:pt>
                <c:pt idx="24">
                  <c:v>29.844938409854421</c:v>
                </c:pt>
                <c:pt idx="25">
                  <c:v>32.22925578703704</c:v>
                </c:pt>
                <c:pt idx="26">
                  <c:v>32.697730107260888</c:v>
                </c:pt>
                <c:pt idx="27">
                  <c:v>33.514802029195259</c:v>
                </c:pt>
                <c:pt idx="28">
                  <c:v>34.947994362338306</c:v>
                </c:pt>
                <c:pt idx="29">
                  <c:v>36.608708974896523</c:v>
                </c:pt>
                <c:pt idx="30">
                  <c:v>38.326038354501271</c:v>
                </c:pt>
                <c:pt idx="31">
                  <c:v>40.086254223294333</c:v>
                </c:pt>
                <c:pt idx="32">
                  <c:v>41.803654256087746</c:v>
                </c:pt>
                <c:pt idx="33">
                  <c:v>43.508177083502225</c:v>
                </c:pt>
                <c:pt idx="34">
                  <c:v>45.11650893814528</c:v>
                </c:pt>
                <c:pt idx="35">
                  <c:v>46.758588221912341</c:v>
                </c:pt>
                <c:pt idx="36">
                  <c:v>48.439724963391711</c:v>
                </c:pt>
                <c:pt idx="37">
                  <c:v>50.086801320272237</c:v>
                </c:pt>
                <c:pt idx="38">
                  <c:v>51.676348819942831</c:v>
                </c:pt>
                <c:pt idx="39">
                  <c:v>53.336652734661712</c:v>
                </c:pt>
                <c:pt idx="40">
                  <c:v>54.940867097731918</c:v>
                </c:pt>
                <c:pt idx="41">
                  <c:v>56.523102471587158</c:v>
                </c:pt>
                <c:pt idx="42">
                  <c:v>58.088639205812406</c:v>
                </c:pt>
                <c:pt idx="43">
                  <c:v>59.664040827833965</c:v>
                </c:pt>
                <c:pt idx="44">
                  <c:v>61.171209420930964</c:v>
                </c:pt>
              </c:numCache>
            </c:numRef>
          </c:val>
          <c:smooth val="0"/>
          <c:extLst>
            <c:ext xmlns:c16="http://schemas.microsoft.com/office/drawing/2014/chart" uri="{C3380CC4-5D6E-409C-BE32-E72D297353CC}">
              <c16:uniqueId val="{00000001-B2AE-40A8-81D4-ABE5347DF7E7}"/>
            </c:ext>
          </c:extLst>
        </c:ser>
        <c:dLbls>
          <c:showLegendKey val="0"/>
          <c:showVal val="0"/>
          <c:showCatName val="0"/>
          <c:showSerName val="0"/>
          <c:showPercent val="0"/>
          <c:showBubbleSize val="0"/>
        </c:dLbls>
        <c:marker val="1"/>
        <c:smooth val="0"/>
        <c:axId val="853180696"/>
        <c:axId val="853178728"/>
      </c:lineChart>
      <c:catAx>
        <c:axId val="304293008"/>
        <c:scaling>
          <c:orientation val="minMax"/>
        </c:scaling>
        <c:delete val="0"/>
        <c:axPos val="b"/>
        <c:numFmt formatCode="General" sourceLinked="1"/>
        <c:majorTickMark val="out"/>
        <c:minorTickMark val="none"/>
        <c:tickLblPos val="low"/>
        <c:spPr>
          <a:ln w="3175">
            <a:noFill/>
          </a:ln>
        </c:spPr>
        <c:txPr>
          <a:bodyPr rot="0" vert="horz"/>
          <a:lstStyle/>
          <a:p>
            <a:pPr>
              <a:defRPr/>
            </a:pPr>
            <a:endParaRPr lang="lv-LV"/>
          </a:p>
        </c:txPr>
        <c:crossAx val="304294576"/>
        <c:crosses val="autoZero"/>
        <c:auto val="1"/>
        <c:lblAlgn val="ctr"/>
        <c:lblOffset val="100"/>
        <c:tickLblSkip val="2"/>
        <c:noMultiLvlLbl val="0"/>
      </c:catAx>
      <c:valAx>
        <c:axId val="304294576"/>
        <c:scaling>
          <c:orientation val="minMax"/>
          <c:max val="1100"/>
          <c:min val="800"/>
        </c:scaling>
        <c:delete val="0"/>
        <c:axPos val="l"/>
        <c:numFmt formatCode="0" sourceLinked="0"/>
        <c:majorTickMark val="out"/>
        <c:minorTickMark val="none"/>
        <c:tickLblPos val="nextTo"/>
        <c:spPr>
          <a:ln w="3175">
            <a:noFill/>
          </a:ln>
        </c:spPr>
        <c:txPr>
          <a:bodyPr rot="0" vert="horz"/>
          <a:lstStyle/>
          <a:p>
            <a:pPr>
              <a:defRPr/>
            </a:pPr>
            <a:endParaRPr lang="lv-LV"/>
          </a:p>
        </c:txPr>
        <c:crossAx val="304293008"/>
        <c:crosses val="autoZero"/>
        <c:crossBetween val="between"/>
      </c:valAx>
      <c:valAx>
        <c:axId val="853178728"/>
        <c:scaling>
          <c:orientation val="minMax"/>
          <c:min val="10"/>
        </c:scaling>
        <c:delete val="0"/>
        <c:axPos val="r"/>
        <c:numFmt formatCode="0" sourceLinked="1"/>
        <c:majorTickMark val="out"/>
        <c:minorTickMark val="none"/>
        <c:tickLblPos val="nextTo"/>
        <c:spPr>
          <a:ln>
            <a:noFill/>
          </a:ln>
        </c:spPr>
        <c:crossAx val="853180696"/>
        <c:crosses val="max"/>
        <c:crossBetween val="between"/>
        <c:majorUnit val="10"/>
      </c:valAx>
      <c:catAx>
        <c:axId val="853180696"/>
        <c:scaling>
          <c:orientation val="minMax"/>
        </c:scaling>
        <c:delete val="1"/>
        <c:axPos val="b"/>
        <c:numFmt formatCode="General" sourceLinked="1"/>
        <c:majorTickMark val="out"/>
        <c:minorTickMark val="none"/>
        <c:tickLblPos val="nextTo"/>
        <c:crossAx val="853178728"/>
        <c:crosses val="autoZero"/>
        <c:auto val="1"/>
        <c:lblAlgn val="ctr"/>
        <c:lblOffset val="100"/>
        <c:noMultiLvlLbl val="0"/>
      </c:catAx>
      <c:spPr>
        <a:noFill/>
        <a:ln w="25398">
          <a:noFill/>
        </a:ln>
      </c:spPr>
    </c:plotArea>
    <c:legend>
      <c:legendPos val="r"/>
      <c:layout>
        <c:manualLayout>
          <c:xMode val="edge"/>
          <c:yMode val="edge"/>
          <c:x val="0.33504041740852525"/>
          <c:y val="6.7553275843045629E-2"/>
          <c:w val="0.46542281972915411"/>
          <c:h val="0.16329070331176757"/>
        </c:manualLayout>
      </c:layout>
      <c:overlay val="0"/>
    </c:legend>
    <c:plotVisOnly val="1"/>
    <c:dispBlanksAs val="gap"/>
    <c:showDLblsOverMax val="0"/>
  </c:chart>
  <c:spPr>
    <a:noFill/>
    <a:ln w="6350">
      <a:noFill/>
    </a:ln>
  </c:spPr>
  <c:txPr>
    <a:bodyPr/>
    <a:lstStyle/>
    <a:p>
      <a:pPr>
        <a:defRPr sz="1800" b="0" i="0" u="none" strike="noStrike" baseline="0">
          <a:solidFill>
            <a:srgbClr val="000000"/>
          </a:solidFill>
          <a:latin typeface="Gill Sans Nova Cond Lt" panose="020B0306020104020203" pitchFamily="34" charset="0"/>
          <a:ea typeface="Arial"/>
          <a:cs typeface="Segoe UI Semilight" panose="020B0402040204020203" pitchFamily="34" charset="0"/>
        </a:defRPr>
      </a:pPr>
      <a:endParaRPr lang="lv-LV"/>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24338430420661"/>
          <c:y val="0.11002032578193846"/>
          <c:w val="0.54745050775946014"/>
          <c:h val="0.87372275226040708"/>
        </c:manualLayout>
      </c:layout>
      <c:barChart>
        <c:barDir val="bar"/>
        <c:grouping val="clustered"/>
        <c:varyColors val="0"/>
        <c:ser>
          <c:idx val="1"/>
          <c:order val="0"/>
          <c:tx>
            <c:strRef>
              <c:f>Sheet1!$B$1</c:f>
              <c:strCache>
                <c:ptCount val="1"/>
                <c:pt idx="0">
                  <c:v>līdz 2040. gadam</c:v>
                </c:pt>
              </c:strCache>
            </c:strRef>
          </c:tx>
          <c:spPr>
            <a:solidFill>
              <a:schemeClr val="accent4">
                <a:lumMod val="60000"/>
                <a:lumOff val="40000"/>
              </a:schemeClr>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D73F-41BA-A327-62F3B62076B8}"/>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214A-4E73-AE97-E4B7EC047E9F}"/>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5-D73F-41BA-A327-62F3B62076B8}"/>
              </c:ext>
            </c:extLst>
          </c:dPt>
          <c:dPt>
            <c:idx val="4"/>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9-D73F-41BA-A327-62F3B62076B8}"/>
              </c:ext>
            </c:extLst>
          </c:dPt>
          <c:dPt>
            <c:idx val="5"/>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9-214A-4E73-AE97-E4B7EC047E9F}"/>
              </c:ext>
            </c:extLst>
          </c:dPt>
          <c:dPt>
            <c:idx val="7"/>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B-BC11-4980-92DE-D349A5AB85EB}"/>
              </c:ext>
            </c:extLst>
          </c:dPt>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egoe UI Light" panose="020B0502040204020203" pitchFamily="34" charset="0"/>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Citi komercpakalpojumi</c:v>
                </c:pt>
                <c:pt idx="1">
                  <c:v>Lauksaimniecība, mežsaimniecība, zvejniecība</c:v>
                </c:pt>
                <c:pt idx="2">
                  <c:v>Sabiedriskie pakalpojumi</c:v>
                </c:pt>
                <c:pt idx="3">
                  <c:v>Transports un uzglabāšana</c:v>
                </c:pt>
                <c:pt idx="4">
                  <c:v>Būvniecība</c:v>
                </c:pt>
                <c:pt idx="5">
                  <c:v>Pārējā rūpniecība</c:v>
                </c:pt>
                <c:pt idx="6">
                  <c:v>Apstrādes rūpniecība</c:v>
                </c:pt>
                <c:pt idx="7">
                  <c:v>Tirdzniecība, izmitināšana un ēdināšanas pakalpojumi</c:v>
                </c:pt>
              </c:strCache>
            </c:strRef>
          </c:cat>
          <c:val>
            <c:numRef>
              <c:f>Sheet1!$B$4:$B$11</c:f>
              <c:numCache>
                <c:formatCode>General</c:formatCode>
                <c:ptCount val="8"/>
                <c:pt idx="0">
                  <c:v>0.62577154573084171</c:v>
                </c:pt>
                <c:pt idx="1">
                  <c:v>0.64250303973824185</c:v>
                </c:pt>
                <c:pt idx="2">
                  <c:v>0.84356335419959572</c:v>
                </c:pt>
                <c:pt idx="3">
                  <c:v>0.86300814139354842</c:v>
                </c:pt>
                <c:pt idx="4">
                  <c:v>0.94481617164296239</c:v>
                </c:pt>
                <c:pt idx="5">
                  <c:v>0.96797689610480275</c:v>
                </c:pt>
                <c:pt idx="6">
                  <c:v>0.98817692654554334</c:v>
                </c:pt>
                <c:pt idx="7">
                  <c:v>1.1751389047487812</c:v>
                </c:pt>
              </c:numCache>
            </c:numRef>
          </c:val>
          <c:extLst>
            <c:ext xmlns:c16="http://schemas.microsoft.com/office/drawing/2014/chart" uri="{C3380CC4-5D6E-409C-BE32-E72D297353CC}">
              <c16:uniqueId val="{0000000C-D73F-41BA-A327-62F3B62076B8}"/>
            </c:ext>
          </c:extLst>
        </c:ser>
        <c:ser>
          <c:idx val="0"/>
          <c:order val="1"/>
          <c:tx>
            <c:strRef>
              <c:f>Sheet1!$C$1</c:f>
              <c:strCache>
                <c:ptCount val="1"/>
                <c:pt idx="0">
                  <c:v>līdz 2030. gadam</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Segoe UI Light" panose="020B0502040204020203" pitchFamily="34" charset="0"/>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Citi komercpakalpojumi</c:v>
                </c:pt>
                <c:pt idx="1">
                  <c:v>Lauksaimniecība, mežsaimniecība, zvejniecība</c:v>
                </c:pt>
                <c:pt idx="2">
                  <c:v>Sabiedriskie pakalpojumi</c:v>
                </c:pt>
                <c:pt idx="3">
                  <c:v>Transports un uzglabāšana</c:v>
                </c:pt>
                <c:pt idx="4">
                  <c:v>Būvniecība</c:v>
                </c:pt>
                <c:pt idx="5">
                  <c:v>Pārējā rūpniecība</c:v>
                </c:pt>
                <c:pt idx="6">
                  <c:v>Apstrādes rūpniecība</c:v>
                </c:pt>
                <c:pt idx="7">
                  <c:v>Tirdzniecība, izmitināšana un ēdināšanas pakalpojumi</c:v>
                </c:pt>
              </c:strCache>
            </c:strRef>
          </c:cat>
          <c:val>
            <c:numRef>
              <c:f>Sheet1!$C$4:$C$11</c:f>
              <c:numCache>
                <c:formatCode>General</c:formatCode>
                <c:ptCount val="8"/>
                <c:pt idx="0">
                  <c:v>0.26680190867806375</c:v>
                </c:pt>
                <c:pt idx="1">
                  <c:v>0.28452073244988574</c:v>
                </c:pt>
                <c:pt idx="2">
                  <c:v>0.36182851570374019</c:v>
                </c:pt>
                <c:pt idx="3">
                  <c:v>0.42003108105559894</c:v>
                </c:pt>
                <c:pt idx="4">
                  <c:v>0.40871474002941222</c:v>
                </c:pt>
                <c:pt idx="5">
                  <c:v>0.31438303201095197</c:v>
                </c:pt>
                <c:pt idx="6">
                  <c:v>0.45009384041365008</c:v>
                </c:pt>
                <c:pt idx="7">
                  <c:v>0.55463064031893694</c:v>
                </c:pt>
              </c:numCache>
            </c:numRef>
          </c:val>
          <c:extLst>
            <c:ext xmlns:c16="http://schemas.microsoft.com/office/drawing/2014/chart" uri="{C3380CC4-5D6E-409C-BE32-E72D297353CC}">
              <c16:uniqueId val="{0000000D-7C6B-4EA3-BDE9-4766C0EEB010}"/>
            </c:ext>
          </c:extLst>
        </c:ser>
        <c:dLbls>
          <c:showLegendKey val="0"/>
          <c:showVal val="0"/>
          <c:showCatName val="0"/>
          <c:showSerName val="0"/>
          <c:showPercent val="0"/>
          <c:showBubbleSize val="0"/>
        </c:dLbls>
        <c:gapWidth val="25"/>
        <c:overlap val="75"/>
        <c:axId val="187960320"/>
        <c:axId val="187962112"/>
      </c:barChart>
      <c:catAx>
        <c:axId val="18796032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200" b="0" i="0" u="none" strike="noStrike" kern="1200" baseline="0">
                <a:solidFill>
                  <a:schemeClr val="tx1"/>
                </a:solidFill>
                <a:latin typeface="Segoe UI Light" panose="020B0502040204020203" pitchFamily="34" charset="0"/>
                <a:ea typeface="+mn-ea"/>
                <a:cs typeface="+mn-cs"/>
              </a:defRPr>
            </a:pPr>
            <a:endParaRPr lang="lv-LV"/>
          </a:p>
        </c:txPr>
        <c:crossAx val="187962112"/>
        <c:crosses val="autoZero"/>
        <c:auto val="1"/>
        <c:lblAlgn val="ctr"/>
        <c:lblOffset val="100"/>
        <c:noMultiLvlLbl val="0"/>
      </c:catAx>
      <c:valAx>
        <c:axId val="187962112"/>
        <c:scaling>
          <c:orientation val="minMax"/>
          <c:max val="1.2"/>
          <c:min val="0"/>
        </c:scaling>
        <c:delete val="1"/>
        <c:axPos val="b"/>
        <c:numFmt formatCode="0" sourceLinked="0"/>
        <c:majorTickMark val="out"/>
        <c:minorTickMark val="none"/>
        <c:tickLblPos val="nextTo"/>
        <c:crossAx val="187960320"/>
        <c:crosses val="autoZero"/>
        <c:crossBetween val="between"/>
      </c:valAx>
      <c:spPr>
        <a:noFill/>
        <a:ln>
          <a:noFill/>
        </a:ln>
        <a:effectLst/>
      </c:spPr>
    </c:plotArea>
    <c:legend>
      <c:legendPos val="b"/>
      <c:layout>
        <c:manualLayout>
          <c:xMode val="edge"/>
          <c:yMode val="edge"/>
          <c:x val="6.3544202936167471E-2"/>
          <c:y val="1.9649181772118378E-2"/>
          <c:w val="0.88067386875995612"/>
          <c:h val="5.5415105239748262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egoe UI Light" panose="020B0502040204020203" pitchFamily="34" charset="0"/>
              <a:ea typeface="+mn-ea"/>
              <a:cs typeface="+mn-cs"/>
            </a:defRPr>
          </a:pPr>
          <a:endParaRPr lang="lv-LV"/>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Segoe UI Light" panose="020B0502040204020203" pitchFamily="34" charset="0"/>
        </a:defRPr>
      </a:pPr>
      <a:endParaRPr lang="lv-L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333454456790883E-2"/>
          <c:y val="6.02412053251562E-2"/>
          <c:w val="0.938026776107583"/>
          <c:h val="0.48264524860587876"/>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1"/>
            <c:invertIfNegative val="0"/>
            <c:bubble3D val="0"/>
            <c:spPr>
              <a:solidFill>
                <a:schemeClr val="bg1">
                  <a:lumMod val="50000"/>
                </a:schemeClr>
              </a:solidFill>
              <a:ln>
                <a:noFill/>
              </a:ln>
              <a:effectLst/>
            </c:spPr>
            <c:extLst>
              <c:ext xmlns:c16="http://schemas.microsoft.com/office/drawing/2014/chart" uri="{C3380CC4-5D6E-409C-BE32-E72D297353CC}">
                <c16:uniqueId val="{00000001-78B8-4840-B329-A3B7906B152C}"/>
              </c:ext>
            </c:extLst>
          </c:dPt>
          <c:dPt>
            <c:idx val="12"/>
            <c:invertIfNegative val="0"/>
            <c:bubble3D val="0"/>
            <c:spPr>
              <a:solidFill>
                <a:schemeClr val="accent1"/>
              </a:solidFill>
              <a:ln>
                <a:noFill/>
              </a:ln>
              <a:effectLst/>
            </c:spPr>
            <c:extLst>
              <c:ext xmlns:c16="http://schemas.microsoft.com/office/drawing/2014/chart" uri="{C3380CC4-5D6E-409C-BE32-E72D297353CC}">
                <c16:uniqueId val="{00000003-78B8-4840-B329-A3B7906B152C}"/>
              </c:ext>
            </c:extLst>
          </c:dPt>
          <c:dPt>
            <c:idx val="15"/>
            <c:invertIfNegative val="0"/>
            <c:bubble3D val="0"/>
            <c:spPr>
              <a:solidFill>
                <a:schemeClr val="accent2">
                  <a:lumMod val="75000"/>
                </a:schemeClr>
              </a:solidFill>
              <a:ln>
                <a:noFill/>
              </a:ln>
              <a:effectLst/>
            </c:spPr>
            <c:extLst>
              <c:ext xmlns:c16="http://schemas.microsoft.com/office/drawing/2014/chart" uri="{C3380CC4-5D6E-409C-BE32-E72D297353CC}">
                <c16:uniqueId val="{00000013-626D-4897-A80A-A336E1B1F0FD}"/>
              </c:ext>
            </c:extLst>
          </c:dPt>
          <c:dPt>
            <c:idx val="17"/>
            <c:invertIfNegative val="0"/>
            <c:bubble3D val="0"/>
            <c:spPr>
              <a:solidFill>
                <a:schemeClr val="accent1"/>
              </a:solidFill>
              <a:ln>
                <a:noFill/>
              </a:ln>
              <a:effectLst/>
            </c:spPr>
            <c:extLst>
              <c:ext xmlns:c16="http://schemas.microsoft.com/office/drawing/2014/chart" uri="{C3380CC4-5D6E-409C-BE32-E72D297353CC}">
                <c16:uniqueId val="{00000005-78B8-4840-B329-A3B7906B152C}"/>
              </c:ext>
            </c:extLst>
          </c:dPt>
          <c:dPt>
            <c:idx val="18"/>
            <c:invertIfNegative val="0"/>
            <c:bubble3D val="0"/>
            <c:spPr>
              <a:solidFill>
                <a:schemeClr val="accent2">
                  <a:lumMod val="75000"/>
                </a:schemeClr>
              </a:solidFill>
              <a:ln>
                <a:noFill/>
              </a:ln>
              <a:effectLst/>
            </c:spPr>
            <c:extLst>
              <c:ext xmlns:c16="http://schemas.microsoft.com/office/drawing/2014/chart" uri="{C3380CC4-5D6E-409C-BE32-E72D297353CC}">
                <c16:uniqueId val="{00000007-78B8-4840-B329-A3B7906B152C}"/>
              </c:ext>
            </c:extLst>
          </c:dPt>
          <c:dPt>
            <c:idx val="19"/>
            <c:invertIfNegative val="0"/>
            <c:bubble3D val="0"/>
            <c:spPr>
              <a:solidFill>
                <a:schemeClr val="accent1"/>
              </a:solidFill>
              <a:ln>
                <a:noFill/>
              </a:ln>
              <a:effectLst/>
            </c:spPr>
            <c:extLst>
              <c:ext xmlns:c16="http://schemas.microsoft.com/office/drawing/2014/chart" uri="{C3380CC4-5D6E-409C-BE32-E72D297353CC}">
                <c16:uniqueId val="{00000009-78B8-4840-B329-A3B7906B152C}"/>
              </c:ext>
            </c:extLst>
          </c:dPt>
          <c:dPt>
            <c:idx val="22"/>
            <c:invertIfNegative val="0"/>
            <c:bubble3D val="0"/>
            <c:spPr>
              <a:solidFill>
                <a:srgbClr val="FF0000"/>
              </a:solidFill>
              <a:ln>
                <a:noFill/>
              </a:ln>
              <a:effectLst/>
            </c:spPr>
            <c:extLst>
              <c:ext xmlns:c16="http://schemas.microsoft.com/office/drawing/2014/chart" uri="{C3380CC4-5D6E-409C-BE32-E72D297353CC}">
                <c16:uniqueId val="{0000000B-78B8-4840-B329-A3B7906B152C}"/>
              </c:ext>
            </c:extLst>
          </c:dPt>
          <c:dPt>
            <c:idx val="24"/>
            <c:invertIfNegative val="0"/>
            <c:bubble3D val="0"/>
            <c:spPr>
              <a:solidFill>
                <a:schemeClr val="accent1"/>
              </a:solidFill>
              <a:ln>
                <a:noFill/>
              </a:ln>
              <a:effectLst/>
            </c:spPr>
            <c:extLst>
              <c:ext xmlns:c16="http://schemas.microsoft.com/office/drawing/2014/chart" uri="{C3380CC4-5D6E-409C-BE32-E72D297353CC}">
                <c16:uniqueId val="{0000000D-78B8-4840-B329-A3B7906B152C}"/>
              </c:ext>
            </c:extLst>
          </c:dPt>
          <c:dPt>
            <c:idx val="26"/>
            <c:invertIfNegative val="0"/>
            <c:bubble3D val="0"/>
            <c:spPr>
              <a:solidFill>
                <a:schemeClr val="accent1"/>
              </a:solidFill>
              <a:ln>
                <a:noFill/>
              </a:ln>
              <a:effectLst/>
            </c:spPr>
            <c:extLst>
              <c:ext xmlns:c16="http://schemas.microsoft.com/office/drawing/2014/chart" uri="{C3380CC4-5D6E-409C-BE32-E72D297353CC}">
                <c16:uniqueId val="{0000000F-78B8-4840-B329-A3B7906B152C}"/>
              </c:ext>
            </c:extLst>
          </c:dPt>
          <c:dPt>
            <c:idx val="27"/>
            <c:invertIfNegative val="0"/>
            <c:bubble3D val="0"/>
            <c:spPr>
              <a:solidFill>
                <a:schemeClr val="accent1"/>
              </a:solidFill>
              <a:ln>
                <a:noFill/>
              </a:ln>
              <a:effectLst/>
            </c:spPr>
            <c:extLst>
              <c:ext xmlns:c16="http://schemas.microsoft.com/office/drawing/2014/chart" uri="{C3380CC4-5D6E-409C-BE32-E72D297353CC}">
                <c16:uniqueId val="{00000011-78B8-4840-B329-A3B7906B152C}"/>
              </c:ext>
            </c:extLst>
          </c:dPt>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26D-4897-A80A-A336E1B1F0FD}"/>
                </c:ext>
              </c:extLst>
            </c:dLbl>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8B8-4840-B329-A3B7906B152C}"/>
                </c:ext>
              </c:extLst>
            </c:dLbl>
            <c:dLbl>
              <c:idx val="2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8B8-4840-B329-A3B7906B152C}"/>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lv-LV"/>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Īrija</c:v>
                </c:pt>
                <c:pt idx="1">
                  <c:v>Luksemburga</c:v>
                </c:pt>
                <c:pt idx="2">
                  <c:v>Beļģija</c:v>
                </c:pt>
                <c:pt idx="3">
                  <c:v>Dānija</c:v>
                </c:pt>
                <c:pt idx="4">
                  <c:v>Zviedrija</c:v>
                </c:pt>
                <c:pt idx="5">
                  <c:v>Francija</c:v>
                </c:pt>
                <c:pt idx="6">
                  <c:v>Austrija</c:v>
                </c:pt>
                <c:pt idx="7">
                  <c:v>Nīderlande</c:v>
                </c:pt>
                <c:pt idx="8">
                  <c:v>Somija</c:v>
                </c:pt>
                <c:pt idx="9">
                  <c:v>Itālija</c:v>
                </c:pt>
                <c:pt idx="10">
                  <c:v>Vācija</c:v>
                </c:pt>
                <c:pt idx="11">
                  <c:v>ES27 (no 2020.g.)</c:v>
                </c:pt>
                <c:pt idx="12">
                  <c:v>Spānija</c:v>
                </c:pt>
                <c:pt idx="13">
                  <c:v>Malta</c:v>
                </c:pt>
                <c:pt idx="14">
                  <c:v>Čehija</c:v>
                </c:pt>
                <c:pt idx="15">
                  <c:v>Igaunija</c:v>
                </c:pt>
                <c:pt idx="16">
                  <c:v>Rumānija</c:v>
                </c:pt>
                <c:pt idx="17">
                  <c:v>Slovēnija</c:v>
                </c:pt>
                <c:pt idx="18">
                  <c:v>Lietuva</c:v>
                </c:pt>
                <c:pt idx="19">
                  <c:v>Polija</c:v>
                </c:pt>
                <c:pt idx="20">
                  <c:v>Kipra</c:v>
                </c:pt>
                <c:pt idx="21">
                  <c:v>Horvātija</c:v>
                </c:pt>
                <c:pt idx="22">
                  <c:v>Latvija</c:v>
                </c:pt>
                <c:pt idx="23">
                  <c:v>Slovākija</c:v>
                </c:pt>
                <c:pt idx="24">
                  <c:v>Ungārija</c:v>
                </c:pt>
                <c:pt idx="25">
                  <c:v>Portugāle</c:v>
                </c:pt>
                <c:pt idx="26">
                  <c:v>Grieķija</c:v>
                </c:pt>
                <c:pt idx="27">
                  <c:v>Bulgārija</c:v>
                </c:pt>
              </c:strCache>
            </c:strRef>
          </c:cat>
          <c:val>
            <c:numRef>
              <c:f>Sheet1!$B$2:$B$29</c:f>
              <c:numCache>
                <c:formatCode>General</c:formatCode>
                <c:ptCount val="28"/>
                <c:pt idx="0">
                  <c:v>215.8</c:v>
                </c:pt>
                <c:pt idx="1">
                  <c:v>170.4</c:v>
                </c:pt>
                <c:pt idx="2">
                  <c:v>131.80000000000001</c:v>
                </c:pt>
                <c:pt idx="3">
                  <c:v>119.1</c:v>
                </c:pt>
                <c:pt idx="4">
                  <c:v>119.1</c:v>
                </c:pt>
                <c:pt idx="5">
                  <c:v>115.5</c:v>
                </c:pt>
                <c:pt idx="6">
                  <c:v>110.4</c:v>
                </c:pt>
                <c:pt idx="7">
                  <c:v>109.7</c:v>
                </c:pt>
                <c:pt idx="8">
                  <c:v>107.6</c:v>
                </c:pt>
                <c:pt idx="9">
                  <c:v>104</c:v>
                </c:pt>
                <c:pt idx="10">
                  <c:v>103.2</c:v>
                </c:pt>
                <c:pt idx="11">
                  <c:v>100</c:v>
                </c:pt>
                <c:pt idx="12">
                  <c:v>93</c:v>
                </c:pt>
                <c:pt idx="13">
                  <c:v>90</c:v>
                </c:pt>
                <c:pt idx="14">
                  <c:v>85.3</c:v>
                </c:pt>
                <c:pt idx="15">
                  <c:v>84.5</c:v>
                </c:pt>
                <c:pt idx="16">
                  <c:v>84.2</c:v>
                </c:pt>
                <c:pt idx="17">
                  <c:v>83.9</c:v>
                </c:pt>
                <c:pt idx="18">
                  <c:v>83</c:v>
                </c:pt>
                <c:pt idx="19">
                  <c:v>82.6</c:v>
                </c:pt>
                <c:pt idx="20">
                  <c:v>82.3</c:v>
                </c:pt>
                <c:pt idx="21">
                  <c:v>74.7</c:v>
                </c:pt>
                <c:pt idx="22">
                  <c:v>73.099999999999994</c:v>
                </c:pt>
                <c:pt idx="23">
                  <c:v>72.599999999999994</c:v>
                </c:pt>
                <c:pt idx="24">
                  <c:v>72.2</c:v>
                </c:pt>
                <c:pt idx="25">
                  <c:v>71.7</c:v>
                </c:pt>
                <c:pt idx="26">
                  <c:v>69</c:v>
                </c:pt>
                <c:pt idx="27">
                  <c:v>51.3</c:v>
                </c:pt>
              </c:numCache>
            </c:numRef>
          </c:val>
          <c:extLst>
            <c:ext xmlns:c16="http://schemas.microsoft.com/office/drawing/2014/chart" uri="{C3380CC4-5D6E-409C-BE32-E72D297353CC}">
              <c16:uniqueId val="{00000012-78B8-4840-B329-A3B7906B152C}"/>
            </c:ext>
          </c:extLst>
        </c:ser>
        <c:dLbls>
          <c:showLegendKey val="0"/>
          <c:showVal val="0"/>
          <c:showCatName val="0"/>
          <c:showSerName val="0"/>
          <c:showPercent val="0"/>
          <c:showBubbleSize val="0"/>
        </c:dLbls>
        <c:gapWidth val="15"/>
        <c:overlap val="-52"/>
        <c:axId val="1188773896"/>
        <c:axId val="1188766680"/>
      </c:barChart>
      <c:catAx>
        <c:axId val="1188773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lv-LV"/>
          </a:p>
        </c:txPr>
        <c:crossAx val="1188766680"/>
        <c:crosses val="autoZero"/>
        <c:auto val="1"/>
        <c:lblAlgn val="ctr"/>
        <c:lblOffset val="100"/>
        <c:noMultiLvlLbl val="0"/>
      </c:catAx>
      <c:valAx>
        <c:axId val="1188766680"/>
        <c:scaling>
          <c:orientation val="minMax"/>
          <c:max val="2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1188773896"/>
        <c:crosses val="autoZero"/>
        <c:crossBetween val="between"/>
        <c:majorUnit val="4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lv-LV"/>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28136049611056E-2"/>
          <c:y val="2.6120668885128977E-2"/>
          <c:w val="0.92687733759842517"/>
          <c:h val="0.87206158093552977"/>
        </c:manualLayout>
      </c:layout>
      <c:barChart>
        <c:barDir val="col"/>
        <c:grouping val="stacked"/>
        <c:varyColors val="0"/>
        <c:ser>
          <c:idx val="0"/>
          <c:order val="0"/>
          <c:tx>
            <c:strRef>
              <c:f>Sheet1!$B$1</c:f>
              <c:strCache>
                <c:ptCount val="1"/>
                <c:pt idx="0">
                  <c:v>Aizvietojošais darbaspēka pieprasījums</c:v>
                </c:pt>
              </c:strCache>
            </c:strRef>
          </c:tx>
          <c:spPr>
            <a:solidFill>
              <a:schemeClr val="accent1"/>
            </a:solidFill>
            <a:ln>
              <a:noFill/>
            </a:ln>
            <a:effectLst/>
          </c:spPr>
          <c:invertIfNegative val="0"/>
          <c:cat>
            <c:strRef>
              <c:f>Sheet1!$A$2:$A$27</c:f>
              <c:strCache>
                <c:ptCount val="3"/>
                <c:pt idx="0">
                  <c:v>2022-2027</c:v>
                </c:pt>
                <c:pt idx="1">
                  <c:v>2028-2034</c:v>
                </c:pt>
                <c:pt idx="2">
                  <c:v>2035-2040</c:v>
                </c:pt>
              </c:strCache>
            </c:strRef>
          </c:cat>
          <c:val>
            <c:numRef>
              <c:f>Sheet1!$B$2:$B$27</c:f>
              <c:numCache>
                <c:formatCode>General</c:formatCode>
                <c:ptCount val="3"/>
                <c:pt idx="0">
                  <c:v>77.380957404253692</c:v>
                </c:pt>
                <c:pt idx="1">
                  <c:v>117.75925790718875</c:v>
                </c:pt>
                <c:pt idx="2">
                  <c:v>131.58672224008222</c:v>
                </c:pt>
              </c:numCache>
            </c:numRef>
          </c:val>
          <c:extLst>
            <c:ext xmlns:c16="http://schemas.microsoft.com/office/drawing/2014/chart" uri="{C3380CC4-5D6E-409C-BE32-E72D297353CC}">
              <c16:uniqueId val="{00000000-B123-46B4-A452-68DF02F54F3D}"/>
            </c:ext>
          </c:extLst>
        </c:ser>
        <c:ser>
          <c:idx val="1"/>
          <c:order val="1"/>
          <c:tx>
            <c:strRef>
              <c:f>Sheet1!$C$1</c:f>
              <c:strCache>
                <c:ptCount val="1"/>
                <c:pt idx="0">
                  <c:v>Jaunas darbavietas</c:v>
                </c:pt>
              </c:strCache>
            </c:strRef>
          </c:tx>
          <c:spPr>
            <a:solidFill>
              <a:schemeClr val="accent2"/>
            </a:solidFill>
            <a:ln>
              <a:noFill/>
            </a:ln>
            <a:effectLst/>
          </c:spPr>
          <c:invertIfNegative val="0"/>
          <c:cat>
            <c:strRef>
              <c:f>Sheet1!$A$2:$A$27</c:f>
              <c:strCache>
                <c:ptCount val="3"/>
                <c:pt idx="0">
                  <c:v>2022-2027</c:v>
                </c:pt>
                <c:pt idx="1">
                  <c:v>2028-2034</c:v>
                </c:pt>
                <c:pt idx="2">
                  <c:v>2035-2040</c:v>
                </c:pt>
              </c:strCache>
            </c:strRef>
          </c:cat>
          <c:val>
            <c:numRef>
              <c:f>Sheet1!$C$2:$C$27</c:f>
              <c:numCache>
                <c:formatCode>General</c:formatCode>
                <c:ptCount val="3"/>
                <c:pt idx="0">
                  <c:v>54.512762995264275</c:v>
                </c:pt>
                <c:pt idx="1">
                  <c:v>39.64267264028539</c:v>
                </c:pt>
                <c:pt idx="2">
                  <c:v>29.001197637222582</c:v>
                </c:pt>
              </c:numCache>
            </c:numRef>
          </c:val>
          <c:extLst>
            <c:ext xmlns:c16="http://schemas.microsoft.com/office/drawing/2014/chart" uri="{C3380CC4-5D6E-409C-BE32-E72D297353CC}">
              <c16:uniqueId val="{00000001-B123-46B4-A452-68DF02F54F3D}"/>
            </c:ext>
          </c:extLst>
        </c:ser>
        <c:dLbls>
          <c:showLegendKey val="0"/>
          <c:showVal val="0"/>
          <c:showCatName val="0"/>
          <c:showSerName val="0"/>
          <c:showPercent val="0"/>
          <c:showBubbleSize val="0"/>
        </c:dLbls>
        <c:gapWidth val="52"/>
        <c:overlap val="100"/>
        <c:axId val="697895360"/>
        <c:axId val="697897000"/>
      </c:barChart>
      <c:lineChart>
        <c:grouping val="standard"/>
        <c:varyColors val="0"/>
        <c:ser>
          <c:idx val="2"/>
          <c:order val="2"/>
          <c:tx>
            <c:strRef>
              <c:f>Sheet1!$D$1</c:f>
              <c:strCache>
                <c:ptCount val="1"/>
                <c:pt idx="0">
                  <c:v>Kopā darba iespējas</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3"/>
                <c:pt idx="0">
                  <c:v>2022-2027</c:v>
                </c:pt>
                <c:pt idx="1">
                  <c:v>2028-2034</c:v>
                </c:pt>
                <c:pt idx="2">
                  <c:v>2035-2040</c:v>
                </c:pt>
              </c:strCache>
            </c:strRef>
          </c:cat>
          <c:val>
            <c:numRef>
              <c:f>Sheet1!$D$2:$D$27</c:f>
              <c:numCache>
                <c:formatCode>General</c:formatCode>
                <c:ptCount val="3"/>
                <c:pt idx="0">
                  <c:v>131.89372039951797</c:v>
                </c:pt>
                <c:pt idx="1">
                  <c:v>157.40193054747417</c:v>
                </c:pt>
                <c:pt idx="2">
                  <c:v>160.58791987730481</c:v>
                </c:pt>
              </c:numCache>
            </c:numRef>
          </c:val>
          <c:smooth val="0"/>
          <c:extLst>
            <c:ext xmlns:c16="http://schemas.microsoft.com/office/drawing/2014/chart" uri="{C3380CC4-5D6E-409C-BE32-E72D297353CC}">
              <c16:uniqueId val="{00000002-B123-46B4-A452-68DF02F54F3D}"/>
            </c:ext>
          </c:extLst>
        </c:ser>
        <c:dLbls>
          <c:showLegendKey val="0"/>
          <c:showVal val="0"/>
          <c:showCatName val="0"/>
          <c:showSerName val="0"/>
          <c:showPercent val="0"/>
          <c:showBubbleSize val="0"/>
        </c:dLbls>
        <c:marker val="1"/>
        <c:smooth val="0"/>
        <c:axId val="697895360"/>
        <c:axId val="697897000"/>
      </c:lineChart>
      <c:catAx>
        <c:axId val="69789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lv-LV"/>
          </a:p>
        </c:txPr>
        <c:crossAx val="697897000"/>
        <c:crosses val="autoZero"/>
        <c:auto val="1"/>
        <c:lblAlgn val="ctr"/>
        <c:lblOffset val="100"/>
        <c:noMultiLvlLbl val="0"/>
      </c:catAx>
      <c:valAx>
        <c:axId val="697897000"/>
        <c:scaling>
          <c:orientation val="minMax"/>
          <c:max val="250"/>
          <c:min val="0"/>
        </c:scaling>
        <c:delete val="1"/>
        <c:axPos val="l"/>
        <c:numFmt formatCode="General" sourceLinked="1"/>
        <c:majorTickMark val="out"/>
        <c:minorTickMark val="none"/>
        <c:tickLblPos val="nextTo"/>
        <c:crossAx val="697895360"/>
        <c:crosses val="autoZero"/>
        <c:crossBetween val="between"/>
        <c:majorUnit val="50"/>
      </c:valAx>
      <c:spPr>
        <a:noFill/>
        <a:ln>
          <a:noFill/>
        </a:ln>
        <a:effectLst/>
      </c:spPr>
    </c:plotArea>
    <c:legend>
      <c:legendPos val="b"/>
      <c:legendEntry>
        <c:idx val="2"/>
        <c:delete val="1"/>
      </c:legendEntry>
      <c:layout>
        <c:manualLayout>
          <c:xMode val="edge"/>
          <c:yMode val="edge"/>
          <c:x val="3.3224480498286461E-2"/>
          <c:y val="8.2016738154174512E-2"/>
          <c:w val="0.61722744859380951"/>
          <c:h val="0.1000767566398380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94325879704937E-2"/>
          <c:y val="3.2093392000452109E-2"/>
          <c:w val="0.9448113482405901"/>
          <c:h val="0.95040112145384681"/>
        </c:manualLayout>
      </c:layout>
      <c:barChart>
        <c:barDir val="bar"/>
        <c:grouping val="clustered"/>
        <c:varyColors val="0"/>
        <c:ser>
          <c:idx val="0"/>
          <c:order val="0"/>
          <c:tx>
            <c:strRef>
              <c:f>Sheet1!$B$1</c:f>
              <c:strCache>
                <c:ptCount val="1"/>
                <c:pt idx="0">
                  <c:v>Series 1</c:v>
                </c:pt>
              </c:strCache>
            </c:strRef>
          </c:tx>
          <c:spPr>
            <a:solidFill>
              <a:srgbClr val="01859C"/>
            </a:solidFill>
            <a:ln>
              <a:noFill/>
            </a:ln>
            <a:effectLst/>
          </c:spPr>
          <c:invertIfNegative val="0"/>
          <c:dLbls>
            <c:dLbl>
              <c:idx val="2"/>
              <c:layout>
                <c:manualLayout>
                  <c:x val="-2.0712112541996452E-2"/>
                  <c:y val="-2.9300425802093388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lv-LV"/>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BB5-4E78-99D9-B2232CFFA159}"/>
                </c:ext>
              </c:extLst>
            </c:dLbl>
            <c:dLbl>
              <c:idx val="8"/>
              <c:layout>
                <c:manualLayout>
                  <c:x val="-2.5979728389885753E-2"/>
                  <c:y val="0"/>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lv-LV"/>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B5-4E78-99D9-B2232CFFA1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lv-L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Izglītība</c:v>
                </c:pt>
                <c:pt idx="1">
                  <c:v>Valsts pārvalde</c:v>
                </c:pt>
                <c:pt idx="2">
                  <c:v>prof, zina un tehn</c:v>
                </c:pt>
                <c:pt idx="3">
                  <c:v>Informācijas un komunikācijas pakalpojumi</c:v>
                </c:pt>
                <c:pt idx="4">
                  <c:v>Veselība un sociālā aprūpe</c:v>
                </c:pt>
                <c:pt idx="5">
                  <c:v>Admin paklap</c:v>
                </c:pt>
                <c:pt idx="6">
                  <c:v>Operācijas ar nekustami īpašumu</c:v>
                </c:pt>
                <c:pt idx="7">
                  <c:v>Māksla, izklaide un atpūta</c:v>
                </c:pt>
                <c:pt idx="8">
                  <c:v>Finanšu un apdrošināšanas darbības</c:v>
                </c:pt>
                <c:pt idx="9">
                  <c:v>Ūdens apgāde, notekūdeņu, atkritumu apsaimniekošana</c:v>
                </c:pt>
                <c:pt idx="10">
                  <c:v>Būvniecība</c:v>
                </c:pt>
                <c:pt idx="11">
                  <c:v>Citi pakapl</c:v>
                </c:pt>
                <c:pt idx="12">
                  <c:v>Ieguves rūpniecība, energoapgāde</c:v>
                </c:pt>
                <c:pt idx="13">
                  <c:v>Vairumtirdzniecība un mazumtirdzniecība</c:v>
                </c:pt>
                <c:pt idx="14">
                  <c:v>Lauksaimniecība, mežsaimniecība, zvejniecība</c:v>
                </c:pt>
                <c:pt idx="15">
                  <c:v>Transports un uzglabāšana</c:v>
                </c:pt>
                <c:pt idx="16">
                  <c:v>Apstrādes rūpniecība</c:v>
                </c:pt>
                <c:pt idx="17">
                  <c:v>Izmitināšanas un ēdināšanas apkalpojumi</c:v>
                </c:pt>
              </c:strCache>
            </c:strRef>
          </c:cat>
          <c:val>
            <c:numRef>
              <c:f>Sheet1!$B$2:$B$19</c:f>
              <c:numCache>
                <c:formatCode>0%</c:formatCode>
                <c:ptCount val="18"/>
                <c:pt idx="0">
                  <c:v>0.3</c:v>
                </c:pt>
                <c:pt idx="1">
                  <c:v>0.16</c:v>
                </c:pt>
                <c:pt idx="2">
                  <c:v>0.06</c:v>
                </c:pt>
                <c:pt idx="3">
                  <c:v>0.13</c:v>
                </c:pt>
                <c:pt idx="4">
                  <c:v>0.41</c:v>
                </c:pt>
                <c:pt idx="5">
                  <c:v>0.75</c:v>
                </c:pt>
                <c:pt idx="6">
                  <c:v>0.55000000000000004</c:v>
                </c:pt>
                <c:pt idx="7">
                  <c:v>0.42</c:v>
                </c:pt>
                <c:pt idx="8">
                  <c:v>0.11</c:v>
                </c:pt>
                <c:pt idx="9">
                  <c:v>0.76</c:v>
                </c:pt>
                <c:pt idx="10">
                  <c:v>0.73</c:v>
                </c:pt>
                <c:pt idx="11">
                  <c:v>0.77</c:v>
                </c:pt>
                <c:pt idx="12">
                  <c:v>0.53</c:v>
                </c:pt>
                <c:pt idx="13">
                  <c:v>0.68</c:v>
                </c:pt>
                <c:pt idx="14">
                  <c:v>0.84</c:v>
                </c:pt>
                <c:pt idx="15">
                  <c:v>0.72</c:v>
                </c:pt>
                <c:pt idx="16">
                  <c:v>0.73</c:v>
                </c:pt>
                <c:pt idx="17">
                  <c:v>0.77</c:v>
                </c:pt>
              </c:numCache>
            </c:numRef>
          </c:val>
          <c:extLst>
            <c:ext xmlns:c16="http://schemas.microsoft.com/office/drawing/2014/chart" uri="{C3380CC4-5D6E-409C-BE32-E72D297353CC}">
              <c16:uniqueId val="{00000000-6EE9-4D10-B27D-0C94173FF9F3}"/>
            </c:ext>
          </c:extLst>
        </c:ser>
        <c:dLbls>
          <c:showLegendKey val="0"/>
          <c:showVal val="0"/>
          <c:showCatName val="0"/>
          <c:showSerName val="0"/>
          <c:showPercent val="0"/>
          <c:showBubbleSize val="0"/>
        </c:dLbls>
        <c:gapWidth val="35"/>
        <c:overlap val="-2"/>
        <c:axId val="223716624"/>
        <c:axId val="472388464"/>
      </c:barChart>
      <c:catAx>
        <c:axId val="223716624"/>
        <c:scaling>
          <c:orientation val="minMax"/>
        </c:scaling>
        <c:delete val="1"/>
        <c:axPos val="l"/>
        <c:numFmt formatCode="General" sourceLinked="1"/>
        <c:majorTickMark val="none"/>
        <c:minorTickMark val="none"/>
        <c:tickLblPos val="nextTo"/>
        <c:crossAx val="472388464"/>
        <c:crosses val="autoZero"/>
        <c:auto val="1"/>
        <c:lblAlgn val="ctr"/>
        <c:lblOffset val="100"/>
        <c:noMultiLvlLbl val="0"/>
      </c:catAx>
      <c:valAx>
        <c:axId val="472388464"/>
        <c:scaling>
          <c:orientation val="minMax"/>
        </c:scaling>
        <c:delete val="1"/>
        <c:axPos val="b"/>
        <c:numFmt formatCode="0%" sourceLinked="1"/>
        <c:majorTickMark val="none"/>
        <c:minorTickMark val="none"/>
        <c:tickLblPos val="nextTo"/>
        <c:crossAx val="223716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957883749438665E-2"/>
          <c:y val="2.6109867895165693E-2"/>
          <c:w val="0.96057613465509295"/>
          <c:h val="0.90696682381086391"/>
        </c:manualLayout>
      </c:layout>
      <c:lineChart>
        <c:grouping val="standard"/>
        <c:varyColors val="0"/>
        <c:ser>
          <c:idx val="0"/>
          <c:order val="0"/>
          <c:tx>
            <c:strRef>
              <c:f>Sheet1!$A$2</c:f>
              <c:strCache>
                <c:ptCount val="1"/>
                <c:pt idx="0">
                  <c:v>Pavisam</c:v>
                </c:pt>
              </c:strCache>
            </c:strRef>
          </c:tx>
          <c:spPr>
            <a:ln w="38100" cap="flat" cmpd="dbl" algn="ctr">
              <a:solidFill>
                <a:schemeClr val="accent1"/>
              </a:solidFill>
              <a:miter lim="800000"/>
            </a:ln>
            <a:effectLst/>
          </c:spPr>
          <c:marker>
            <c:symbol val="circle"/>
            <c:size val="6"/>
            <c:spPr>
              <a:solidFill>
                <a:schemeClr val="accent1"/>
              </a:solidFill>
              <a:ln w="9525" cap="flat" cmpd="sng" algn="ctr">
                <a:solidFill>
                  <a:schemeClr val="lt1"/>
                </a:solidFill>
                <a:round/>
              </a:ln>
              <a:effectLst/>
            </c:spPr>
          </c:marker>
          <c:dPt>
            <c:idx val="1"/>
            <c:bubble3D val="0"/>
            <c:extLst xmlns:c15="http://schemas.microsoft.com/office/drawing/2012/chart">
              <c:ext xmlns:c16="http://schemas.microsoft.com/office/drawing/2014/chart" uri="{C3380CC4-5D6E-409C-BE32-E72D297353CC}">
                <c16:uniqueId val="{00000004-5AC2-46DC-A524-7812D4FFCC1E}"/>
              </c:ext>
            </c:extLst>
          </c:dPt>
          <c:dPt>
            <c:idx val="2"/>
            <c:bubble3D val="0"/>
            <c:extLst xmlns:c15="http://schemas.microsoft.com/office/drawing/2012/chart">
              <c:ext xmlns:c16="http://schemas.microsoft.com/office/drawing/2014/chart" uri="{C3380CC4-5D6E-409C-BE32-E72D297353CC}">
                <c16:uniqueId val="{00000005-5AC2-46DC-A524-7812D4FFCC1E}"/>
              </c:ext>
            </c:extLst>
          </c:dPt>
          <c:dPt>
            <c:idx val="3"/>
            <c:bubble3D val="0"/>
            <c:extLst xmlns:c15="http://schemas.microsoft.com/office/drawing/2012/chart">
              <c:ext xmlns:c16="http://schemas.microsoft.com/office/drawing/2014/chart" uri="{C3380CC4-5D6E-409C-BE32-E72D297353CC}">
                <c16:uniqueId val="{00000006-5AC2-46DC-A524-7812D4FFCC1E}"/>
              </c:ext>
            </c:extLst>
          </c:dPt>
          <c:dPt>
            <c:idx val="4"/>
            <c:bubble3D val="0"/>
            <c:extLst xmlns:c15="http://schemas.microsoft.com/office/drawing/2012/chart">
              <c:ext xmlns:c16="http://schemas.microsoft.com/office/drawing/2014/chart" uri="{C3380CC4-5D6E-409C-BE32-E72D297353CC}">
                <c16:uniqueId val="{00000007-5AC2-46DC-A524-7812D4FFCC1E}"/>
              </c:ext>
            </c:extLst>
          </c:dPt>
          <c:dPt>
            <c:idx val="5"/>
            <c:bubble3D val="0"/>
            <c:extLst xmlns:c15="http://schemas.microsoft.com/office/drawing/2012/chart">
              <c:ext xmlns:c16="http://schemas.microsoft.com/office/drawing/2014/chart" uri="{C3380CC4-5D6E-409C-BE32-E72D297353CC}">
                <c16:uniqueId val="{00000008-5AC2-46DC-A524-7812D4FFCC1E}"/>
              </c:ext>
            </c:extLst>
          </c:dPt>
          <c:dPt>
            <c:idx val="6"/>
            <c:bubble3D val="0"/>
            <c:extLst xmlns:c15="http://schemas.microsoft.com/office/drawing/2012/chart">
              <c:ext xmlns:c16="http://schemas.microsoft.com/office/drawing/2014/chart" uri="{C3380CC4-5D6E-409C-BE32-E72D297353CC}">
                <c16:uniqueId val="{00000009-5AC2-46DC-A524-7812D4FFCC1E}"/>
              </c:ext>
            </c:extLst>
          </c:dPt>
          <c:dPt>
            <c:idx val="7"/>
            <c:bubble3D val="0"/>
            <c:extLst xmlns:c15="http://schemas.microsoft.com/office/drawing/2012/chart">
              <c:ext xmlns:c16="http://schemas.microsoft.com/office/drawing/2014/chart" uri="{C3380CC4-5D6E-409C-BE32-E72D297353CC}">
                <c16:uniqueId val="{0000000A-5AC2-46DC-A524-7812D4FFCC1E}"/>
              </c:ext>
            </c:extLst>
          </c:dPt>
          <c:dPt>
            <c:idx val="8"/>
            <c:bubble3D val="0"/>
            <c:extLst xmlns:c15="http://schemas.microsoft.com/office/drawing/2012/chart">
              <c:ext xmlns:c16="http://schemas.microsoft.com/office/drawing/2014/chart" uri="{C3380CC4-5D6E-409C-BE32-E72D297353CC}">
                <c16:uniqueId val="{0000000B-5AC2-46DC-A524-7812D4FFCC1E}"/>
              </c:ext>
            </c:extLst>
          </c:dPt>
          <c:dPt>
            <c:idx val="9"/>
            <c:bubble3D val="0"/>
            <c:extLst xmlns:c15="http://schemas.microsoft.com/office/drawing/2012/chart">
              <c:ext xmlns:c16="http://schemas.microsoft.com/office/drawing/2014/chart" uri="{C3380CC4-5D6E-409C-BE32-E72D297353CC}">
                <c16:uniqueId val="{0000000C-5AC2-46DC-A524-7812D4FFCC1E}"/>
              </c:ext>
            </c:extLst>
          </c:dPt>
          <c:dPt>
            <c:idx val="10"/>
            <c:bubble3D val="0"/>
            <c:extLst xmlns:c15="http://schemas.microsoft.com/office/drawing/2012/chart">
              <c:ext xmlns:c16="http://schemas.microsoft.com/office/drawing/2014/chart" uri="{C3380CC4-5D6E-409C-BE32-E72D297353CC}">
                <c16:uniqueId val="{0000000D-5AC2-46DC-A524-7812D4FFCC1E}"/>
              </c:ext>
            </c:extLst>
          </c:dPt>
          <c:dPt>
            <c:idx val="11"/>
            <c:bubble3D val="0"/>
            <c:extLst xmlns:c15="http://schemas.microsoft.com/office/drawing/2012/chart">
              <c:ext xmlns:c16="http://schemas.microsoft.com/office/drawing/2014/chart" uri="{C3380CC4-5D6E-409C-BE32-E72D297353CC}">
                <c16:uniqueId val="{0000000E-5AC2-46DC-A524-7812D4FFCC1E}"/>
              </c:ext>
            </c:extLst>
          </c:dPt>
          <c:dPt>
            <c:idx val="12"/>
            <c:bubble3D val="0"/>
            <c:extLst xmlns:c15="http://schemas.microsoft.com/office/drawing/2012/chart">
              <c:ext xmlns:c16="http://schemas.microsoft.com/office/drawing/2014/chart" uri="{C3380CC4-5D6E-409C-BE32-E72D297353CC}">
                <c16:uniqueId val="{0000000F-5AC2-46DC-A524-7812D4FFCC1E}"/>
              </c:ext>
            </c:extLst>
          </c:dPt>
          <c:cat>
            <c:strRef>
              <c:f>Sheet1!$B$1:$AT$1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Sheet1!$B$2:$AT$2</c:f>
            </c:numRef>
          </c:val>
          <c:smooth val="0"/>
          <c:extLst xmlns:c15="http://schemas.microsoft.com/office/drawing/2012/chart">
            <c:ext xmlns:c16="http://schemas.microsoft.com/office/drawing/2014/chart" uri="{C3380CC4-5D6E-409C-BE32-E72D297353CC}">
              <c16:uniqueId val="{00000010-5AC2-46DC-A524-7812D4FFCC1E}"/>
            </c:ext>
          </c:extLst>
        </c:ser>
        <c:ser>
          <c:idx val="1"/>
          <c:order val="1"/>
          <c:tx>
            <c:strRef>
              <c:f>Sheet1!$A$3</c:f>
              <c:strCache>
                <c:ptCount val="1"/>
                <c:pt idx="0">
                  <c:v>Augstākā izglītība</c:v>
                </c:pt>
              </c:strCache>
            </c:strRef>
          </c:tx>
          <c:spPr>
            <a:ln w="38100" cap="flat" cmpd="sng" algn="ctr">
              <a:solidFill>
                <a:srgbClr val="FF0000"/>
              </a:solidFill>
              <a:miter lim="800000"/>
            </a:ln>
            <a:effectLst/>
          </c:spPr>
          <c:marker>
            <c:symbol val="none"/>
          </c:marker>
          <c:cat>
            <c:strRef>
              <c:f>Sheet1!$B$1:$AT$1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Sheet1!$B$3:$AT$3</c:f>
              <c:numCache>
                <c:formatCode>General</c:formatCode>
                <c:ptCount val="41"/>
                <c:pt idx="0">
                  <c:v>200.4</c:v>
                </c:pt>
                <c:pt idx="1">
                  <c:v>197.1</c:v>
                </c:pt>
                <c:pt idx="2">
                  <c:v>206.9</c:v>
                </c:pt>
                <c:pt idx="3" formatCode="0.0">
                  <c:v>194.9</c:v>
                </c:pt>
                <c:pt idx="4" formatCode="0.0">
                  <c:v>218.3</c:v>
                </c:pt>
                <c:pt idx="5" formatCode="0.0">
                  <c:v>224.3</c:v>
                </c:pt>
                <c:pt idx="6" formatCode="0.0">
                  <c:v>238.4</c:v>
                </c:pt>
                <c:pt idx="7" formatCode="0.0">
                  <c:v>251.2</c:v>
                </c:pt>
                <c:pt idx="8" formatCode="0.0">
                  <c:v>282.3</c:v>
                </c:pt>
                <c:pt idx="9" formatCode="0.0">
                  <c:v>268.10000000000002</c:v>
                </c:pt>
                <c:pt idx="10" formatCode="0.0">
                  <c:v>264.2</c:v>
                </c:pt>
                <c:pt idx="11" formatCode="0.0">
                  <c:v>280.39999999999998</c:v>
                </c:pt>
                <c:pt idx="12" formatCode="0.0">
                  <c:v>299.7</c:v>
                </c:pt>
                <c:pt idx="13" formatCode="0.0">
                  <c:v>314.60000000000002</c:v>
                </c:pt>
                <c:pt idx="14" formatCode="0.0">
                  <c:v>301</c:v>
                </c:pt>
                <c:pt idx="15" formatCode="0.0">
                  <c:v>314.8</c:v>
                </c:pt>
                <c:pt idx="16" formatCode="0">
                  <c:v>331.4</c:v>
                </c:pt>
                <c:pt idx="17" formatCode="0">
                  <c:v>332.9</c:v>
                </c:pt>
                <c:pt idx="18" formatCode="0">
                  <c:v>339.2</c:v>
                </c:pt>
                <c:pt idx="19" formatCode="0">
                  <c:v>352.5</c:v>
                </c:pt>
                <c:pt idx="20" formatCode="0">
                  <c:v>358.9</c:v>
                </c:pt>
                <c:pt idx="21" formatCode="0">
                  <c:v>361</c:v>
                </c:pt>
                <c:pt idx="22" formatCode="0">
                  <c:v>369.76816968557659</c:v>
                </c:pt>
                <c:pt idx="23" formatCode="0">
                  <c:v>375.59782063819489</c:v>
                </c:pt>
                <c:pt idx="24" formatCode="0">
                  <c:v>379.57955431601147</c:v>
                </c:pt>
                <c:pt idx="25" formatCode="0">
                  <c:v>382.80203305993791</c:v>
                </c:pt>
                <c:pt idx="26" formatCode="0">
                  <c:v>386.11632252887057</c:v>
                </c:pt>
                <c:pt idx="27" formatCode="0">
                  <c:v>389.36092104240538</c:v>
                </c:pt>
                <c:pt idx="28" formatCode="0">
                  <c:v>392.64300905185519</c:v>
                </c:pt>
                <c:pt idx="29" formatCode="0">
                  <c:v>396.15691881764019</c:v>
                </c:pt>
                <c:pt idx="30" formatCode="0">
                  <c:v>399.90956453972535</c:v>
                </c:pt>
                <c:pt idx="31" formatCode="0">
                  <c:v>403.12744796165475</c:v>
                </c:pt>
                <c:pt idx="32" formatCode="0">
                  <c:v>405.7131441955795</c:v>
                </c:pt>
                <c:pt idx="33" formatCode="0">
                  <c:v>408.29428536791988</c:v>
                </c:pt>
                <c:pt idx="34" formatCode="0">
                  <c:v>410.89951121167422</c:v>
                </c:pt>
                <c:pt idx="35" formatCode="0">
                  <c:v>413.36867831298775</c:v>
                </c:pt>
                <c:pt idx="36" formatCode="0">
                  <c:v>416.2147165810299</c:v>
                </c:pt>
                <c:pt idx="37" formatCode="0">
                  <c:v>419.13189281840255</c:v>
                </c:pt>
                <c:pt idx="38" formatCode="0">
                  <c:v>422.08979531017854</c:v>
                </c:pt>
                <c:pt idx="39" formatCode="0">
                  <c:v>424.82579391907944</c:v>
                </c:pt>
                <c:pt idx="40" formatCode="0">
                  <c:v>427.90381021032107</c:v>
                </c:pt>
              </c:numCache>
            </c:numRef>
          </c:val>
          <c:smooth val="1"/>
          <c:extLst>
            <c:ext xmlns:c16="http://schemas.microsoft.com/office/drawing/2014/chart" uri="{C3380CC4-5D6E-409C-BE32-E72D297353CC}">
              <c16:uniqueId val="{00000000-5AC2-46DC-A524-7812D4FFCC1E}"/>
            </c:ext>
          </c:extLst>
        </c:ser>
        <c:ser>
          <c:idx val="2"/>
          <c:order val="2"/>
          <c:tx>
            <c:strRef>
              <c:f>Sheet1!$A$4</c:f>
              <c:strCache>
                <c:ptCount val="1"/>
                <c:pt idx="0">
                  <c:v>Arodizglītība vai profesionālā vidējā izglītība</c:v>
                </c:pt>
              </c:strCache>
            </c:strRef>
          </c:tx>
          <c:spPr>
            <a:ln w="38100" cap="flat" cmpd="sng" algn="ctr">
              <a:solidFill>
                <a:srgbClr val="00B050"/>
              </a:solidFill>
              <a:miter lim="800000"/>
            </a:ln>
            <a:effectLst/>
          </c:spPr>
          <c:marker>
            <c:symbol val="none"/>
          </c:marker>
          <c:cat>
            <c:strRef>
              <c:f>Sheet1!$B$1:$AT$1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Sheet1!$B$4:$AT$4</c:f>
              <c:numCache>
                <c:formatCode>General</c:formatCode>
                <c:ptCount val="41"/>
                <c:pt idx="0">
                  <c:v>386.1</c:v>
                </c:pt>
                <c:pt idx="1">
                  <c:v>362.8</c:v>
                </c:pt>
                <c:pt idx="2">
                  <c:v>378.6</c:v>
                </c:pt>
                <c:pt idx="3">
                  <c:v>393.4</c:v>
                </c:pt>
                <c:pt idx="4">
                  <c:v>373.5</c:v>
                </c:pt>
                <c:pt idx="5">
                  <c:v>367.5</c:v>
                </c:pt>
                <c:pt idx="6">
                  <c:v>384.3</c:v>
                </c:pt>
                <c:pt idx="7">
                  <c:v>377.5</c:v>
                </c:pt>
                <c:pt idx="8">
                  <c:v>372.3</c:v>
                </c:pt>
                <c:pt idx="9">
                  <c:v>323.3</c:v>
                </c:pt>
                <c:pt idx="10">
                  <c:v>304.5</c:v>
                </c:pt>
                <c:pt idx="11">
                  <c:v>303.8</c:v>
                </c:pt>
                <c:pt idx="12">
                  <c:v>297.8</c:v>
                </c:pt>
                <c:pt idx="13">
                  <c:v>296.7</c:v>
                </c:pt>
                <c:pt idx="14">
                  <c:v>301</c:v>
                </c:pt>
                <c:pt idx="15">
                  <c:v>305.60000000000002</c:v>
                </c:pt>
                <c:pt idx="16" formatCode="0.0">
                  <c:v>290.89999999999998</c:v>
                </c:pt>
                <c:pt idx="17" formatCode="0.0">
                  <c:v>274.5</c:v>
                </c:pt>
                <c:pt idx="18" formatCode="0.0">
                  <c:v>279</c:v>
                </c:pt>
                <c:pt idx="19" formatCode="0.0">
                  <c:v>267.3</c:v>
                </c:pt>
                <c:pt idx="20" formatCode="0.0">
                  <c:v>264.2</c:v>
                </c:pt>
                <c:pt idx="21" formatCode="0.0">
                  <c:v>270</c:v>
                </c:pt>
                <c:pt idx="22" formatCode="0.0">
                  <c:v>270.21168283690571</c:v>
                </c:pt>
                <c:pt idx="23" formatCode="0.0">
                  <c:v>273.91823688100902</c:v>
                </c:pt>
                <c:pt idx="24" formatCode="0.0">
                  <c:v>277.28181139347265</c:v>
                </c:pt>
                <c:pt idx="25" formatCode="0.0">
                  <c:v>280.82448569504317</c:v>
                </c:pt>
                <c:pt idx="26" formatCode="0.0">
                  <c:v>284.92959478954793</c:v>
                </c:pt>
                <c:pt idx="27" formatCode="0.0">
                  <c:v>288.48917081884503</c:v>
                </c:pt>
                <c:pt idx="28" formatCode="0.0">
                  <c:v>292.14543534415361</c:v>
                </c:pt>
                <c:pt idx="29" formatCode="0.0">
                  <c:v>294.97541706015568</c:v>
                </c:pt>
                <c:pt idx="30" formatCode="0.0">
                  <c:v>297.37548491906591</c:v>
                </c:pt>
                <c:pt idx="31" formatCode="0.0">
                  <c:v>299.13620353367367</c:v>
                </c:pt>
                <c:pt idx="32" formatCode="0.0">
                  <c:v>300.35638482718463</c:v>
                </c:pt>
                <c:pt idx="33" formatCode="0.0">
                  <c:v>301.6626519887692</c:v>
                </c:pt>
                <c:pt idx="34" formatCode="0.0">
                  <c:v>303.14635023251429</c:v>
                </c:pt>
                <c:pt idx="35" formatCode="0.0">
                  <c:v>304.50190909343911</c:v>
                </c:pt>
                <c:pt idx="36" formatCode="0.0">
                  <c:v>306.07084530060132</c:v>
                </c:pt>
                <c:pt idx="37" formatCode="0.0">
                  <c:v>307.67222631412773</c:v>
                </c:pt>
                <c:pt idx="38" formatCode="0.0">
                  <c:v>309.25196809115835</c:v>
                </c:pt>
                <c:pt idx="39" formatCode="0.0">
                  <c:v>310.55574788547432</c:v>
                </c:pt>
                <c:pt idx="40" formatCode="0.0">
                  <c:v>312.08918649600247</c:v>
                </c:pt>
              </c:numCache>
            </c:numRef>
          </c:val>
          <c:smooth val="1"/>
          <c:extLst>
            <c:ext xmlns:c16="http://schemas.microsoft.com/office/drawing/2014/chart" uri="{C3380CC4-5D6E-409C-BE32-E72D297353CC}">
              <c16:uniqueId val="{00000001-5AC2-46DC-A524-7812D4FFCC1E}"/>
            </c:ext>
          </c:extLst>
        </c:ser>
        <c:ser>
          <c:idx val="3"/>
          <c:order val="3"/>
          <c:tx>
            <c:strRef>
              <c:f>Sheet1!$A$5</c:f>
              <c:strCache>
                <c:ptCount val="1"/>
                <c:pt idx="0">
                  <c:v>Vispārējā vidējā izglītība</c:v>
                </c:pt>
              </c:strCache>
            </c:strRef>
          </c:tx>
          <c:spPr>
            <a:ln w="38100" cap="flat" cmpd="sng" algn="ctr">
              <a:solidFill>
                <a:srgbClr val="7030A0"/>
              </a:solidFill>
              <a:miter lim="800000"/>
            </a:ln>
            <a:effectLst/>
          </c:spPr>
          <c:marker>
            <c:symbol val="none"/>
          </c:marker>
          <c:cat>
            <c:strRef>
              <c:f>Sheet1!$B$1:$AT$1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Sheet1!$B$5:$AT$5</c:f>
              <c:numCache>
                <c:formatCode>General</c:formatCode>
                <c:ptCount val="41"/>
                <c:pt idx="0">
                  <c:v>232.7</c:v>
                </c:pt>
                <c:pt idx="1">
                  <c:v>214</c:v>
                </c:pt>
                <c:pt idx="2">
                  <c:v>231</c:v>
                </c:pt>
                <c:pt idx="3">
                  <c:v>238.6</c:v>
                </c:pt>
                <c:pt idx="4">
                  <c:v>243.7</c:v>
                </c:pt>
                <c:pt idx="5" formatCode="0">
                  <c:v>249.2</c:v>
                </c:pt>
                <c:pt idx="6">
                  <c:v>263.7</c:v>
                </c:pt>
                <c:pt idx="7">
                  <c:v>277.8</c:v>
                </c:pt>
                <c:pt idx="8">
                  <c:v>269.39999999999998</c:v>
                </c:pt>
                <c:pt idx="9">
                  <c:v>221.8</c:v>
                </c:pt>
                <c:pt idx="10">
                  <c:v>202.7</c:v>
                </c:pt>
                <c:pt idx="11">
                  <c:v>195.7</c:v>
                </c:pt>
                <c:pt idx="12">
                  <c:v>200.8</c:v>
                </c:pt>
                <c:pt idx="13">
                  <c:v>209.6</c:v>
                </c:pt>
                <c:pt idx="14">
                  <c:v>211.1</c:v>
                </c:pt>
                <c:pt idx="15">
                  <c:v>203.7</c:v>
                </c:pt>
                <c:pt idx="16" formatCode="0.0">
                  <c:v>201.3</c:v>
                </c:pt>
                <c:pt idx="17" formatCode="0.0">
                  <c:v>217.5</c:v>
                </c:pt>
                <c:pt idx="18" formatCode="0.0">
                  <c:v>222.6</c:v>
                </c:pt>
                <c:pt idx="19" formatCode="0.0">
                  <c:v>222.4</c:v>
                </c:pt>
                <c:pt idx="20" formatCode="0.0">
                  <c:v>206</c:v>
                </c:pt>
                <c:pt idx="21" formatCode="0.0">
                  <c:v>177</c:v>
                </c:pt>
                <c:pt idx="22" formatCode="0.0">
                  <c:v>175.68813324415595</c:v>
                </c:pt>
                <c:pt idx="23" formatCode="0.0">
                  <c:v>173.30173734534992</c:v>
                </c:pt>
                <c:pt idx="24" formatCode="0.0">
                  <c:v>170.68463318463361</c:v>
                </c:pt>
                <c:pt idx="25" formatCode="0.0">
                  <c:v>168.03937338026182</c:v>
                </c:pt>
                <c:pt idx="26" formatCode="0.0">
                  <c:v>165.36110913976256</c:v>
                </c:pt>
                <c:pt idx="27" formatCode="0.0">
                  <c:v>162.50150253842125</c:v>
                </c:pt>
                <c:pt idx="28" formatCode="0.0">
                  <c:v>159.62576149210935</c:v>
                </c:pt>
                <c:pt idx="29" formatCode="0.0">
                  <c:v>156.55626747830863</c:v>
                </c:pt>
                <c:pt idx="30" formatCode="0.0">
                  <c:v>153.48796762006472</c:v>
                </c:pt>
                <c:pt idx="31" formatCode="0.0">
                  <c:v>150.33572244689185</c:v>
                </c:pt>
                <c:pt idx="32" formatCode="0.0">
                  <c:v>147.03053868926801</c:v>
                </c:pt>
                <c:pt idx="33" formatCode="0.0">
                  <c:v>143.64064775876932</c:v>
                </c:pt>
                <c:pt idx="34" formatCode="0.0">
                  <c:v>140.26737937572315</c:v>
                </c:pt>
                <c:pt idx="35" formatCode="0.0">
                  <c:v>136.80363580307576</c:v>
                </c:pt>
                <c:pt idx="36" formatCode="0.0">
                  <c:v>133.53660362251682</c:v>
                </c:pt>
                <c:pt idx="37" formatCode="0.0">
                  <c:v>130.32362938967887</c:v>
                </c:pt>
                <c:pt idx="38" formatCode="0.0">
                  <c:v>127.09689460308046</c:v>
                </c:pt>
                <c:pt idx="39" formatCode="0.0">
                  <c:v>123.89322277896122</c:v>
                </c:pt>
                <c:pt idx="40" formatCode="0.0">
                  <c:v>120.77739370283209</c:v>
                </c:pt>
              </c:numCache>
            </c:numRef>
          </c:val>
          <c:smooth val="1"/>
          <c:extLst>
            <c:ext xmlns:c16="http://schemas.microsoft.com/office/drawing/2014/chart" uri="{C3380CC4-5D6E-409C-BE32-E72D297353CC}">
              <c16:uniqueId val="{00000002-5AC2-46DC-A524-7812D4FFCC1E}"/>
            </c:ext>
          </c:extLst>
        </c:ser>
        <c:ser>
          <c:idx val="4"/>
          <c:order val="4"/>
          <c:tx>
            <c:strRef>
              <c:f>Sheet1!$A$6</c:f>
              <c:strCache>
                <c:ptCount val="1"/>
                <c:pt idx="0">
                  <c:v>Pamatizglītība vai zemāka par pamatizglītību</c:v>
                </c:pt>
              </c:strCache>
            </c:strRef>
          </c:tx>
          <c:spPr>
            <a:ln w="38100" cap="flat" cmpd="sng" algn="ctr">
              <a:solidFill>
                <a:schemeClr val="bg2">
                  <a:lumMod val="50000"/>
                </a:schemeClr>
              </a:solidFill>
              <a:miter lim="800000"/>
            </a:ln>
            <a:effectLst/>
          </c:spPr>
          <c:marker>
            <c:symbol val="none"/>
          </c:marker>
          <c:cat>
            <c:strRef>
              <c:f>Sheet1!$B$1:$AT$1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Sheet1!$B$6:$AT$6</c:f>
              <c:numCache>
                <c:formatCode>General</c:formatCode>
                <c:ptCount val="41"/>
                <c:pt idx="0">
                  <c:v>122</c:v>
                </c:pt>
                <c:pt idx="1">
                  <c:v>161.69999999999999</c:v>
                </c:pt>
                <c:pt idx="2">
                  <c:v>139</c:v>
                </c:pt>
                <c:pt idx="3">
                  <c:v>135.1</c:v>
                </c:pt>
                <c:pt idx="4">
                  <c:v>128.29999999999998</c:v>
                </c:pt>
                <c:pt idx="5">
                  <c:v>131.30000000000001</c:v>
                </c:pt>
                <c:pt idx="6">
                  <c:v>144</c:v>
                </c:pt>
                <c:pt idx="7">
                  <c:v>149</c:v>
                </c:pt>
                <c:pt idx="8">
                  <c:v>130.9</c:v>
                </c:pt>
                <c:pt idx="9">
                  <c:v>95</c:v>
                </c:pt>
                <c:pt idx="10">
                  <c:v>79.100000000000009</c:v>
                </c:pt>
                <c:pt idx="11">
                  <c:v>81.400000000000006</c:v>
                </c:pt>
                <c:pt idx="12">
                  <c:v>77.2</c:v>
                </c:pt>
                <c:pt idx="13">
                  <c:v>72.600000000000009</c:v>
                </c:pt>
                <c:pt idx="14">
                  <c:v>70.5</c:v>
                </c:pt>
                <c:pt idx="15">
                  <c:v>70.800000000000011</c:v>
                </c:pt>
                <c:pt idx="16" formatCode="0.0">
                  <c:v>68</c:v>
                </c:pt>
                <c:pt idx="17" formatCode="0.0">
                  <c:v>68.7</c:v>
                </c:pt>
                <c:pt idx="18" formatCode="0.0">
                  <c:v>67.699999999999989</c:v>
                </c:pt>
                <c:pt idx="19" formatCode="0.0">
                  <c:v>67.600000000000009</c:v>
                </c:pt>
                <c:pt idx="20" formatCode="0.0">
                  <c:v>63.90000000000007</c:v>
                </c:pt>
                <c:pt idx="21" formatCode="0.0">
                  <c:v>55.999999999999957</c:v>
                </c:pt>
                <c:pt idx="22" formatCode="0.0">
                  <c:v>56.49364243819425</c:v>
                </c:pt>
                <c:pt idx="23" formatCode="0.0">
                  <c:v>55.68767899681955</c:v>
                </c:pt>
                <c:pt idx="24" formatCode="0.0">
                  <c:v>54.748760528821997</c:v>
                </c:pt>
                <c:pt idx="25" formatCode="0.0">
                  <c:v>53.789983321098092</c:v>
                </c:pt>
                <c:pt idx="26" formatCode="0.0">
                  <c:v>52.805508407127498</c:v>
                </c:pt>
                <c:pt idx="27" formatCode="0.0">
                  <c:v>51.749872732833701</c:v>
                </c:pt>
                <c:pt idx="28" formatCode="0.0">
                  <c:v>50.676260745221981</c:v>
                </c:pt>
                <c:pt idx="29" formatCode="0.0">
                  <c:v>49.555123797719027</c:v>
                </c:pt>
                <c:pt idx="30" formatCode="0.0">
                  <c:v>48.42580146977263</c:v>
                </c:pt>
                <c:pt idx="31" formatCode="0.0">
                  <c:v>47.264554107941237</c:v>
                </c:pt>
                <c:pt idx="32" formatCode="0.0">
                  <c:v>46.051363051448348</c:v>
                </c:pt>
                <c:pt idx="33" formatCode="0.0">
                  <c:v>44.822947945476272</c:v>
                </c:pt>
                <c:pt idx="34" formatCode="0.0">
                  <c:v>43.616095445239417</c:v>
                </c:pt>
                <c:pt idx="35" formatCode="0.0">
                  <c:v>42.419234666284794</c:v>
                </c:pt>
                <c:pt idx="36" formatCode="0.0">
                  <c:v>41.273669199112859</c:v>
                </c:pt>
                <c:pt idx="37" formatCode="0.0">
                  <c:v>40.145314409127785</c:v>
                </c:pt>
                <c:pt idx="38" formatCode="0.0">
                  <c:v>39.035348650341483</c:v>
                </c:pt>
                <c:pt idx="39" formatCode="0.0">
                  <c:v>37.937989858931857</c:v>
                </c:pt>
                <c:pt idx="40" formatCode="0.0">
                  <c:v>36.873443765515326</c:v>
                </c:pt>
              </c:numCache>
            </c:numRef>
          </c:val>
          <c:smooth val="1"/>
          <c:extLst>
            <c:ext xmlns:c16="http://schemas.microsoft.com/office/drawing/2014/chart" uri="{C3380CC4-5D6E-409C-BE32-E72D297353CC}">
              <c16:uniqueId val="{00000003-5AC2-46DC-A524-7812D4FFCC1E}"/>
            </c:ext>
          </c:extLst>
        </c:ser>
        <c:ser>
          <c:idx val="5"/>
          <c:order val="5"/>
          <c:tx>
            <c:strRef>
              <c:f>Sheet1!$A$7</c:f>
              <c:strCache>
                <c:ptCount val="1"/>
                <c:pt idx="0">
                  <c:v>0.0</c:v>
                </c:pt>
              </c:strCache>
            </c:strRef>
          </c:tx>
          <c:spPr>
            <a:ln w="38100" cap="flat" cmpd="dbl" algn="ctr">
              <a:solidFill>
                <a:schemeClr val="accent6"/>
              </a:solidFill>
              <a:miter lim="800000"/>
            </a:ln>
            <a:effectLst/>
          </c:spPr>
          <c:marker>
            <c:symbol val="none"/>
          </c:marker>
          <c:cat>
            <c:strRef>
              <c:f>Sheet1!$B$1:$AT$1</c:f>
              <c:strCach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strCache>
            </c:strRef>
          </c:cat>
          <c:val>
            <c:numRef>
              <c:f>Sheet1!$B$7:$AT$7</c:f>
            </c:numRef>
          </c:val>
          <c:smooth val="0"/>
          <c:extLst xmlns:c15="http://schemas.microsoft.com/office/drawing/2012/chart">
            <c:ext xmlns:c16="http://schemas.microsoft.com/office/drawing/2014/chart" uri="{C3380CC4-5D6E-409C-BE32-E72D297353CC}">
              <c16:uniqueId val="{00000011-5AC2-46DC-A524-7812D4FFCC1E}"/>
            </c:ext>
          </c:extLst>
        </c:ser>
        <c:dLbls>
          <c:showLegendKey val="0"/>
          <c:showVal val="0"/>
          <c:showCatName val="0"/>
          <c:showSerName val="0"/>
          <c:showPercent val="0"/>
          <c:showBubbleSize val="0"/>
        </c:dLbls>
        <c:smooth val="0"/>
        <c:axId val="188464512"/>
        <c:axId val="188474496"/>
        <c:extLst/>
      </c:lineChart>
      <c:catAx>
        <c:axId val="188464512"/>
        <c:scaling>
          <c:orientation val="minMax"/>
        </c:scaling>
        <c:delete val="0"/>
        <c:axPos val="b"/>
        <c:numFmt formatCode="General" sourceLinked="1"/>
        <c:majorTickMark val="none"/>
        <c:minorTickMark val="none"/>
        <c:tickLblPos val="low"/>
        <c:spPr>
          <a:noFill/>
          <a:ln w="3175" cap="flat" cmpd="sng" algn="ctr">
            <a:solidFill>
              <a:schemeClr val="tx1">
                <a:lumMod val="15000"/>
                <a:lumOff val="85000"/>
              </a:schemeClr>
            </a:solidFill>
            <a:round/>
            <a:tailEnd type="none" w="med" len="lg"/>
          </a:ln>
          <a:effectLst/>
        </c:spPr>
        <c:txPr>
          <a:bodyPr rot="0" spcFirstLastPara="1" vertOverflow="ellipsis" wrap="square" anchor="ctr" anchorCtr="1"/>
          <a:lstStyle/>
          <a:p>
            <a:pPr>
              <a:defRPr sz="1197" b="1" i="0" u="none" strike="noStrike" kern="1200" baseline="0">
                <a:solidFill>
                  <a:schemeClr val="tx1">
                    <a:lumMod val="65000"/>
                    <a:lumOff val="35000"/>
                  </a:schemeClr>
                </a:solidFill>
                <a:latin typeface="Century Gothic" panose="020B0502020202020204" pitchFamily="34" charset="0"/>
                <a:ea typeface="Segoe UI" panose="020B0502040204020203" pitchFamily="34" charset="0"/>
                <a:cs typeface="Segoe UI" panose="020B0502040204020203" pitchFamily="34" charset="0"/>
              </a:defRPr>
            </a:pPr>
            <a:endParaRPr lang="lv-LV"/>
          </a:p>
        </c:txPr>
        <c:crossAx val="188474496"/>
        <c:crosses val="autoZero"/>
        <c:auto val="0"/>
        <c:lblAlgn val="ctr"/>
        <c:lblOffset val="100"/>
        <c:noMultiLvlLbl val="0"/>
      </c:catAx>
      <c:valAx>
        <c:axId val="188474496"/>
        <c:scaling>
          <c:orientation val="minMax"/>
          <c:max val="500"/>
          <c:min val="0"/>
        </c:scaling>
        <c:delete val="0"/>
        <c:axPos val="l"/>
        <c:numFmt formatCode="0" sourceLinked="0"/>
        <c:majorTickMark val="none"/>
        <c:minorTickMark val="none"/>
        <c:tickLblPos val="nextTo"/>
        <c:spPr>
          <a:noFill/>
          <a:ln w="3175" cap="flat" cmpd="sng" algn="ctr">
            <a:solidFill>
              <a:schemeClr val="tx1">
                <a:lumMod val="15000"/>
                <a:lumOff val="85000"/>
              </a:schemeClr>
            </a:solidFill>
            <a:round/>
            <a:tailEnd type="none" w="med" len="lg"/>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Century Gothic" panose="020B0502020202020204" pitchFamily="34" charset="0"/>
                <a:ea typeface="Segoe UI" panose="020B0502040204020203" pitchFamily="34" charset="0"/>
                <a:cs typeface="Segoe UI" panose="020B0502040204020203" pitchFamily="34" charset="0"/>
              </a:defRPr>
            </a:pPr>
            <a:endParaRPr lang="lv-LV"/>
          </a:p>
        </c:txPr>
        <c:crossAx val="188464512"/>
        <c:crosses val="autoZero"/>
        <c:crossBetween val="between"/>
        <c:majorUnit val="100"/>
      </c:valAx>
      <c:spPr>
        <a:noFill/>
        <a:ln w="25400">
          <a:noFill/>
        </a:ln>
        <a:effectLst/>
      </c:spPr>
    </c:plotArea>
    <c:legend>
      <c:legendPos val="r"/>
      <c:layout>
        <c:manualLayout>
          <c:xMode val="edge"/>
          <c:yMode val="edge"/>
          <c:x val="0.22694024323692216"/>
          <c:y val="1.7767182046925817E-2"/>
          <c:w val="0.5159778527065304"/>
          <c:h val="0.1831877158251127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Segoe UI" panose="020B0502040204020203" pitchFamily="34" charset="0"/>
              <a:cs typeface="Segoe UI" panose="020B0502040204020203" pitchFamily="34" charset="0"/>
            </a:defRPr>
          </a:pPr>
          <a:endParaRPr lang="lv-LV"/>
        </a:p>
      </c:txPr>
    </c:legend>
    <c:plotVisOnly val="1"/>
    <c:dispBlanksAs val="gap"/>
    <c:showDLblsOverMax val="0"/>
  </c:chart>
  <c:spPr>
    <a:noFill/>
    <a:ln>
      <a:noFill/>
    </a:ln>
    <a:effectLst/>
  </c:spPr>
  <c:txPr>
    <a:bodyPr/>
    <a:lstStyle/>
    <a:p>
      <a:pPr>
        <a:defRPr>
          <a:latin typeface="Century Gothic" panose="020B0502020202020204" pitchFamily="34" charset="0"/>
          <a:ea typeface="Segoe UI" panose="020B0502040204020203" pitchFamily="34" charset="0"/>
          <a:cs typeface="Segoe UI" panose="020B0502040204020203" pitchFamily="34" charset="0"/>
        </a:defRPr>
      </a:pPr>
      <a:endParaRPr lang="lv-LV"/>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3603462411559"/>
          <c:y val="2.7591542031975246E-2"/>
          <c:w val="0.85045026049999484"/>
          <c:h val="0.73024698835722457"/>
        </c:manualLayout>
      </c:layout>
      <c:barChart>
        <c:barDir val="col"/>
        <c:grouping val="percentStacked"/>
        <c:varyColors val="0"/>
        <c:ser>
          <c:idx val="0"/>
          <c:order val="0"/>
          <c:tx>
            <c:strRef>
              <c:f>Sheet1!$D$3</c:f>
              <c:strCache>
                <c:ptCount val="1"/>
                <c:pt idx="0">
                  <c:v>Zemas kvalifikācijas darbavietas</c:v>
                </c:pt>
              </c:strCache>
            </c:strRef>
          </c:tx>
          <c:spPr>
            <a:solidFill>
              <a:schemeClr val="bg1">
                <a:lumMod val="6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entury Gothic" panose="020B0502020202020204"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Sheet1!$E$2:$I$2</c:f>
              <c:numCache>
                <c:formatCode>General</c:formatCode>
                <c:ptCount val="4"/>
                <c:pt idx="0">
                  <c:v>2000</c:v>
                </c:pt>
                <c:pt idx="1">
                  <c:v>2021</c:v>
                </c:pt>
                <c:pt idx="2">
                  <c:v>2030</c:v>
                </c:pt>
                <c:pt idx="3">
                  <c:v>2040</c:v>
                </c:pt>
              </c:numCache>
            </c:numRef>
          </c:cat>
          <c:val>
            <c:numRef>
              <c:f>Sheet1!$E$3:$I$3</c:f>
              <c:numCache>
                <c:formatCode>0.0</c:formatCode>
                <c:ptCount val="4"/>
                <c:pt idx="0">
                  <c:v>13.7</c:v>
                </c:pt>
                <c:pt idx="1">
                  <c:v>12.3</c:v>
                </c:pt>
                <c:pt idx="2" formatCode="0">
                  <c:v>9.9835695237451549</c:v>
                </c:pt>
                <c:pt idx="3" formatCode="0">
                  <c:v>7.5098624288867297</c:v>
                </c:pt>
              </c:numCache>
            </c:numRef>
          </c:val>
          <c:extLst>
            <c:ext xmlns:c16="http://schemas.microsoft.com/office/drawing/2014/chart" uri="{C3380CC4-5D6E-409C-BE32-E72D297353CC}">
              <c16:uniqueId val="{00000000-9A89-4327-A504-CE9986E4EC83}"/>
            </c:ext>
          </c:extLst>
        </c:ser>
        <c:ser>
          <c:idx val="1"/>
          <c:order val="1"/>
          <c:tx>
            <c:strRef>
              <c:f>Sheet1!$D$4</c:f>
              <c:strCache>
                <c:ptCount val="1"/>
                <c:pt idx="0">
                  <c:v>Vidējās kvalifikācijas darbavietas</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9A89-4327-A504-CE9986E4EC83}"/>
              </c:ext>
            </c:extLst>
          </c:dPt>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entury Gothic" panose="020B0502020202020204"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Sheet1!$E$2:$I$2</c:f>
              <c:numCache>
                <c:formatCode>General</c:formatCode>
                <c:ptCount val="4"/>
                <c:pt idx="0">
                  <c:v>2000</c:v>
                </c:pt>
                <c:pt idx="1">
                  <c:v>2021</c:v>
                </c:pt>
                <c:pt idx="2">
                  <c:v>2030</c:v>
                </c:pt>
                <c:pt idx="3">
                  <c:v>2040</c:v>
                </c:pt>
              </c:numCache>
            </c:numRef>
          </c:cat>
          <c:val>
            <c:numRef>
              <c:f>Sheet1!$E$4:$I$4</c:f>
              <c:numCache>
                <c:formatCode>0.0</c:formatCode>
                <c:ptCount val="4"/>
                <c:pt idx="0">
                  <c:v>51.7</c:v>
                </c:pt>
                <c:pt idx="1">
                  <c:v>42.4</c:v>
                </c:pt>
                <c:pt idx="2" formatCode="0">
                  <c:v>41.149868791660715</c:v>
                </c:pt>
                <c:pt idx="3" formatCode="0">
                  <c:v>39.024370024835498</c:v>
                </c:pt>
              </c:numCache>
            </c:numRef>
          </c:val>
          <c:extLst>
            <c:ext xmlns:c16="http://schemas.microsoft.com/office/drawing/2014/chart" uri="{C3380CC4-5D6E-409C-BE32-E72D297353CC}">
              <c16:uniqueId val="{00000003-9A89-4327-A504-CE9986E4EC83}"/>
            </c:ext>
          </c:extLst>
        </c:ser>
        <c:ser>
          <c:idx val="2"/>
          <c:order val="2"/>
          <c:tx>
            <c:strRef>
              <c:f>Sheet1!$D$5</c:f>
              <c:strCache>
                <c:ptCount val="1"/>
                <c:pt idx="0">
                  <c:v>Augstas kvalifikācijas darbavietas</c:v>
                </c:pt>
              </c:strCache>
            </c:strRef>
          </c:tx>
          <c:spPr>
            <a:solidFill>
              <a:schemeClr val="accent1">
                <a:lumMod val="60000"/>
                <a:lumOff val="40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entury Gothic" panose="020B0502020202020204"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numRef>
              <c:f>Sheet1!$E$2:$I$2</c:f>
              <c:numCache>
                <c:formatCode>General</c:formatCode>
                <c:ptCount val="4"/>
                <c:pt idx="0">
                  <c:v>2000</c:v>
                </c:pt>
                <c:pt idx="1">
                  <c:v>2021</c:v>
                </c:pt>
                <c:pt idx="2">
                  <c:v>2030</c:v>
                </c:pt>
                <c:pt idx="3">
                  <c:v>2040</c:v>
                </c:pt>
              </c:numCache>
            </c:numRef>
          </c:cat>
          <c:val>
            <c:numRef>
              <c:f>Sheet1!$E$5:$I$5</c:f>
              <c:numCache>
                <c:formatCode>0.0</c:formatCode>
                <c:ptCount val="4"/>
                <c:pt idx="0">
                  <c:v>34.6</c:v>
                </c:pt>
                <c:pt idx="1">
                  <c:v>45.3</c:v>
                </c:pt>
                <c:pt idx="2" formatCode="0">
                  <c:v>48.866561684594124</c:v>
                </c:pt>
                <c:pt idx="3" formatCode="0">
                  <c:v>53.46576754627776</c:v>
                </c:pt>
              </c:numCache>
            </c:numRef>
          </c:val>
          <c:extLst>
            <c:ext xmlns:c16="http://schemas.microsoft.com/office/drawing/2014/chart" uri="{C3380CC4-5D6E-409C-BE32-E72D297353CC}">
              <c16:uniqueId val="{00000004-9A89-4327-A504-CE9986E4EC83}"/>
            </c:ext>
          </c:extLst>
        </c:ser>
        <c:dLbls>
          <c:showLegendKey val="0"/>
          <c:showVal val="0"/>
          <c:showCatName val="0"/>
          <c:showSerName val="0"/>
          <c:showPercent val="0"/>
          <c:showBubbleSize val="0"/>
        </c:dLbls>
        <c:gapWidth val="40"/>
        <c:overlap val="100"/>
        <c:axId val="657511360"/>
        <c:axId val="657510704"/>
      </c:barChart>
      <c:catAx>
        <c:axId val="657511360"/>
        <c:scaling>
          <c:orientation val="minMax"/>
        </c:scaling>
        <c:delete val="0"/>
        <c:axPos val="b"/>
        <c:numFmt formatCode="General" sourceLinked="1"/>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lv-LV"/>
          </a:p>
        </c:txPr>
        <c:crossAx val="657510704"/>
        <c:crosses val="autoZero"/>
        <c:auto val="1"/>
        <c:lblAlgn val="ctr"/>
        <c:lblOffset val="0"/>
        <c:noMultiLvlLbl val="0"/>
      </c:catAx>
      <c:valAx>
        <c:axId val="657510704"/>
        <c:scaling>
          <c:orientation val="minMax"/>
        </c:scaling>
        <c:delete val="1"/>
        <c:axPos val="l"/>
        <c:numFmt formatCode="0%" sourceLinked="1"/>
        <c:majorTickMark val="out"/>
        <c:minorTickMark val="none"/>
        <c:tickLblPos val="nextTo"/>
        <c:crossAx val="657511360"/>
        <c:crosses val="autoZero"/>
        <c:crossBetween val="between"/>
      </c:valAx>
      <c:spPr>
        <a:noFill/>
        <a:ln w="25350">
          <a:noFill/>
        </a:ln>
        <a:effectLst/>
      </c:spPr>
    </c:plotArea>
    <c:legend>
      <c:legendPos val="l"/>
      <c:layout>
        <c:manualLayout>
          <c:xMode val="edge"/>
          <c:yMode val="edge"/>
          <c:x val="3.0139915259073276E-2"/>
          <c:y val="0.85047888244738634"/>
          <c:w val="0.90628388210454236"/>
          <c:h val="0.1491567400228817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Century Gothic" panose="020B0502020202020204" pitchFamily="34" charset="0"/>
              <a:ea typeface="+mn-ea"/>
              <a:cs typeface="+mn-cs"/>
            </a:defRPr>
          </a:pPr>
          <a:endParaRPr lang="lv-LV"/>
        </a:p>
      </c:txPr>
    </c:legend>
    <c:plotVisOnly val="1"/>
    <c:dispBlanksAs val="gap"/>
    <c:showDLblsOverMax val="0"/>
  </c:chart>
  <c:spPr>
    <a:noFill/>
    <a:ln w="9525" cap="flat" cmpd="sng" algn="ctr">
      <a:noFill/>
      <a:prstDash val="solid"/>
      <a:miter lim="800000"/>
    </a:ln>
    <a:effectLst/>
  </c:spPr>
  <c:txPr>
    <a:bodyPr/>
    <a:lstStyle/>
    <a:p>
      <a:pPr>
        <a:defRPr sz="1100">
          <a:latin typeface="Century Gothic" panose="020B0502020202020204" pitchFamily="34" charset="0"/>
        </a:defRPr>
      </a:pPr>
      <a:endParaRPr lang="lv-LV"/>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750925925925922E-2"/>
          <c:y val="2.9421666666666669E-2"/>
          <c:w val="0.96057613465509262"/>
          <c:h val="0.90696682381086358"/>
        </c:manualLayout>
      </c:layout>
      <c:areaChart>
        <c:grouping val="standard"/>
        <c:varyColors val="0"/>
        <c:ser>
          <c:idx val="0"/>
          <c:order val="0"/>
          <c:tx>
            <c:strRef>
              <c:f>Sheet1!$A$7</c:f>
              <c:strCache>
                <c:ptCount val="1"/>
                <c:pt idx="0">
                  <c:v>l</c:v>
                </c:pt>
              </c:strCache>
            </c:strRef>
          </c:tx>
          <c:spPr>
            <a:solidFill>
              <a:srgbClr val="FFEBEB"/>
            </a:solidFill>
            <a:ln w="101600">
              <a:noFill/>
              <a:prstDash val="solid"/>
            </a:ln>
          </c:spPr>
          <c:cat>
            <c:numRef>
              <c:f>Sheet1!$B$6:$AP$6</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Sheet1!$B$7:$AP$7</c:f>
              <c:numCache>
                <c:formatCode>General</c:formatCode>
                <c:ptCount val="41"/>
                <c:pt idx="6" formatCode="0">
                  <c:v>1108.9000000000001</c:v>
                </c:pt>
                <c:pt idx="7" formatCode="0">
                  <c:v>1125.5</c:v>
                </c:pt>
                <c:pt idx="8" formatCode="0">
                  <c:v>1143.4000000000001</c:v>
                </c:pt>
                <c:pt idx="18" formatCode="0">
                  <c:v>982.2</c:v>
                </c:pt>
                <c:pt idx="19" formatCode="0">
                  <c:v>971.3</c:v>
                </c:pt>
                <c:pt idx="24" formatCode="0">
                  <c:v>941.60273389100007</c:v>
                </c:pt>
                <c:pt idx="25" formatCode="0">
                  <c:v>941.9042397799999</c:v>
                </c:pt>
                <c:pt idx="26" formatCode="0">
                  <c:v>941.79319497299991</c:v>
                </c:pt>
                <c:pt idx="27" formatCode="0">
                  <c:v>941.85174399599998</c:v>
                </c:pt>
                <c:pt idx="28" formatCode="0">
                  <c:v>941.74892671200007</c:v>
                </c:pt>
                <c:pt idx="29" formatCode="0">
                  <c:v>942.24286617399991</c:v>
                </c:pt>
                <c:pt idx="30" formatCode="0">
                  <c:v>942.75505799400003</c:v>
                </c:pt>
                <c:pt idx="31" formatCode="0">
                  <c:v>942.56657850499994</c:v>
                </c:pt>
                <c:pt idx="32" formatCode="0">
                  <c:v>941.00515757299991</c:v>
                </c:pt>
                <c:pt idx="33" formatCode="0">
                  <c:v>938.87173249099999</c:v>
                </c:pt>
                <c:pt idx="34" formatCode="0">
                  <c:v>935.8404528719999</c:v>
                </c:pt>
                <c:pt idx="35" formatCode="0">
                  <c:v>934.20364843699997</c:v>
                </c:pt>
                <c:pt idx="36" formatCode="0">
                  <c:v>932.65401073699991</c:v>
                </c:pt>
                <c:pt idx="37" formatCode="0">
                  <c:v>930.15965906600002</c:v>
                </c:pt>
                <c:pt idx="38" formatCode="0">
                  <c:v>928.38277437700003</c:v>
                </c:pt>
                <c:pt idx="39" formatCode="0">
                  <c:v>926.44983519799996</c:v>
                </c:pt>
                <c:pt idx="40" formatCode="0">
                  <c:v>924.62029152399998</c:v>
                </c:pt>
              </c:numCache>
            </c:numRef>
          </c:val>
          <c:extLst>
            <c:ext xmlns:c16="http://schemas.microsoft.com/office/drawing/2014/chart" uri="{C3380CC4-5D6E-409C-BE32-E72D297353CC}">
              <c16:uniqueId val="{00000000-4EB7-4D38-8330-D8F596E07211}"/>
            </c:ext>
          </c:extLst>
        </c:ser>
        <c:ser>
          <c:idx val="2"/>
          <c:order val="1"/>
          <c:tx>
            <c:strRef>
              <c:f>Sheet1!$A$9</c:f>
              <c:strCache>
                <c:ptCount val="1"/>
              </c:strCache>
            </c:strRef>
          </c:tx>
          <c:spPr>
            <a:solidFill>
              <a:srgbClr val="FFFFFF"/>
            </a:solidFill>
            <a:ln>
              <a:noFill/>
            </a:ln>
          </c:spPr>
          <c:cat>
            <c:numRef>
              <c:f>Sheet1!$B$6:$AP$6</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Sheet1!$B$9:$AP$9</c:f>
              <c:numCache>
                <c:formatCode>0</c:formatCode>
                <c:ptCount val="41"/>
                <c:pt idx="0">
                  <c:v>939</c:v>
                </c:pt>
                <c:pt idx="1">
                  <c:v>933.6</c:v>
                </c:pt>
                <c:pt idx="2">
                  <c:v>955.4</c:v>
                </c:pt>
                <c:pt idx="3">
                  <c:v>962</c:v>
                </c:pt>
                <c:pt idx="4">
                  <c:v>963.8</c:v>
                </c:pt>
                <c:pt idx="5">
                  <c:v>972.3</c:v>
                </c:pt>
                <c:pt idx="6">
                  <c:v>1030.9000000000001</c:v>
                </c:pt>
                <c:pt idx="7">
                  <c:v>1057.4000000000001</c:v>
                </c:pt>
                <c:pt idx="8">
                  <c:v>1054.9000000000001</c:v>
                </c:pt>
                <c:pt idx="9">
                  <c:v>908.5</c:v>
                </c:pt>
                <c:pt idx="10">
                  <c:v>850.7</c:v>
                </c:pt>
                <c:pt idx="11">
                  <c:v>861.6</c:v>
                </c:pt>
                <c:pt idx="12">
                  <c:v>875.6</c:v>
                </c:pt>
                <c:pt idx="13">
                  <c:v>893.9</c:v>
                </c:pt>
                <c:pt idx="14">
                  <c:v>884.6</c:v>
                </c:pt>
                <c:pt idx="15">
                  <c:v>896.1</c:v>
                </c:pt>
                <c:pt idx="16">
                  <c:v>893.3</c:v>
                </c:pt>
                <c:pt idx="17">
                  <c:v>894.8</c:v>
                </c:pt>
                <c:pt idx="18">
                  <c:v>909.4</c:v>
                </c:pt>
                <c:pt idx="19">
                  <c:v>910</c:v>
                </c:pt>
                <c:pt idx="20">
                  <c:v>893</c:v>
                </c:pt>
                <c:pt idx="21">
                  <c:v>864</c:v>
                </c:pt>
                <c:pt idx="22">
                  <c:v>871.94386104197019</c:v>
                </c:pt>
                <c:pt idx="23">
                  <c:v>877.21024698452629</c:v>
                </c:pt>
                <c:pt idx="24">
                  <c:v>879.93336013312273</c:v>
                </c:pt>
                <c:pt idx="25">
                  <c:v>882.01694143503232</c:v>
                </c:pt>
                <c:pt idx="26">
                  <c:v>884.61990681170414</c:v>
                </c:pt>
                <c:pt idx="27">
                  <c:v>886.37284908311301</c:v>
                </c:pt>
                <c:pt idx="28">
                  <c:v>888.20653612633498</c:v>
                </c:pt>
                <c:pt idx="29">
                  <c:v>889.25239468492157</c:v>
                </c:pt>
                <c:pt idx="30">
                  <c:v>890.13893428710765</c:v>
                </c:pt>
                <c:pt idx="31">
                  <c:v>889.79845991407046</c:v>
                </c:pt>
                <c:pt idx="32">
                  <c:v>888.12053109106705</c:v>
                </c:pt>
                <c:pt idx="33">
                  <c:v>886.40047170981757</c:v>
                </c:pt>
                <c:pt idx="34">
                  <c:v>884.90913716758917</c:v>
                </c:pt>
                <c:pt idx="35">
                  <c:v>883.08390250752609</c:v>
                </c:pt>
                <c:pt idx="36">
                  <c:v>882.10331212961535</c:v>
                </c:pt>
                <c:pt idx="37">
                  <c:v>881.30402332238157</c:v>
                </c:pt>
                <c:pt idx="38">
                  <c:v>880.53455075499107</c:v>
                </c:pt>
                <c:pt idx="39">
                  <c:v>879.34522621872816</c:v>
                </c:pt>
                <c:pt idx="40">
                  <c:v>878.83554690069286</c:v>
                </c:pt>
              </c:numCache>
            </c:numRef>
          </c:val>
          <c:extLst>
            <c:ext xmlns:c16="http://schemas.microsoft.com/office/drawing/2014/chart" uri="{C3380CC4-5D6E-409C-BE32-E72D297353CC}">
              <c16:uniqueId val="{00000001-4EB7-4D38-8330-D8F596E07211}"/>
            </c:ext>
          </c:extLst>
        </c:ser>
        <c:ser>
          <c:idx val="3"/>
          <c:order val="2"/>
          <c:tx>
            <c:strRef>
              <c:f>Sheet1!$A$10</c:f>
              <c:strCache>
                <c:ptCount val="1"/>
              </c:strCache>
            </c:strRef>
          </c:tx>
          <c:spPr>
            <a:solidFill>
              <a:srgbClr val="FF0000"/>
            </a:solidFill>
            <a:ln>
              <a:noFill/>
            </a:ln>
          </c:spPr>
          <c:cat>
            <c:numRef>
              <c:f>Sheet1!$B$6:$AP$6</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Sheet1!$B$10:$AP$10</c:f>
              <c:numCache>
                <c:formatCode>General</c:formatCode>
                <c:ptCount val="41"/>
              </c:numCache>
            </c:numRef>
          </c:val>
          <c:extLst>
            <c:ext xmlns:c16="http://schemas.microsoft.com/office/drawing/2014/chart" uri="{C3380CC4-5D6E-409C-BE32-E72D297353CC}">
              <c16:uniqueId val="{00000002-4EB7-4D38-8330-D8F596E07211}"/>
            </c:ext>
          </c:extLst>
        </c:ser>
        <c:dLbls>
          <c:showLegendKey val="0"/>
          <c:showVal val="0"/>
          <c:showCatName val="0"/>
          <c:showSerName val="0"/>
          <c:showPercent val="0"/>
          <c:showBubbleSize val="0"/>
        </c:dLbls>
        <c:axId val="187704448"/>
        <c:axId val="187705984"/>
      </c:areaChart>
      <c:lineChart>
        <c:grouping val="standard"/>
        <c:varyColors val="0"/>
        <c:ser>
          <c:idx val="4"/>
          <c:order val="3"/>
          <c:tx>
            <c:strRef>
              <c:f>Sheet1!$A$11</c:f>
              <c:strCache>
                <c:ptCount val="1"/>
                <c:pt idx="0">
                  <c:v>Darbaspēka piedāvājums</c:v>
                </c:pt>
              </c:strCache>
            </c:strRef>
          </c:tx>
          <c:spPr>
            <a:ln w="50800">
              <a:solidFill>
                <a:srgbClr val="228B9D"/>
              </a:solidFill>
              <a:prstDash val="solid"/>
            </a:ln>
          </c:spPr>
          <c:marker>
            <c:symbol val="none"/>
          </c:marker>
          <c:dPt>
            <c:idx val="17"/>
            <c:bubble3D val="0"/>
            <c:extLst>
              <c:ext xmlns:c16="http://schemas.microsoft.com/office/drawing/2014/chart" uri="{C3380CC4-5D6E-409C-BE32-E72D297353CC}">
                <c16:uniqueId val="{00000003-4EB7-4D38-8330-D8F596E07211}"/>
              </c:ext>
            </c:extLst>
          </c:dPt>
          <c:dPt>
            <c:idx val="18"/>
            <c:bubble3D val="0"/>
            <c:extLst>
              <c:ext xmlns:c16="http://schemas.microsoft.com/office/drawing/2014/chart" uri="{C3380CC4-5D6E-409C-BE32-E72D297353CC}">
                <c16:uniqueId val="{00000004-4EB7-4D38-8330-D8F596E07211}"/>
              </c:ext>
            </c:extLst>
          </c:dPt>
          <c:dPt>
            <c:idx val="19"/>
            <c:bubble3D val="0"/>
            <c:extLst>
              <c:ext xmlns:c16="http://schemas.microsoft.com/office/drawing/2014/chart" uri="{C3380CC4-5D6E-409C-BE32-E72D297353CC}">
                <c16:uniqueId val="{00000005-4EB7-4D38-8330-D8F596E07211}"/>
              </c:ext>
            </c:extLst>
          </c:dPt>
          <c:dPt>
            <c:idx val="20"/>
            <c:bubble3D val="0"/>
            <c:extLst>
              <c:ext xmlns:c16="http://schemas.microsoft.com/office/drawing/2014/chart" uri="{C3380CC4-5D6E-409C-BE32-E72D297353CC}">
                <c16:uniqueId val="{00000006-4EB7-4D38-8330-D8F596E07211}"/>
              </c:ext>
            </c:extLst>
          </c:dPt>
          <c:dPt>
            <c:idx val="21"/>
            <c:bubble3D val="0"/>
            <c:spPr>
              <a:ln w="50800">
                <a:solidFill>
                  <a:srgbClr val="228B9D"/>
                </a:solidFill>
                <a:prstDash val="sysDash"/>
              </a:ln>
            </c:spPr>
            <c:extLst>
              <c:ext xmlns:c16="http://schemas.microsoft.com/office/drawing/2014/chart" uri="{C3380CC4-5D6E-409C-BE32-E72D297353CC}">
                <c16:uniqueId val="{00000008-4EB7-4D38-8330-D8F596E07211}"/>
              </c:ext>
            </c:extLst>
          </c:dPt>
          <c:dPt>
            <c:idx val="22"/>
            <c:bubble3D val="0"/>
            <c:spPr>
              <a:ln w="50800">
                <a:solidFill>
                  <a:srgbClr val="228B9D"/>
                </a:solidFill>
                <a:prstDash val="sysDash"/>
              </a:ln>
            </c:spPr>
            <c:extLst>
              <c:ext xmlns:c16="http://schemas.microsoft.com/office/drawing/2014/chart" uri="{C3380CC4-5D6E-409C-BE32-E72D297353CC}">
                <c16:uniqueId val="{0000000A-4EB7-4D38-8330-D8F596E07211}"/>
              </c:ext>
            </c:extLst>
          </c:dPt>
          <c:dPt>
            <c:idx val="23"/>
            <c:bubble3D val="0"/>
            <c:spPr>
              <a:ln w="50800">
                <a:solidFill>
                  <a:srgbClr val="228B9D"/>
                </a:solidFill>
                <a:prstDash val="sysDash"/>
              </a:ln>
            </c:spPr>
            <c:extLst>
              <c:ext xmlns:c16="http://schemas.microsoft.com/office/drawing/2014/chart" uri="{C3380CC4-5D6E-409C-BE32-E72D297353CC}">
                <c16:uniqueId val="{0000000C-4EB7-4D38-8330-D8F596E07211}"/>
              </c:ext>
            </c:extLst>
          </c:dPt>
          <c:dPt>
            <c:idx val="24"/>
            <c:bubble3D val="0"/>
            <c:spPr>
              <a:ln w="50800">
                <a:solidFill>
                  <a:srgbClr val="228B9D"/>
                </a:solidFill>
                <a:prstDash val="sysDash"/>
              </a:ln>
            </c:spPr>
            <c:extLst>
              <c:ext xmlns:c16="http://schemas.microsoft.com/office/drawing/2014/chart" uri="{C3380CC4-5D6E-409C-BE32-E72D297353CC}">
                <c16:uniqueId val="{0000000E-4EB7-4D38-8330-D8F596E07211}"/>
              </c:ext>
            </c:extLst>
          </c:dPt>
          <c:dPt>
            <c:idx val="25"/>
            <c:bubble3D val="0"/>
            <c:spPr>
              <a:ln w="50800">
                <a:solidFill>
                  <a:srgbClr val="228B9D"/>
                </a:solidFill>
                <a:prstDash val="sysDash"/>
              </a:ln>
            </c:spPr>
            <c:extLst>
              <c:ext xmlns:c16="http://schemas.microsoft.com/office/drawing/2014/chart" uri="{C3380CC4-5D6E-409C-BE32-E72D297353CC}">
                <c16:uniqueId val="{00000010-4EB7-4D38-8330-D8F596E07211}"/>
              </c:ext>
            </c:extLst>
          </c:dPt>
          <c:dPt>
            <c:idx val="26"/>
            <c:bubble3D val="0"/>
            <c:spPr>
              <a:ln w="50800">
                <a:solidFill>
                  <a:srgbClr val="228B9D"/>
                </a:solidFill>
                <a:prstDash val="sysDash"/>
              </a:ln>
            </c:spPr>
            <c:extLst>
              <c:ext xmlns:c16="http://schemas.microsoft.com/office/drawing/2014/chart" uri="{C3380CC4-5D6E-409C-BE32-E72D297353CC}">
                <c16:uniqueId val="{00000012-4EB7-4D38-8330-D8F596E07211}"/>
              </c:ext>
            </c:extLst>
          </c:dPt>
          <c:dPt>
            <c:idx val="27"/>
            <c:bubble3D val="0"/>
            <c:spPr>
              <a:ln w="50800">
                <a:solidFill>
                  <a:srgbClr val="228B9D"/>
                </a:solidFill>
                <a:prstDash val="sysDash"/>
              </a:ln>
            </c:spPr>
            <c:extLst>
              <c:ext xmlns:c16="http://schemas.microsoft.com/office/drawing/2014/chart" uri="{C3380CC4-5D6E-409C-BE32-E72D297353CC}">
                <c16:uniqueId val="{00000014-4EB7-4D38-8330-D8F596E07211}"/>
              </c:ext>
            </c:extLst>
          </c:dPt>
          <c:dPt>
            <c:idx val="28"/>
            <c:bubble3D val="0"/>
            <c:spPr>
              <a:ln w="50800">
                <a:solidFill>
                  <a:srgbClr val="228B9D"/>
                </a:solidFill>
                <a:prstDash val="sysDash"/>
              </a:ln>
            </c:spPr>
            <c:extLst>
              <c:ext xmlns:c16="http://schemas.microsoft.com/office/drawing/2014/chart" uri="{C3380CC4-5D6E-409C-BE32-E72D297353CC}">
                <c16:uniqueId val="{00000016-4EB7-4D38-8330-D8F596E07211}"/>
              </c:ext>
            </c:extLst>
          </c:dPt>
          <c:dPt>
            <c:idx val="29"/>
            <c:bubble3D val="0"/>
            <c:spPr>
              <a:ln w="50800">
                <a:solidFill>
                  <a:srgbClr val="228B9D"/>
                </a:solidFill>
                <a:prstDash val="sysDash"/>
              </a:ln>
            </c:spPr>
            <c:extLst>
              <c:ext xmlns:c16="http://schemas.microsoft.com/office/drawing/2014/chart" uri="{C3380CC4-5D6E-409C-BE32-E72D297353CC}">
                <c16:uniqueId val="{00000018-4EB7-4D38-8330-D8F596E07211}"/>
              </c:ext>
            </c:extLst>
          </c:dPt>
          <c:dPt>
            <c:idx val="30"/>
            <c:bubble3D val="0"/>
            <c:spPr>
              <a:ln w="50800">
                <a:solidFill>
                  <a:srgbClr val="228B9D"/>
                </a:solidFill>
                <a:prstDash val="sysDash"/>
              </a:ln>
            </c:spPr>
            <c:extLst>
              <c:ext xmlns:c16="http://schemas.microsoft.com/office/drawing/2014/chart" uri="{C3380CC4-5D6E-409C-BE32-E72D297353CC}">
                <c16:uniqueId val="{0000001A-4EB7-4D38-8330-D8F596E07211}"/>
              </c:ext>
            </c:extLst>
          </c:dPt>
          <c:dPt>
            <c:idx val="31"/>
            <c:bubble3D val="0"/>
            <c:spPr>
              <a:ln w="50800">
                <a:solidFill>
                  <a:srgbClr val="228B9D"/>
                </a:solidFill>
                <a:prstDash val="sysDash"/>
              </a:ln>
            </c:spPr>
            <c:extLst>
              <c:ext xmlns:c16="http://schemas.microsoft.com/office/drawing/2014/chart" uri="{C3380CC4-5D6E-409C-BE32-E72D297353CC}">
                <c16:uniqueId val="{0000001C-4EB7-4D38-8330-D8F596E07211}"/>
              </c:ext>
            </c:extLst>
          </c:dPt>
          <c:dPt>
            <c:idx val="32"/>
            <c:bubble3D val="0"/>
            <c:spPr>
              <a:ln w="50800">
                <a:solidFill>
                  <a:srgbClr val="228B9D"/>
                </a:solidFill>
                <a:prstDash val="sysDash"/>
              </a:ln>
            </c:spPr>
            <c:extLst>
              <c:ext xmlns:c16="http://schemas.microsoft.com/office/drawing/2014/chart" uri="{C3380CC4-5D6E-409C-BE32-E72D297353CC}">
                <c16:uniqueId val="{0000001E-4EB7-4D38-8330-D8F596E07211}"/>
              </c:ext>
            </c:extLst>
          </c:dPt>
          <c:dPt>
            <c:idx val="33"/>
            <c:bubble3D val="0"/>
            <c:spPr>
              <a:ln w="50800">
                <a:solidFill>
                  <a:srgbClr val="228B9D"/>
                </a:solidFill>
                <a:prstDash val="sysDash"/>
              </a:ln>
            </c:spPr>
            <c:extLst>
              <c:ext xmlns:c16="http://schemas.microsoft.com/office/drawing/2014/chart" uri="{C3380CC4-5D6E-409C-BE32-E72D297353CC}">
                <c16:uniqueId val="{00000020-4EB7-4D38-8330-D8F596E07211}"/>
              </c:ext>
            </c:extLst>
          </c:dPt>
          <c:dPt>
            <c:idx val="34"/>
            <c:bubble3D val="0"/>
            <c:spPr>
              <a:ln w="50800">
                <a:solidFill>
                  <a:srgbClr val="228B9D"/>
                </a:solidFill>
                <a:prstDash val="sysDash"/>
              </a:ln>
            </c:spPr>
            <c:extLst>
              <c:ext xmlns:c16="http://schemas.microsoft.com/office/drawing/2014/chart" uri="{C3380CC4-5D6E-409C-BE32-E72D297353CC}">
                <c16:uniqueId val="{00000022-4EB7-4D38-8330-D8F596E07211}"/>
              </c:ext>
            </c:extLst>
          </c:dPt>
          <c:dPt>
            <c:idx val="35"/>
            <c:bubble3D val="0"/>
            <c:spPr>
              <a:ln w="50800">
                <a:solidFill>
                  <a:srgbClr val="228B9D"/>
                </a:solidFill>
                <a:prstDash val="sysDash"/>
              </a:ln>
            </c:spPr>
            <c:extLst>
              <c:ext xmlns:c16="http://schemas.microsoft.com/office/drawing/2014/chart" uri="{C3380CC4-5D6E-409C-BE32-E72D297353CC}">
                <c16:uniqueId val="{00000024-4EB7-4D38-8330-D8F596E07211}"/>
              </c:ext>
            </c:extLst>
          </c:dPt>
          <c:dPt>
            <c:idx val="36"/>
            <c:bubble3D val="0"/>
            <c:spPr>
              <a:ln w="50800">
                <a:solidFill>
                  <a:srgbClr val="228B9D"/>
                </a:solidFill>
                <a:prstDash val="sysDash"/>
              </a:ln>
            </c:spPr>
            <c:extLst>
              <c:ext xmlns:c16="http://schemas.microsoft.com/office/drawing/2014/chart" uri="{C3380CC4-5D6E-409C-BE32-E72D297353CC}">
                <c16:uniqueId val="{00000026-4EB7-4D38-8330-D8F596E07211}"/>
              </c:ext>
            </c:extLst>
          </c:dPt>
          <c:dPt>
            <c:idx val="37"/>
            <c:bubble3D val="0"/>
            <c:spPr>
              <a:ln w="50800">
                <a:solidFill>
                  <a:srgbClr val="228B9D"/>
                </a:solidFill>
                <a:prstDash val="sysDash"/>
              </a:ln>
            </c:spPr>
            <c:extLst>
              <c:ext xmlns:c16="http://schemas.microsoft.com/office/drawing/2014/chart" uri="{C3380CC4-5D6E-409C-BE32-E72D297353CC}">
                <c16:uniqueId val="{00000028-4EB7-4D38-8330-D8F596E07211}"/>
              </c:ext>
            </c:extLst>
          </c:dPt>
          <c:dPt>
            <c:idx val="38"/>
            <c:bubble3D val="0"/>
            <c:spPr>
              <a:ln w="50800">
                <a:solidFill>
                  <a:srgbClr val="228B9D"/>
                </a:solidFill>
                <a:prstDash val="sysDash"/>
              </a:ln>
            </c:spPr>
            <c:extLst>
              <c:ext xmlns:c16="http://schemas.microsoft.com/office/drawing/2014/chart" uri="{C3380CC4-5D6E-409C-BE32-E72D297353CC}">
                <c16:uniqueId val="{0000002A-4EB7-4D38-8330-D8F596E07211}"/>
              </c:ext>
            </c:extLst>
          </c:dPt>
          <c:dPt>
            <c:idx val="39"/>
            <c:bubble3D val="0"/>
            <c:spPr>
              <a:ln w="50800">
                <a:solidFill>
                  <a:srgbClr val="228B9D"/>
                </a:solidFill>
                <a:prstDash val="sysDash"/>
              </a:ln>
            </c:spPr>
            <c:extLst>
              <c:ext xmlns:c16="http://schemas.microsoft.com/office/drawing/2014/chart" uri="{C3380CC4-5D6E-409C-BE32-E72D297353CC}">
                <c16:uniqueId val="{0000002C-4EB7-4D38-8330-D8F596E07211}"/>
              </c:ext>
            </c:extLst>
          </c:dPt>
          <c:dPt>
            <c:idx val="40"/>
            <c:bubble3D val="0"/>
            <c:spPr>
              <a:ln w="50800">
                <a:solidFill>
                  <a:srgbClr val="228B9D"/>
                </a:solidFill>
                <a:prstDash val="sysDash"/>
              </a:ln>
            </c:spPr>
            <c:extLst>
              <c:ext xmlns:c16="http://schemas.microsoft.com/office/drawing/2014/chart" uri="{C3380CC4-5D6E-409C-BE32-E72D297353CC}">
                <c16:uniqueId val="{0000002E-4EB7-4D38-8330-D8F596E07211}"/>
              </c:ext>
            </c:extLst>
          </c:dPt>
          <c:cat>
            <c:numRef>
              <c:f>Sheet1!$B$6:$AP$6</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Sheet1!$B$11:$AP$11</c:f>
              <c:numCache>
                <c:formatCode>0</c:formatCode>
                <c:ptCount val="41"/>
                <c:pt idx="0">
                  <c:v>1097.3</c:v>
                </c:pt>
                <c:pt idx="1">
                  <c:v>1081.8</c:v>
                </c:pt>
                <c:pt idx="2">
                  <c:v>1091.7</c:v>
                </c:pt>
                <c:pt idx="3">
                  <c:v>1088.8</c:v>
                </c:pt>
                <c:pt idx="4">
                  <c:v>1092.0999999999999</c:v>
                </c:pt>
                <c:pt idx="5">
                  <c:v>1080.8</c:v>
                </c:pt>
                <c:pt idx="6">
                  <c:v>1108.9000000000001</c:v>
                </c:pt>
                <c:pt idx="7">
                  <c:v>1125.5</c:v>
                </c:pt>
                <c:pt idx="8">
                  <c:v>1143.4000000000001</c:v>
                </c:pt>
                <c:pt idx="9">
                  <c:v>1101.4000000000001</c:v>
                </c:pt>
                <c:pt idx="10">
                  <c:v>1056.5</c:v>
                </c:pt>
                <c:pt idx="11">
                  <c:v>1028.2</c:v>
                </c:pt>
                <c:pt idx="12">
                  <c:v>1030.7</c:v>
                </c:pt>
                <c:pt idx="13">
                  <c:v>1014.3</c:v>
                </c:pt>
                <c:pt idx="14">
                  <c:v>992.3</c:v>
                </c:pt>
                <c:pt idx="15">
                  <c:v>994.2</c:v>
                </c:pt>
                <c:pt idx="16">
                  <c:v>988.6</c:v>
                </c:pt>
                <c:pt idx="17">
                  <c:v>980.3</c:v>
                </c:pt>
                <c:pt idx="18">
                  <c:v>982.2</c:v>
                </c:pt>
                <c:pt idx="19">
                  <c:v>971.3</c:v>
                </c:pt>
                <c:pt idx="20">
                  <c:v>971.7</c:v>
                </c:pt>
                <c:pt idx="21">
                  <c:v>934.6</c:v>
                </c:pt>
                <c:pt idx="22">
                  <c:v>938.08837317399991</c:v>
                </c:pt>
                <c:pt idx="23">
                  <c:v>939.68542419899995</c:v>
                </c:pt>
                <c:pt idx="24">
                  <c:v>941.60273389100007</c:v>
                </c:pt>
                <c:pt idx="25">
                  <c:v>941.9042397799999</c:v>
                </c:pt>
                <c:pt idx="26">
                  <c:v>941.79319497299991</c:v>
                </c:pt>
                <c:pt idx="27" formatCode="General">
                  <c:v>941.85174399599998</c:v>
                </c:pt>
                <c:pt idx="28" formatCode="General">
                  <c:v>941.74892671200007</c:v>
                </c:pt>
                <c:pt idx="29" formatCode="General">
                  <c:v>942.24286617399991</c:v>
                </c:pt>
                <c:pt idx="30" formatCode="General">
                  <c:v>942.75505799400003</c:v>
                </c:pt>
                <c:pt idx="31" formatCode="General">
                  <c:v>942.56657850499994</c:v>
                </c:pt>
                <c:pt idx="32" formatCode="General">
                  <c:v>941.00515757299991</c:v>
                </c:pt>
                <c:pt idx="33" formatCode="General">
                  <c:v>938.87173249099999</c:v>
                </c:pt>
                <c:pt idx="34" formatCode="General">
                  <c:v>935.8404528719999</c:v>
                </c:pt>
                <c:pt idx="35" formatCode="General">
                  <c:v>934.20364843699997</c:v>
                </c:pt>
                <c:pt idx="36" formatCode="General">
                  <c:v>932.65401073699991</c:v>
                </c:pt>
                <c:pt idx="37" formatCode="General">
                  <c:v>930.15965906600002</c:v>
                </c:pt>
                <c:pt idx="38" formatCode="General">
                  <c:v>928.38277437700003</c:v>
                </c:pt>
                <c:pt idx="39" formatCode="General">
                  <c:v>926.44983519799996</c:v>
                </c:pt>
                <c:pt idx="40" formatCode="General">
                  <c:v>924.62029152399998</c:v>
                </c:pt>
              </c:numCache>
            </c:numRef>
          </c:val>
          <c:smooth val="1"/>
          <c:extLst>
            <c:ext xmlns:c16="http://schemas.microsoft.com/office/drawing/2014/chart" uri="{C3380CC4-5D6E-409C-BE32-E72D297353CC}">
              <c16:uniqueId val="{0000002F-4EB7-4D38-8330-D8F596E07211}"/>
            </c:ext>
          </c:extLst>
        </c:ser>
        <c:ser>
          <c:idx val="1"/>
          <c:order val="4"/>
          <c:tx>
            <c:strRef>
              <c:f>Sheet1!$A$8</c:f>
              <c:strCache>
                <c:ptCount val="1"/>
                <c:pt idx="0">
                  <c:v>Pieprasījums pēc darbaspēka</c:v>
                </c:pt>
              </c:strCache>
            </c:strRef>
          </c:tx>
          <c:spPr>
            <a:ln w="50800">
              <a:solidFill>
                <a:srgbClr val="FF0000"/>
              </a:solidFill>
              <a:prstDash val="solid"/>
            </a:ln>
          </c:spPr>
          <c:marker>
            <c:symbol val="none"/>
          </c:marker>
          <c:dPt>
            <c:idx val="13"/>
            <c:bubble3D val="0"/>
            <c:spPr>
              <a:ln w="50800">
                <a:solidFill>
                  <a:srgbClr val="FF0000"/>
                </a:solidFill>
                <a:prstDash val="lgDash"/>
              </a:ln>
            </c:spPr>
            <c:extLst>
              <c:ext xmlns:c16="http://schemas.microsoft.com/office/drawing/2014/chart" uri="{C3380CC4-5D6E-409C-BE32-E72D297353CC}">
                <c16:uniqueId val="{00000031-4EB7-4D38-8330-D8F596E07211}"/>
              </c:ext>
            </c:extLst>
          </c:dPt>
          <c:dPt>
            <c:idx val="17"/>
            <c:bubble3D val="0"/>
            <c:extLst>
              <c:ext xmlns:c16="http://schemas.microsoft.com/office/drawing/2014/chart" uri="{C3380CC4-5D6E-409C-BE32-E72D297353CC}">
                <c16:uniqueId val="{00000032-4EB7-4D38-8330-D8F596E07211}"/>
              </c:ext>
            </c:extLst>
          </c:dPt>
          <c:dPt>
            <c:idx val="18"/>
            <c:bubble3D val="0"/>
            <c:extLst>
              <c:ext xmlns:c16="http://schemas.microsoft.com/office/drawing/2014/chart" uri="{C3380CC4-5D6E-409C-BE32-E72D297353CC}">
                <c16:uniqueId val="{00000033-4EB7-4D38-8330-D8F596E07211}"/>
              </c:ext>
            </c:extLst>
          </c:dPt>
          <c:dPt>
            <c:idx val="19"/>
            <c:bubble3D val="0"/>
            <c:extLst>
              <c:ext xmlns:c16="http://schemas.microsoft.com/office/drawing/2014/chart" uri="{C3380CC4-5D6E-409C-BE32-E72D297353CC}">
                <c16:uniqueId val="{00000034-4EB7-4D38-8330-D8F596E07211}"/>
              </c:ext>
            </c:extLst>
          </c:dPt>
          <c:dPt>
            <c:idx val="20"/>
            <c:bubble3D val="0"/>
            <c:extLst>
              <c:ext xmlns:c16="http://schemas.microsoft.com/office/drawing/2014/chart" uri="{C3380CC4-5D6E-409C-BE32-E72D297353CC}">
                <c16:uniqueId val="{00000035-4EB7-4D38-8330-D8F596E07211}"/>
              </c:ext>
            </c:extLst>
          </c:dPt>
          <c:dPt>
            <c:idx val="21"/>
            <c:bubble3D val="0"/>
            <c:spPr>
              <a:ln w="50800">
                <a:solidFill>
                  <a:srgbClr val="FF0000"/>
                </a:solidFill>
                <a:prstDash val="sysDash"/>
              </a:ln>
            </c:spPr>
            <c:extLst>
              <c:ext xmlns:c16="http://schemas.microsoft.com/office/drawing/2014/chart" uri="{C3380CC4-5D6E-409C-BE32-E72D297353CC}">
                <c16:uniqueId val="{00000037-4EB7-4D38-8330-D8F596E07211}"/>
              </c:ext>
            </c:extLst>
          </c:dPt>
          <c:dPt>
            <c:idx val="22"/>
            <c:bubble3D val="0"/>
            <c:spPr>
              <a:ln w="50800">
                <a:solidFill>
                  <a:srgbClr val="FF0000"/>
                </a:solidFill>
                <a:prstDash val="sysDash"/>
              </a:ln>
            </c:spPr>
            <c:extLst>
              <c:ext xmlns:c16="http://schemas.microsoft.com/office/drawing/2014/chart" uri="{C3380CC4-5D6E-409C-BE32-E72D297353CC}">
                <c16:uniqueId val="{00000039-4EB7-4D38-8330-D8F596E07211}"/>
              </c:ext>
            </c:extLst>
          </c:dPt>
          <c:dPt>
            <c:idx val="23"/>
            <c:bubble3D val="0"/>
            <c:spPr>
              <a:ln w="50800">
                <a:solidFill>
                  <a:srgbClr val="FF0000"/>
                </a:solidFill>
                <a:prstDash val="sysDash"/>
              </a:ln>
            </c:spPr>
            <c:extLst>
              <c:ext xmlns:c16="http://schemas.microsoft.com/office/drawing/2014/chart" uri="{C3380CC4-5D6E-409C-BE32-E72D297353CC}">
                <c16:uniqueId val="{0000003B-4EB7-4D38-8330-D8F596E07211}"/>
              </c:ext>
            </c:extLst>
          </c:dPt>
          <c:dPt>
            <c:idx val="24"/>
            <c:bubble3D val="0"/>
            <c:spPr>
              <a:ln w="50800">
                <a:solidFill>
                  <a:srgbClr val="FF0000"/>
                </a:solidFill>
                <a:prstDash val="sysDash"/>
              </a:ln>
            </c:spPr>
            <c:extLst>
              <c:ext xmlns:c16="http://schemas.microsoft.com/office/drawing/2014/chart" uri="{C3380CC4-5D6E-409C-BE32-E72D297353CC}">
                <c16:uniqueId val="{0000003D-4EB7-4D38-8330-D8F596E07211}"/>
              </c:ext>
            </c:extLst>
          </c:dPt>
          <c:dPt>
            <c:idx val="25"/>
            <c:bubble3D val="0"/>
            <c:spPr>
              <a:ln w="50800">
                <a:solidFill>
                  <a:srgbClr val="FF0000"/>
                </a:solidFill>
                <a:prstDash val="sysDash"/>
              </a:ln>
            </c:spPr>
            <c:extLst>
              <c:ext xmlns:c16="http://schemas.microsoft.com/office/drawing/2014/chart" uri="{C3380CC4-5D6E-409C-BE32-E72D297353CC}">
                <c16:uniqueId val="{0000003F-4EB7-4D38-8330-D8F596E07211}"/>
              </c:ext>
            </c:extLst>
          </c:dPt>
          <c:dPt>
            <c:idx val="26"/>
            <c:bubble3D val="0"/>
            <c:spPr>
              <a:ln w="50800">
                <a:solidFill>
                  <a:srgbClr val="FF0000"/>
                </a:solidFill>
                <a:prstDash val="sysDash"/>
              </a:ln>
            </c:spPr>
            <c:extLst>
              <c:ext xmlns:c16="http://schemas.microsoft.com/office/drawing/2014/chart" uri="{C3380CC4-5D6E-409C-BE32-E72D297353CC}">
                <c16:uniqueId val="{00000041-4EB7-4D38-8330-D8F596E07211}"/>
              </c:ext>
            </c:extLst>
          </c:dPt>
          <c:dPt>
            <c:idx val="27"/>
            <c:bubble3D val="0"/>
            <c:spPr>
              <a:ln w="50800">
                <a:solidFill>
                  <a:srgbClr val="FF0000"/>
                </a:solidFill>
                <a:prstDash val="sysDash"/>
              </a:ln>
            </c:spPr>
            <c:extLst>
              <c:ext xmlns:c16="http://schemas.microsoft.com/office/drawing/2014/chart" uri="{C3380CC4-5D6E-409C-BE32-E72D297353CC}">
                <c16:uniqueId val="{00000043-4EB7-4D38-8330-D8F596E07211}"/>
              </c:ext>
            </c:extLst>
          </c:dPt>
          <c:dPt>
            <c:idx val="28"/>
            <c:bubble3D val="0"/>
            <c:spPr>
              <a:ln w="50800">
                <a:solidFill>
                  <a:srgbClr val="FF0000"/>
                </a:solidFill>
                <a:prstDash val="sysDash"/>
              </a:ln>
            </c:spPr>
            <c:extLst>
              <c:ext xmlns:c16="http://schemas.microsoft.com/office/drawing/2014/chart" uri="{C3380CC4-5D6E-409C-BE32-E72D297353CC}">
                <c16:uniqueId val="{00000045-4EB7-4D38-8330-D8F596E07211}"/>
              </c:ext>
            </c:extLst>
          </c:dPt>
          <c:dPt>
            <c:idx val="29"/>
            <c:bubble3D val="0"/>
            <c:spPr>
              <a:ln w="50800">
                <a:solidFill>
                  <a:srgbClr val="FF0000"/>
                </a:solidFill>
                <a:prstDash val="sysDash"/>
              </a:ln>
            </c:spPr>
            <c:extLst>
              <c:ext xmlns:c16="http://schemas.microsoft.com/office/drawing/2014/chart" uri="{C3380CC4-5D6E-409C-BE32-E72D297353CC}">
                <c16:uniqueId val="{00000047-4EB7-4D38-8330-D8F596E07211}"/>
              </c:ext>
            </c:extLst>
          </c:dPt>
          <c:dPt>
            <c:idx val="30"/>
            <c:bubble3D val="0"/>
            <c:spPr>
              <a:ln w="50800">
                <a:solidFill>
                  <a:srgbClr val="FF0000"/>
                </a:solidFill>
                <a:prstDash val="sysDash"/>
              </a:ln>
            </c:spPr>
            <c:extLst>
              <c:ext xmlns:c16="http://schemas.microsoft.com/office/drawing/2014/chart" uri="{C3380CC4-5D6E-409C-BE32-E72D297353CC}">
                <c16:uniqueId val="{00000049-4EB7-4D38-8330-D8F596E07211}"/>
              </c:ext>
            </c:extLst>
          </c:dPt>
          <c:dPt>
            <c:idx val="31"/>
            <c:bubble3D val="0"/>
            <c:spPr>
              <a:ln w="50800">
                <a:solidFill>
                  <a:srgbClr val="FF0000"/>
                </a:solidFill>
                <a:prstDash val="sysDash"/>
              </a:ln>
            </c:spPr>
            <c:extLst>
              <c:ext xmlns:c16="http://schemas.microsoft.com/office/drawing/2014/chart" uri="{C3380CC4-5D6E-409C-BE32-E72D297353CC}">
                <c16:uniqueId val="{0000004B-4EB7-4D38-8330-D8F596E07211}"/>
              </c:ext>
            </c:extLst>
          </c:dPt>
          <c:dPt>
            <c:idx val="32"/>
            <c:bubble3D val="0"/>
            <c:spPr>
              <a:ln w="50800">
                <a:solidFill>
                  <a:srgbClr val="FF0000"/>
                </a:solidFill>
                <a:prstDash val="sysDash"/>
              </a:ln>
            </c:spPr>
            <c:extLst>
              <c:ext xmlns:c16="http://schemas.microsoft.com/office/drawing/2014/chart" uri="{C3380CC4-5D6E-409C-BE32-E72D297353CC}">
                <c16:uniqueId val="{0000004D-4EB7-4D38-8330-D8F596E07211}"/>
              </c:ext>
            </c:extLst>
          </c:dPt>
          <c:dPt>
            <c:idx val="33"/>
            <c:bubble3D val="0"/>
            <c:spPr>
              <a:ln w="50800">
                <a:solidFill>
                  <a:srgbClr val="FF0000"/>
                </a:solidFill>
                <a:prstDash val="sysDash"/>
              </a:ln>
            </c:spPr>
            <c:extLst>
              <c:ext xmlns:c16="http://schemas.microsoft.com/office/drawing/2014/chart" uri="{C3380CC4-5D6E-409C-BE32-E72D297353CC}">
                <c16:uniqueId val="{0000004F-4EB7-4D38-8330-D8F596E07211}"/>
              </c:ext>
            </c:extLst>
          </c:dPt>
          <c:dPt>
            <c:idx val="34"/>
            <c:bubble3D val="0"/>
            <c:spPr>
              <a:ln w="50800">
                <a:solidFill>
                  <a:srgbClr val="FF0000"/>
                </a:solidFill>
                <a:prstDash val="sysDash"/>
              </a:ln>
            </c:spPr>
            <c:extLst>
              <c:ext xmlns:c16="http://schemas.microsoft.com/office/drawing/2014/chart" uri="{C3380CC4-5D6E-409C-BE32-E72D297353CC}">
                <c16:uniqueId val="{00000051-4EB7-4D38-8330-D8F596E07211}"/>
              </c:ext>
            </c:extLst>
          </c:dPt>
          <c:dPt>
            <c:idx val="35"/>
            <c:bubble3D val="0"/>
            <c:spPr>
              <a:ln w="50800">
                <a:solidFill>
                  <a:srgbClr val="FF0000"/>
                </a:solidFill>
                <a:prstDash val="sysDash"/>
              </a:ln>
            </c:spPr>
            <c:extLst>
              <c:ext xmlns:c16="http://schemas.microsoft.com/office/drawing/2014/chart" uri="{C3380CC4-5D6E-409C-BE32-E72D297353CC}">
                <c16:uniqueId val="{00000053-4EB7-4D38-8330-D8F596E07211}"/>
              </c:ext>
            </c:extLst>
          </c:dPt>
          <c:dPt>
            <c:idx val="36"/>
            <c:bubble3D val="0"/>
            <c:spPr>
              <a:ln w="50800">
                <a:solidFill>
                  <a:srgbClr val="FF0000"/>
                </a:solidFill>
                <a:prstDash val="sysDash"/>
              </a:ln>
            </c:spPr>
            <c:extLst>
              <c:ext xmlns:c16="http://schemas.microsoft.com/office/drawing/2014/chart" uri="{C3380CC4-5D6E-409C-BE32-E72D297353CC}">
                <c16:uniqueId val="{00000055-4EB7-4D38-8330-D8F596E07211}"/>
              </c:ext>
            </c:extLst>
          </c:dPt>
          <c:dPt>
            <c:idx val="37"/>
            <c:bubble3D val="0"/>
            <c:spPr>
              <a:ln w="50800">
                <a:solidFill>
                  <a:srgbClr val="FF0000"/>
                </a:solidFill>
                <a:prstDash val="sysDash"/>
              </a:ln>
            </c:spPr>
            <c:extLst>
              <c:ext xmlns:c16="http://schemas.microsoft.com/office/drawing/2014/chart" uri="{C3380CC4-5D6E-409C-BE32-E72D297353CC}">
                <c16:uniqueId val="{00000057-4EB7-4D38-8330-D8F596E07211}"/>
              </c:ext>
            </c:extLst>
          </c:dPt>
          <c:dPt>
            <c:idx val="38"/>
            <c:bubble3D val="0"/>
            <c:spPr>
              <a:ln w="50800">
                <a:solidFill>
                  <a:srgbClr val="FF0000"/>
                </a:solidFill>
                <a:prstDash val="sysDash"/>
              </a:ln>
            </c:spPr>
            <c:extLst>
              <c:ext xmlns:c16="http://schemas.microsoft.com/office/drawing/2014/chart" uri="{C3380CC4-5D6E-409C-BE32-E72D297353CC}">
                <c16:uniqueId val="{00000059-4EB7-4D38-8330-D8F596E07211}"/>
              </c:ext>
            </c:extLst>
          </c:dPt>
          <c:dPt>
            <c:idx val="39"/>
            <c:bubble3D val="0"/>
            <c:spPr>
              <a:ln w="50800">
                <a:solidFill>
                  <a:srgbClr val="FF0000"/>
                </a:solidFill>
                <a:prstDash val="sysDash"/>
              </a:ln>
            </c:spPr>
            <c:extLst>
              <c:ext xmlns:c16="http://schemas.microsoft.com/office/drawing/2014/chart" uri="{C3380CC4-5D6E-409C-BE32-E72D297353CC}">
                <c16:uniqueId val="{0000005B-4EB7-4D38-8330-D8F596E07211}"/>
              </c:ext>
            </c:extLst>
          </c:dPt>
          <c:dPt>
            <c:idx val="40"/>
            <c:bubble3D val="0"/>
            <c:spPr>
              <a:ln w="50800">
                <a:solidFill>
                  <a:srgbClr val="FF0000"/>
                </a:solidFill>
                <a:prstDash val="sysDash"/>
              </a:ln>
            </c:spPr>
            <c:extLst>
              <c:ext xmlns:c16="http://schemas.microsoft.com/office/drawing/2014/chart" uri="{C3380CC4-5D6E-409C-BE32-E72D297353CC}">
                <c16:uniqueId val="{0000005D-4EB7-4D38-8330-D8F596E07211}"/>
              </c:ext>
            </c:extLst>
          </c:dPt>
          <c:cat>
            <c:numRef>
              <c:f>Sheet1!$B$6:$AP$6</c:f>
              <c:numCache>
                <c:formatCode>General</c:formatCode>
                <c:ptCount val="4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numCache>
            </c:numRef>
          </c:cat>
          <c:val>
            <c:numRef>
              <c:f>Sheet1!$B$8:$AP$8</c:f>
              <c:numCache>
                <c:formatCode>0</c:formatCode>
                <c:ptCount val="41"/>
                <c:pt idx="0">
                  <c:v>941.1</c:v>
                </c:pt>
                <c:pt idx="1">
                  <c:v>935.6</c:v>
                </c:pt>
                <c:pt idx="2">
                  <c:v>955.4</c:v>
                </c:pt>
                <c:pt idx="3">
                  <c:v>962</c:v>
                </c:pt>
                <c:pt idx="4">
                  <c:v>963.8</c:v>
                </c:pt>
                <c:pt idx="5">
                  <c:v>972.3</c:v>
                </c:pt>
                <c:pt idx="6">
                  <c:v>1030.9000000000001</c:v>
                </c:pt>
                <c:pt idx="7">
                  <c:v>1057.4000000000001</c:v>
                </c:pt>
                <c:pt idx="8">
                  <c:v>1054.9000000000001</c:v>
                </c:pt>
                <c:pt idx="9">
                  <c:v>908.5</c:v>
                </c:pt>
                <c:pt idx="10">
                  <c:v>850.7</c:v>
                </c:pt>
                <c:pt idx="11">
                  <c:v>861.6</c:v>
                </c:pt>
                <c:pt idx="12">
                  <c:v>875.6</c:v>
                </c:pt>
                <c:pt idx="13">
                  <c:v>893.9</c:v>
                </c:pt>
                <c:pt idx="14">
                  <c:v>884.6</c:v>
                </c:pt>
                <c:pt idx="15">
                  <c:v>896.1</c:v>
                </c:pt>
                <c:pt idx="16">
                  <c:v>893.3</c:v>
                </c:pt>
                <c:pt idx="17">
                  <c:v>894.8</c:v>
                </c:pt>
                <c:pt idx="18">
                  <c:v>909.4</c:v>
                </c:pt>
                <c:pt idx="19">
                  <c:v>910</c:v>
                </c:pt>
                <c:pt idx="20">
                  <c:v>893</c:v>
                </c:pt>
                <c:pt idx="21">
                  <c:v>864</c:v>
                </c:pt>
                <c:pt idx="22">
                  <c:v>871.94386104197019</c:v>
                </c:pt>
                <c:pt idx="23">
                  <c:v>877.21024698452629</c:v>
                </c:pt>
                <c:pt idx="24">
                  <c:v>879.93336013312273</c:v>
                </c:pt>
                <c:pt idx="25">
                  <c:v>882.01694143503232</c:v>
                </c:pt>
                <c:pt idx="26">
                  <c:v>884.61990681170414</c:v>
                </c:pt>
                <c:pt idx="27" formatCode="General">
                  <c:v>886.37284908311301</c:v>
                </c:pt>
                <c:pt idx="28" formatCode="General">
                  <c:v>888.20653612633498</c:v>
                </c:pt>
                <c:pt idx="29" formatCode="General">
                  <c:v>889.25239468492157</c:v>
                </c:pt>
                <c:pt idx="30" formatCode="General">
                  <c:v>890.13893428710765</c:v>
                </c:pt>
                <c:pt idx="31" formatCode="General">
                  <c:v>889.79845991407046</c:v>
                </c:pt>
                <c:pt idx="32" formatCode="General">
                  <c:v>888.12053109106705</c:v>
                </c:pt>
                <c:pt idx="33" formatCode="General">
                  <c:v>886.40047170981757</c:v>
                </c:pt>
                <c:pt idx="34" formatCode="General">
                  <c:v>884.90913716758917</c:v>
                </c:pt>
                <c:pt idx="35" formatCode="General">
                  <c:v>883.08390250752609</c:v>
                </c:pt>
                <c:pt idx="36" formatCode="General">
                  <c:v>882.10331212961535</c:v>
                </c:pt>
                <c:pt idx="37" formatCode="General">
                  <c:v>881.30402332238157</c:v>
                </c:pt>
                <c:pt idx="38" formatCode="General">
                  <c:v>880.53455075499107</c:v>
                </c:pt>
                <c:pt idx="39" formatCode="General">
                  <c:v>879.34522621872816</c:v>
                </c:pt>
                <c:pt idx="40" formatCode="General">
                  <c:v>878.83554690069286</c:v>
                </c:pt>
              </c:numCache>
            </c:numRef>
          </c:val>
          <c:smooth val="1"/>
          <c:extLst>
            <c:ext xmlns:c16="http://schemas.microsoft.com/office/drawing/2014/chart" uri="{C3380CC4-5D6E-409C-BE32-E72D297353CC}">
              <c16:uniqueId val="{0000005E-4EB7-4D38-8330-D8F596E07211}"/>
            </c:ext>
          </c:extLst>
        </c:ser>
        <c:dLbls>
          <c:showLegendKey val="0"/>
          <c:showVal val="0"/>
          <c:showCatName val="0"/>
          <c:showSerName val="0"/>
          <c:showPercent val="0"/>
          <c:showBubbleSize val="0"/>
        </c:dLbls>
        <c:marker val="1"/>
        <c:smooth val="0"/>
        <c:axId val="187704448"/>
        <c:axId val="187705984"/>
      </c:lineChart>
      <c:catAx>
        <c:axId val="187704448"/>
        <c:scaling>
          <c:orientation val="minMax"/>
        </c:scaling>
        <c:delete val="0"/>
        <c:axPos val="b"/>
        <c:numFmt formatCode="General" sourceLinked="1"/>
        <c:majorTickMark val="out"/>
        <c:minorTickMark val="none"/>
        <c:tickLblPos val="nextTo"/>
        <c:spPr>
          <a:ln w="25400">
            <a:noFill/>
            <a:prstDash val="solid"/>
          </a:ln>
        </c:spPr>
        <c:txPr>
          <a:bodyPr rot="0" vert="horz"/>
          <a:lstStyle/>
          <a:p>
            <a:pPr>
              <a:defRPr sz="1600"/>
            </a:pPr>
            <a:endParaRPr lang="lv-LV"/>
          </a:p>
        </c:txPr>
        <c:crossAx val="187705984"/>
        <c:crosses val="autoZero"/>
        <c:auto val="0"/>
        <c:lblAlgn val="ctr"/>
        <c:lblOffset val="100"/>
        <c:tickLblSkip val="2"/>
        <c:tickMarkSkip val="1"/>
        <c:noMultiLvlLbl val="0"/>
      </c:catAx>
      <c:valAx>
        <c:axId val="187705984"/>
        <c:scaling>
          <c:orientation val="minMax"/>
          <c:max val="1150"/>
          <c:min val="830"/>
        </c:scaling>
        <c:delete val="0"/>
        <c:axPos val="l"/>
        <c:numFmt formatCode="General" sourceLinked="1"/>
        <c:majorTickMark val="out"/>
        <c:minorTickMark val="none"/>
        <c:tickLblPos val="nextTo"/>
        <c:spPr>
          <a:ln w="3175">
            <a:noFill/>
            <a:prstDash val="solid"/>
          </a:ln>
        </c:spPr>
        <c:txPr>
          <a:bodyPr rot="0" vert="horz"/>
          <a:lstStyle/>
          <a:p>
            <a:pPr>
              <a:defRPr sz="1600"/>
            </a:pPr>
            <a:endParaRPr lang="lv-LV"/>
          </a:p>
        </c:txPr>
        <c:crossAx val="187704448"/>
        <c:crosses val="autoZero"/>
        <c:crossBetween val="midCat"/>
        <c:majorUnit val="80"/>
      </c:valAx>
      <c:spPr>
        <a:solidFill>
          <a:schemeClr val="bg1"/>
        </a:solidFill>
        <a:ln w="25398">
          <a:noFill/>
        </a:ln>
      </c:spPr>
    </c:plotArea>
    <c:legend>
      <c:legendPos val="r"/>
      <c:legendEntry>
        <c:idx val="0"/>
        <c:delete val="1"/>
      </c:legendEntry>
      <c:legendEntry>
        <c:idx val="2"/>
        <c:delete val="1"/>
      </c:legendEntry>
      <c:layout>
        <c:manualLayout>
          <c:xMode val="edge"/>
          <c:yMode val="edge"/>
          <c:x val="0.53802857262724968"/>
          <c:y val="1.5647768551026351E-3"/>
          <c:w val="0.44980530545481706"/>
          <c:h val="0.21449505215667294"/>
        </c:manualLayout>
      </c:layout>
      <c:overlay val="0"/>
    </c:legend>
    <c:plotVisOnly val="1"/>
    <c:dispBlanksAs val="gap"/>
    <c:showDLblsOverMax val="0"/>
  </c:chart>
  <c:spPr>
    <a:noFill/>
    <a:ln>
      <a:noFill/>
    </a:ln>
  </c:spPr>
  <c:txPr>
    <a:bodyPr/>
    <a:lstStyle/>
    <a:p>
      <a:pPr>
        <a:defRPr sz="2000" b="0" i="0" u="none" strike="noStrike" baseline="0">
          <a:solidFill>
            <a:srgbClr val="000000"/>
          </a:solidFill>
          <a:latin typeface="Century Gothic" panose="020B0502020202020204" pitchFamily="34" charset="0"/>
          <a:ea typeface="Arial"/>
          <a:cs typeface="Arial"/>
        </a:defRPr>
      </a:pPr>
      <a:endParaRPr lang="lv-LV"/>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5182445604326503"/>
          <c:w val="0.99978959468173545"/>
          <c:h val="0.38684656399917133"/>
        </c:manualLayout>
      </c:layout>
      <c:barChart>
        <c:barDir val="col"/>
        <c:grouping val="clustered"/>
        <c:varyColors val="0"/>
        <c:ser>
          <c:idx val="0"/>
          <c:order val="0"/>
          <c:tx>
            <c:strRef>
              <c:f>Sheet1!$B$1</c:f>
              <c:strCache>
                <c:ptCount val="1"/>
                <c:pt idx="0">
                  <c:v>Piedāvājums</c:v>
                </c:pt>
              </c:strCache>
            </c:strRef>
          </c:tx>
          <c:spPr>
            <a:solidFill>
              <a:schemeClr val="bg2">
                <a:lumMod val="90000"/>
              </a:schemeClr>
            </a:solidFill>
            <a:ln>
              <a:solidFill>
                <a:schemeClr val="bg1">
                  <a:lumMod val="65000"/>
                </a:schemeClr>
              </a:solidFill>
            </a:ln>
          </c:spPr>
          <c:invertIfNegative val="0"/>
          <c:dPt>
            <c:idx val="0"/>
            <c:invertIfNegative val="0"/>
            <c:bubble3D val="0"/>
            <c:spPr>
              <a:solidFill>
                <a:schemeClr val="bg1">
                  <a:lumMod val="75000"/>
                </a:schemeClr>
              </a:solidFill>
              <a:ln>
                <a:solidFill>
                  <a:schemeClr val="bg1">
                    <a:lumMod val="65000"/>
                  </a:schemeClr>
                </a:solidFill>
              </a:ln>
            </c:spPr>
            <c:extLst>
              <c:ext xmlns:c16="http://schemas.microsoft.com/office/drawing/2014/chart" uri="{C3380CC4-5D6E-409C-BE32-E72D297353CC}">
                <c16:uniqueId val="{00000001-535F-4ED9-A32E-9B6BF9F19FF1}"/>
              </c:ext>
            </c:extLst>
          </c:dPt>
          <c:cat>
            <c:strRef>
              <c:f>Sheet1!$A$2:$A$16</c:f>
              <c:strCache>
                <c:ptCount val="15"/>
                <c:pt idx="0">
                  <c:v>Informācijas un komunikācijas pakalpojumi</c:v>
                </c:pt>
                <c:pt idx="1">
                  <c:v>Transports un uzglabāšana</c:v>
                </c:pt>
                <c:pt idx="2">
                  <c:v>Veselība un sociālā aprūpe</c:v>
                </c:pt>
                <c:pt idx="3">
                  <c:v>Būvniecība</c:v>
                </c:pt>
                <c:pt idx="4">
                  <c:v>Ieguves rūpniecība un karjeru izstrāde; Elektroenerģija, gāzes apgāde, siltumapgāde un gaisa kondicionēšana; ūdens apgāde; notekūdeòu, atkritumu apsaimniekošana un sanācija</c:v>
                </c:pt>
                <c:pt idx="5">
                  <c:v>Apstrādes rūpniecība</c:v>
                </c:pt>
                <c:pt idx="6">
                  <c:v>Lauksaimniecība, mežsaimniecība un zveijniecība</c:v>
                </c:pt>
                <c:pt idx="7">
                  <c:v>Finanšu un apdrošināšanas darbības</c:v>
                </c:pt>
                <c:pt idx="8">
                  <c:v>Operācijas ar nekustamo īpašumu</c:v>
                </c:pt>
                <c:pt idx="9">
                  <c:v>Profesionālie, zinātniskie un tehniskie pakalpojumi; Administratīvo un apkalpojošo dienestu darbība; Citi pakalpojumi</c:v>
                </c:pt>
                <c:pt idx="10">
                  <c:v>Izmitināšana un ēdināšanas pakalpojumi</c:v>
                </c:pt>
                <c:pt idx="11">
                  <c:v>Izglītība</c:v>
                </c:pt>
                <c:pt idx="12">
                  <c:v>Māksla, izklaide un atpūta</c:v>
                </c:pt>
                <c:pt idx="13">
                  <c:v>Valsts pārvalde un aizsardzība; obligātā sociālā apdrošināšan;Ārpusteritoriālo organizāciju darbība </c:v>
                </c:pt>
                <c:pt idx="14">
                  <c:v>Vairumtirdziecība un mazumtirdzniecība; automobiļu un motociklu remonts</c:v>
                </c:pt>
              </c:strCache>
            </c:strRef>
          </c:cat>
          <c:val>
            <c:numRef>
              <c:f>Sheet1!$B$2:$B$16</c:f>
              <c:numCache>
                <c:formatCode>General</c:formatCode>
                <c:ptCount val="1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numCache>
            </c:numRef>
          </c:val>
          <c:extLst>
            <c:ext xmlns:c16="http://schemas.microsoft.com/office/drawing/2014/chart" uri="{C3380CC4-5D6E-409C-BE32-E72D297353CC}">
              <c16:uniqueId val="{00000002-535F-4ED9-A32E-9B6BF9F19FF1}"/>
            </c:ext>
          </c:extLst>
        </c:ser>
        <c:ser>
          <c:idx val="1"/>
          <c:order val="1"/>
          <c:tx>
            <c:strRef>
              <c:f>Sheet1!$C$1</c:f>
              <c:strCache>
                <c:ptCount val="1"/>
                <c:pt idx="0">
                  <c:v>Pieprasījums</c:v>
                </c:pt>
              </c:strCache>
            </c:strRef>
          </c:tx>
          <c:spPr>
            <a:solidFill>
              <a:srgbClr val="C00000"/>
            </a:solidFill>
            <a:ln>
              <a:noFill/>
            </a:ln>
          </c:spPr>
          <c:invertIfNegative val="0"/>
          <c:dPt>
            <c:idx val="0"/>
            <c:invertIfNegative val="0"/>
            <c:bubble3D val="0"/>
            <c:spPr>
              <a:solidFill>
                <a:srgbClr val="FF0000"/>
              </a:solidFill>
              <a:ln>
                <a:noFill/>
              </a:ln>
            </c:spPr>
            <c:extLst>
              <c:ext xmlns:c16="http://schemas.microsoft.com/office/drawing/2014/chart" uri="{C3380CC4-5D6E-409C-BE32-E72D297353CC}">
                <c16:uniqueId val="{00000004-535F-4ED9-A32E-9B6BF9F19FF1}"/>
              </c:ext>
            </c:extLst>
          </c:dPt>
          <c:dPt>
            <c:idx val="1"/>
            <c:invertIfNegative val="0"/>
            <c:bubble3D val="0"/>
            <c:spPr>
              <a:solidFill>
                <a:srgbClr val="FF0000"/>
              </a:solidFill>
              <a:ln>
                <a:noFill/>
              </a:ln>
            </c:spPr>
            <c:extLst>
              <c:ext xmlns:c16="http://schemas.microsoft.com/office/drawing/2014/chart" uri="{C3380CC4-5D6E-409C-BE32-E72D297353CC}">
                <c16:uniqueId val="{00000006-535F-4ED9-A32E-9B6BF9F19FF1}"/>
              </c:ext>
            </c:extLst>
          </c:dPt>
          <c:dPt>
            <c:idx val="2"/>
            <c:invertIfNegative val="0"/>
            <c:bubble3D val="0"/>
            <c:spPr>
              <a:solidFill>
                <a:srgbClr val="FF0000"/>
              </a:solidFill>
              <a:ln>
                <a:noFill/>
              </a:ln>
            </c:spPr>
            <c:extLst>
              <c:ext xmlns:c16="http://schemas.microsoft.com/office/drawing/2014/chart" uri="{C3380CC4-5D6E-409C-BE32-E72D297353CC}">
                <c16:uniqueId val="{00000008-535F-4ED9-A32E-9B6BF9F19FF1}"/>
              </c:ext>
            </c:extLst>
          </c:dPt>
          <c:dPt>
            <c:idx val="3"/>
            <c:invertIfNegative val="0"/>
            <c:bubble3D val="0"/>
            <c:spPr>
              <a:solidFill>
                <a:srgbClr val="FF0000"/>
              </a:solidFill>
              <a:ln>
                <a:noFill/>
              </a:ln>
            </c:spPr>
            <c:extLst>
              <c:ext xmlns:c16="http://schemas.microsoft.com/office/drawing/2014/chart" uri="{C3380CC4-5D6E-409C-BE32-E72D297353CC}">
                <c16:uniqueId val="{0000000A-535F-4ED9-A32E-9B6BF9F19FF1}"/>
              </c:ext>
            </c:extLst>
          </c:dPt>
          <c:dPt>
            <c:idx val="4"/>
            <c:invertIfNegative val="0"/>
            <c:bubble3D val="0"/>
            <c:spPr>
              <a:solidFill>
                <a:srgbClr val="FF0000"/>
              </a:solidFill>
              <a:ln>
                <a:noFill/>
              </a:ln>
            </c:spPr>
            <c:extLst>
              <c:ext xmlns:c16="http://schemas.microsoft.com/office/drawing/2014/chart" uri="{C3380CC4-5D6E-409C-BE32-E72D297353CC}">
                <c16:uniqueId val="{0000000C-535F-4ED9-A32E-9B6BF9F19FF1}"/>
              </c:ext>
            </c:extLst>
          </c:dPt>
          <c:dPt>
            <c:idx val="5"/>
            <c:invertIfNegative val="0"/>
            <c:bubble3D val="0"/>
            <c:spPr>
              <a:solidFill>
                <a:srgbClr val="FF0000"/>
              </a:solidFill>
              <a:ln>
                <a:noFill/>
              </a:ln>
            </c:spPr>
            <c:extLst>
              <c:ext xmlns:c16="http://schemas.microsoft.com/office/drawing/2014/chart" uri="{C3380CC4-5D6E-409C-BE32-E72D297353CC}">
                <c16:uniqueId val="{0000000E-535F-4ED9-A32E-9B6BF9F19FF1}"/>
              </c:ext>
            </c:extLst>
          </c:dPt>
          <c:dPt>
            <c:idx val="6"/>
            <c:invertIfNegative val="0"/>
            <c:bubble3D val="0"/>
            <c:spPr>
              <a:solidFill>
                <a:srgbClr val="FF0000"/>
              </a:solidFill>
              <a:ln>
                <a:noFill/>
              </a:ln>
            </c:spPr>
            <c:extLst>
              <c:ext xmlns:c16="http://schemas.microsoft.com/office/drawing/2014/chart" uri="{C3380CC4-5D6E-409C-BE32-E72D297353CC}">
                <c16:uniqueId val="{00000010-535F-4ED9-A32E-9B6BF9F19FF1}"/>
              </c:ext>
            </c:extLst>
          </c:dPt>
          <c:dPt>
            <c:idx val="7"/>
            <c:invertIfNegative val="0"/>
            <c:bubble3D val="0"/>
            <c:spPr>
              <a:solidFill>
                <a:srgbClr val="00859D"/>
              </a:solidFill>
              <a:ln>
                <a:noFill/>
              </a:ln>
            </c:spPr>
            <c:extLst>
              <c:ext xmlns:c16="http://schemas.microsoft.com/office/drawing/2014/chart" uri="{C3380CC4-5D6E-409C-BE32-E72D297353CC}">
                <c16:uniqueId val="{00000012-535F-4ED9-A32E-9B6BF9F19FF1}"/>
              </c:ext>
            </c:extLst>
          </c:dPt>
          <c:dPt>
            <c:idx val="8"/>
            <c:invertIfNegative val="0"/>
            <c:bubble3D val="0"/>
            <c:spPr>
              <a:solidFill>
                <a:srgbClr val="00859D"/>
              </a:solidFill>
              <a:ln>
                <a:noFill/>
              </a:ln>
            </c:spPr>
            <c:extLst>
              <c:ext xmlns:c16="http://schemas.microsoft.com/office/drawing/2014/chart" uri="{C3380CC4-5D6E-409C-BE32-E72D297353CC}">
                <c16:uniqueId val="{00000014-535F-4ED9-A32E-9B6BF9F19FF1}"/>
              </c:ext>
            </c:extLst>
          </c:dPt>
          <c:dPt>
            <c:idx val="9"/>
            <c:invertIfNegative val="0"/>
            <c:bubble3D val="0"/>
            <c:spPr>
              <a:solidFill>
                <a:srgbClr val="00859D"/>
              </a:solidFill>
              <a:ln>
                <a:noFill/>
              </a:ln>
            </c:spPr>
            <c:extLst>
              <c:ext xmlns:c16="http://schemas.microsoft.com/office/drawing/2014/chart" uri="{C3380CC4-5D6E-409C-BE32-E72D297353CC}">
                <c16:uniqueId val="{00000016-535F-4ED9-A32E-9B6BF9F19FF1}"/>
              </c:ext>
            </c:extLst>
          </c:dPt>
          <c:dPt>
            <c:idx val="10"/>
            <c:invertIfNegative val="0"/>
            <c:bubble3D val="0"/>
            <c:spPr>
              <a:solidFill>
                <a:srgbClr val="00859D"/>
              </a:solidFill>
              <a:ln>
                <a:noFill/>
              </a:ln>
            </c:spPr>
            <c:extLst>
              <c:ext xmlns:c16="http://schemas.microsoft.com/office/drawing/2014/chart" uri="{C3380CC4-5D6E-409C-BE32-E72D297353CC}">
                <c16:uniqueId val="{00000018-535F-4ED9-A32E-9B6BF9F19FF1}"/>
              </c:ext>
            </c:extLst>
          </c:dPt>
          <c:dPt>
            <c:idx val="11"/>
            <c:invertIfNegative val="0"/>
            <c:bubble3D val="0"/>
            <c:spPr>
              <a:solidFill>
                <a:srgbClr val="00859D"/>
              </a:solidFill>
              <a:ln>
                <a:noFill/>
              </a:ln>
            </c:spPr>
            <c:extLst>
              <c:ext xmlns:c16="http://schemas.microsoft.com/office/drawing/2014/chart" uri="{C3380CC4-5D6E-409C-BE32-E72D297353CC}">
                <c16:uniqueId val="{0000001A-535F-4ED9-A32E-9B6BF9F19FF1}"/>
              </c:ext>
            </c:extLst>
          </c:dPt>
          <c:dPt>
            <c:idx val="12"/>
            <c:invertIfNegative val="0"/>
            <c:bubble3D val="0"/>
            <c:spPr>
              <a:solidFill>
                <a:srgbClr val="00859D"/>
              </a:solidFill>
              <a:ln>
                <a:noFill/>
              </a:ln>
            </c:spPr>
            <c:extLst>
              <c:ext xmlns:c16="http://schemas.microsoft.com/office/drawing/2014/chart" uri="{C3380CC4-5D6E-409C-BE32-E72D297353CC}">
                <c16:uniqueId val="{0000001C-535F-4ED9-A32E-9B6BF9F19FF1}"/>
              </c:ext>
            </c:extLst>
          </c:dPt>
          <c:dPt>
            <c:idx val="13"/>
            <c:invertIfNegative val="0"/>
            <c:bubble3D val="0"/>
            <c:spPr>
              <a:solidFill>
                <a:srgbClr val="00859D"/>
              </a:solidFill>
              <a:ln>
                <a:noFill/>
              </a:ln>
            </c:spPr>
            <c:extLst>
              <c:ext xmlns:c16="http://schemas.microsoft.com/office/drawing/2014/chart" uri="{C3380CC4-5D6E-409C-BE32-E72D297353CC}">
                <c16:uniqueId val="{0000001E-535F-4ED9-A32E-9B6BF9F19FF1}"/>
              </c:ext>
            </c:extLst>
          </c:dPt>
          <c:dPt>
            <c:idx val="14"/>
            <c:invertIfNegative val="0"/>
            <c:bubble3D val="0"/>
            <c:spPr>
              <a:solidFill>
                <a:srgbClr val="00859D"/>
              </a:solidFill>
              <a:ln>
                <a:noFill/>
              </a:ln>
            </c:spPr>
            <c:extLst>
              <c:ext xmlns:c16="http://schemas.microsoft.com/office/drawing/2014/chart" uri="{C3380CC4-5D6E-409C-BE32-E72D297353CC}">
                <c16:uniqueId val="{00000020-535F-4ED9-A32E-9B6BF9F19FF1}"/>
              </c:ext>
            </c:extLst>
          </c:dPt>
          <c:dLbls>
            <c:spPr>
              <a:noFill/>
              <a:ln>
                <a:noFill/>
              </a:ln>
              <a:effectLst/>
            </c:spPr>
            <c:txPr>
              <a:bodyPr/>
              <a:lstStyle/>
              <a:p>
                <a:pPr>
                  <a:defRPr b="1">
                    <a:solidFill>
                      <a:schemeClr val="bg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Informācijas un komunikācijas pakalpojumi</c:v>
                </c:pt>
                <c:pt idx="1">
                  <c:v>Transports un uzglabāšana</c:v>
                </c:pt>
                <c:pt idx="2">
                  <c:v>Veselība un sociālā aprūpe</c:v>
                </c:pt>
                <c:pt idx="3">
                  <c:v>Būvniecība</c:v>
                </c:pt>
                <c:pt idx="4">
                  <c:v>Ieguves rūpniecība un karjeru izstrāde; Elektroenerģija, gāzes apgāde, siltumapgāde un gaisa kondicionēšana; ūdens apgāde; notekūdeòu, atkritumu apsaimniekošana un sanācija</c:v>
                </c:pt>
                <c:pt idx="5">
                  <c:v>Apstrādes rūpniecība</c:v>
                </c:pt>
                <c:pt idx="6">
                  <c:v>Lauksaimniecība, mežsaimniecība un zveijniecība</c:v>
                </c:pt>
                <c:pt idx="7">
                  <c:v>Finanšu un apdrošināšanas darbības</c:v>
                </c:pt>
                <c:pt idx="8">
                  <c:v>Operācijas ar nekustamo īpašumu</c:v>
                </c:pt>
                <c:pt idx="9">
                  <c:v>Profesionālie, zinātniskie un tehniskie pakalpojumi; Administratīvo un apkalpojošo dienestu darbība; Citi pakalpojumi</c:v>
                </c:pt>
                <c:pt idx="10">
                  <c:v>Izmitināšana un ēdināšanas pakalpojumi</c:v>
                </c:pt>
                <c:pt idx="11">
                  <c:v>Izglītība</c:v>
                </c:pt>
                <c:pt idx="12">
                  <c:v>Māksla, izklaide un atpūta</c:v>
                </c:pt>
                <c:pt idx="13">
                  <c:v>Valsts pārvalde un aizsardzība; obligātā sociālā apdrošināšan;Ārpusteritoriālo organizāciju darbība </c:v>
                </c:pt>
                <c:pt idx="14">
                  <c:v>Vairumtirdziecība un mazumtirdzniecība; automobiļu un motociklu remonts</c:v>
                </c:pt>
              </c:strCache>
            </c:strRef>
          </c:cat>
          <c:val>
            <c:numRef>
              <c:f>Sheet1!$C$2:$C$16</c:f>
              <c:numCache>
                <c:formatCode>0</c:formatCode>
                <c:ptCount val="15"/>
                <c:pt idx="0">
                  <c:v>107.37553138656648</c:v>
                </c:pt>
                <c:pt idx="1">
                  <c:v>105.5645954408826</c:v>
                </c:pt>
                <c:pt idx="2">
                  <c:v>98.814786474715447</c:v>
                </c:pt>
                <c:pt idx="3">
                  <c:v>104.30306985296077</c:v>
                </c:pt>
                <c:pt idx="4">
                  <c:v>98.005874815077249</c:v>
                </c:pt>
                <c:pt idx="5">
                  <c:v>102.02883825779932</c:v>
                </c:pt>
                <c:pt idx="6">
                  <c:v>97.102715730336314</c:v>
                </c:pt>
                <c:pt idx="7">
                  <c:v>94.321713619152547</c:v>
                </c:pt>
                <c:pt idx="8">
                  <c:v>92.359468940955381</c:v>
                </c:pt>
                <c:pt idx="9">
                  <c:v>92.532528291562386</c:v>
                </c:pt>
                <c:pt idx="10">
                  <c:v>95.155567606154406</c:v>
                </c:pt>
                <c:pt idx="11">
                  <c:v>87.847993252373513</c:v>
                </c:pt>
                <c:pt idx="12">
                  <c:v>87.878634690040656</c:v>
                </c:pt>
                <c:pt idx="13">
                  <c:v>83.645754513529567</c:v>
                </c:pt>
                <c:pt idx="14">
                  <c:v>84.820360484304018</c:v>
                </c:pt>
              </c:numCache>
            </c:numRef>
          </c:val>
          <c:extLst>
            <c:ext xmlns:c16="http://schemas.microsoft.com/office/drawing/2014/chart" uri="{C3380CC4-5D6E-409C-BE32-E72D297353CC}">
              <c16:uniqueId val="{00000021-535F-4ED9-A32E-9B6BF9F19FF1}"/>
            </c:ext>
          </c:extLst>
        </c:ser>
        <c:dLbls>
          <c:showLegendKey val="0"/>
          <c:showVal val="0"/>
          <c:showCatName val="0"/>
          <c:showSerName val="0"/>
          <c:showPercent val="0"/>
          <c:showBubbleSize val="0"/>
        </c:dLbls>
        <c:gapWidth val="40"/>
        <c:overlap val="80"/>
        <c:axId val="896209688"/>
        <c:axId val="896210080"/>
      </c:barChart>
      <c:catAx>
        <c:axId val="896209688"/>
        <c:scaling>
          <c:orientation val="minMax"/>
        </c:scaling>
        <c:delete val="1"/>
        <c:axPos val="b"/>
        <c:numFmt formatCode="General" sourceLinked="0"/>
        <c:majorTickMark val="out"/>
        <c:minorTickMark val="none"/>
        <c:tickLblPos val="nextTo"/>
        <c:crossAx val="896210080"/>
        <c:crosses val="autoZero"/>
        <c:auto val="1"/>
        <c:lblAlgn val="ctr"/>
        <c:lblOffset val="100"/>
        <c:noMultiLvlLbl val="0"/>
      </c:catAx>
      <c:valAx>
        <c:axId val="896210080"/>
        <c:scaling>
          <c:orientation val="minMax"/>
          <c:max val="120"/>
          <c:min val="50"/>
        </c:scaling>
        <c:delete val="1"/>
        <c:axPos val="l"/>
        <c:numFmt formatCode="General" sourceLinked="1"/>
        <c:majorTickMark val="out"/>
        <c:minorTickMark val="none"/>
        <c:tickLblPos val="nextTo"/>
        <c:crossAx val="896209688"/>
        <c:crosses val="autoZero"/>
        <c:crossBetween val="between"/>
        <c:majorUnit val="50"/>
      </c:valAx>
    </c:plotArea>
    <c:legend>
      <c:legendPos val="t"/>
      <c:legendEntry>
        <c:idx val="1"/>
        <c:delete val="1"/>
      </c:legendEntry>
      <c:layout>
        <c:manualLayout>
          <c:xMode val="edge"/>
          <c:yMode val="edge"/>
          <c:x val="2.4659845263465697E-4"/>
          <c:y val="2.4957552509118349E-2"/>
          <c:w val="0.16182464213597933"/>
          <c:h val="9.5333592734666503E-2"/>
        </c:manualLayout>
      </c:layout>
      <c:overlay val="0"/>
    </c:legend>
    <c:plotVisOnly val="1"/>
    <c:dispBlanksAs val="gap"/>
    <c:showDLblsOverMax val="0"/>
  </c:chart>
  <c:txPr>
    <a:bodyPr/>
    <a:lstStyle/>
    <a:p>
      <a:pPr>
        <a:defRPr sz="1600"/>
      </a:pPr>
      <a:endParaRPr lang="lv-LV"/>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1438821060214299"/>
          <c:w val="0.99978959468173545"/>
          <c:h val="0.38684656399917133"/>
        </c:manualLayout>
      </c:layout>
      <c:barChart>
        <c:barDir val="col"/>
        <c:grouping val="clustered"/>
        <c:varyColors val="0"/>
        <c:ser>
          <c:idx val="0"/>
          <c:order val="0"/>
          <c:tx>
            <c:strRef>
              <c:f>Sheet1!$B$1</c:f>
              <c:strCache>
                <c:ptCount val="1"/>
                <c:pt idx="0">
                  <c:v>Piedāvājums</c:v>
                </c:pt>
              </c:strCache>
            </c:strRef>
          </c:tx>
          <c:spPr>
            <a:solidFill>
              <a:schemeClr val="bg2">
                <a:lumMod val="90000"/>
              </a:schemeClr>
            </a:solidFill>
            <a:ln>
              <a:solidFill>
                <a:schemeClr val="bg1">
                  <a:lumMod val="65000"/>
                </a:schemeClr>
              </a:solidFill>
            </a:ln>
          </c:spPr>
          <c:invertIfNegative val="0"/>
          <c:dPt>
            <c:idx val="0"/>
            <c:invertIfNegative val="0"/>
            <c:bubble3D val="0"/>
            <c:spPr>
              <a:solidFill>
                <a:schemeClr val="bg1">
                  <a:lumMod val="75000"/>
                </a:schemeClr>
              </a:solidFill>
              <a:ln>
                <a:solidFill>
                  <a:schemeClr val="bg1">
                    <a:lumMod val="65000"/>
                  </a:schemeClr>
                </a:solidFill>
              </a:ln>
            </c:spPr>
            <c:extLst>
              <c:ext xmlns:c16="http://schemas.microsoft.com/office/drawing/2014/chart" uri="{C3380CC4-5D6E-409C-BE32-E72D297353CC}">
                <c16:uniqueId val="{00000001-8EEC-4D92-90F8-641721483F76}"/>
              </c:ext>
            </c:extLst>
          </c:dPt>
          <c:cat>
            <c:strRef>
              <c:f>Sheet1!$A$2:$A$16</c:f>
              <c:strCache>
                <c:ptCount val="15"/>
                <c:pt idx="0">
                  <c:v>Informācijas un komunikācijas pakalpojumi</c:v>
                </c:pt>
                <c:pt idx="1">
                  <c:v>Transports un uzglabāšana</c:v>
                </c:pt>
                <c:pt idx="2">
                  <c:v>Veselība un sociālā aprūpe</c:v>
                </c:pt>
                <c:pt idx="3">
                  <c:v>Būvniecība</c:v>
                </c:pt>
                <c:pt idx="4">
                  <c:v>Ieguves rūpniecība un karjeru izstrāde; Elektroenerģija, gāzes apgāde, siltumapgāde un gaisa kondicionēšana; ūdens apgāde; notekūdeòu, atkritumu apsaimniekošana un sanācija</c:v>
                </c:pt>
                <c:pt idx="5">
                  <c:v>Apstrādes rūpniecība</c:v>
                </c:pt>
                <c:pt idx="6">
                  <c:v>Lauksaimniecība, mežsaimniecība un zveijniecība</c:v>
                </c:pt>
                <c:pt idx="7">
                  <c:v>Finanšu un apdrošināšanas darbības</c:v>
                </c:pt>
                <c:pt idx="8">
                  <c:v>Operācijas ar nekustamo īpašumu</c:v>
                </c:pt>
                <c:pt idx="9">
                  <c:v>Profesionālie, zinātniskie un tehniskie pakalpojumi; Administratīvo un apkalpojošo dienestu darbība; Citi pakalpojumi</c:v>
                </c:pt>
                <c:pt idx="10">
                  <c:v>Izmitināšana un ēdināšanas pakalpojumi</c:v>
                </c:pt>
                <c:pt idx="11">
                  <c:v>Izglītība</c:v>
                </c:pt>
                <c:pt idx="12">
                  <c:v>Māksla, izklaide un atpūta</c:v>
                </c:pt>
                <c:pt idx="13">
                  <c:v>Valsts pārvalde un aizsardzība; obligātā sociālā apdrošināšan;Ārpusteritoriālo organizāciju darbība </c:v>
                </c:pt>
                <c:pt idx="14">
                  <c:v>Vairumtirdziecība un mazumtirdzniecība; automobiļu un motociklu remonts</c:v>
                </c:pt>
              </c:strCache>
            </c:strRef>
          </c:cat>
          <c:val>
            <c:numRef>
              <c:f>Sheet1!$B$2:$B$16</c:f>
              <c:numCache>
                <c:formatCode>General</c:formatCode>
                <c:ptCount val="15"/>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numCache>
            </c:numRef>
          </c:val>
          <c:extLst>
            <c:ext xmlns:c16="http://schemas.microsoft.com/office/drawing/2014/chart" uri="{C3380CC4-5D6E-409C-BE32-E72D297353CC}">
              <c16:uniqueId val="{00000002-8EEC-4D92-90F8-641721483F76}"/>
            </c:ext>
          </c:extLst>
        </c:ser>
        <c:ser>
          <c:idx val="1"/>
          <c:order val="1"/>
          <c:tx>
            <c:strRef>
              <c:f>Sheet1!$C$1</c:f>
              <c:strCache>
                <c:ptCount val="1"/>
                <c:pt idx="0">
                  <c:v>Pieprasījums</c:v>
                </c:pt>
              </c:strCache>
            </c:strRef>
          </c:tx>
          <c:spPr>
            <a:solidFill>
              <a:srgbClr val="C00000"/>
            </a:solidFill>
            <a:ln>
              <a:noFill/>
            </a:ln>
          </c:spPr>
          <c:invertIfNegative val="0"/>
          <c:dPt>
            <c:idx val="0"/>
            <c:invertIfNegative val="0"/>
            <c:bubble3D val="0"/>
            <c:spPr>
              <a:solidFill>
                <a:srgbClr val="FF0000"/>
              </a:solidFill>
              <a:ln>
                <a:noFill/>
              </a:ln>
            </c:spPr>
            <c:extLst>
              <c:ext xmlns:c16="http://schemas.microsoft.com/office/drawing/2014/chart" uri="{C3380CC4-5D6E-409C-BE32-E72D297353CC}">
                <c16:uniqueId val="{00000004-8EEC-4D92-90F8-641721483F76}"/>
              </c:ext>
            </c:extLst>
          </c:dPt>
          <c:dPt>
            <c:idx val="1"/>
            <c:invertIfNegative val="0"/>
            <c:bubble3D val="0"/>
            <c:spPr>
              <a:solidFill>
                <a:srgbClr val="FF0000"/>
              </a:solidFill>
              <a:ln>
                <a:noFill/>
              </a:ln>
            </c:spPr>
            <c:extLst>
              <c:ext xmlns:c16="http://schemas.microsoft.com/office/drawing/2014/chart" uri="{C3380CC4-5D6E-409C-BE32-E72D297353CC}">
                <c16:uniqueId val="{00000006-8EEC-4D92-90F8-641721483F76}"/>
              </c:ext>
            </c:extLst>
          </c:dPt>
          <c:dPt>
            <c:idx val="2"/>
            <c:invertIfNegative val="0"/>
            <c:bubble3D val="0"/>
            <c:spPr>
              <a:solidFill>
                <a:srgbClr val="FF0000"/>
              </a:solidFill>
              <a:ln>
                <a:noFill/>
              </a:ln>
            </c:spPr>
            <c:extLst>
              <c:ext xmlns:c16="http://schemas.microsoft.com/office/drawing/2014/chart" uri="{C3380CC4-5D6E-409C-BE32-E72D297353CC}">
                <c16:uniqueId val="{00000008-8EEC-4D92-90F8-641721483F76}"/>
              </c:ext>
            </c:extLst>
          </c:dPt>
          <c:dPt>
            <c:idx val="3"/>
            <c:invertIfNegative val="0"/>
            <c:bubble3D val="0"/>
            <c:spPr>
              <a:solidFill>
                <a:srgbClr val="FF0000"/>
              </a:solidFill>
              <a:ln>
                <a:noFill/>
              </a:ln>
            </c:spPr>
            <c:extLst>
              <c:ext xmlns:c16="http://schemas.microsoft.com/office/drawing/2014/chart" uri="{C3380CC4-5D6E-409C-BE32-E72D297353CC}">
                <c16:uniqueId val="{0000000A-8EEC-4D92-90F8-641721483F76}"/>
              </c:ext>
            </c:extLst>
          </c:dPt>
          <c:dPt>
            <c:idx val="4"/>
            <c:invertIfNegative val="0"/>
            <c:bubble3D val="0"/>
            <c:spPr>
              <a:solidFill>
                <a:srgbClr val="FF0000"/>
              </a:solidFill>
              <a:ln>
                <a:noFill/>
              </a:ln>
            </c:spPr>
            <c:extLst>
              <c:ext xmlns:c16="http://schemas.microsoft.com/office/drawing/2014/chart" uri="{C3380CC4-5D6E-409C-BE32-E72D297353CC}">
                <c16:uniqueId val="{0000000C-8EEC-4D92-90F8-641721483F76}"/>
              </c:ext>
            </c:extLst>
          </c:dPt>
          <c:dPt>
            <c:idx val="5"/>
            <c:invertIfNegative val="0"/>
            <c:bubble3D val="0"/>
            <c:spPr>
              <a:solidFill>
                <a:srgbClr val="FF0000"/>
              </a:solidFill>
              <a:ln>
                <a:noFill/>
              </a:ln>
            </c:spPr>
            <c:extLst>
              <c:ext xmlns:c16="http://schemas.microsoft.com/office/drawing/2014/chart" uri="{C3380CC4-5D6E-409C-BE32-E72D297353CC}">
                <c16:uniqueId val="{0000000E-8EEC-4D92-90F8-641721483F76}"/>
              </c:ext>
            </c:extLst>
          </c:dPt>
          <c:dPt>
            <c:idx val="6"/>
            <c:invertIfNegative val="0"/>
            <c:bubble3D val="0"/>
            <c:spPr>
              <a:solidFill>
                <a:srgbClr val="FF0000"/>
              </a:solidFill>
              <a:ln>
                <a:noFill/>
              </a:ln>
            </c:spPr>
            <c:extLst>
              <c:ext xmlns:c16="http://schemas.microsoft.com/office/drawing/2014/chart" uri="{C3380CC4-5D6E-409C-BE32-E72D297353CC}">
                <c16:uniqueId val="{00000010-8EEC-4D92-90F8-641721483F76}"/>
              </c:ext>
            </c:extLst>
          </c:dPt>
          <c:dPt>
            <c:idx val="7"/>
            <c:invertIfNegative val="0"/>
            <c:bubble3D val="0"/>
            <c:spPr>
              <a:solidFill>
                <a:srgbClr val="00859D"/>
              </a:solidFill>
              <a:ln>
                <a:noFill/>
              </a:ln>
            </c:spPr>
            <c:extLst>
              <c:ext xmlns:c16="http://schemas.microsoft.com/office/drawing/2014/chart" uri="{C3380CC4-5D6E-409C-BE32-E72D297353CC}">
                <c16:uniqueId val="{00000012-8EEC-4D92-90F8-641721483F76}"/>
              </c:ext>
            </c:extLst>
          </c:dPt>
          <c:dPt>
            <c:idx val="8"/>
            <c:invertIfNegative val="0"/>
            <c:bubble3D val="0"/>
            <c:spPr>
              <a:solidFill>
                <a:srgbClr val="00859D"/>
              </a:solidFill>
              <a:ln>
                <a:noFill/>
              </a:ln>
            </c:spPr>
            <c:extLst>
              <c:ext xmlns:c16="http://schemas.microsoft.com/office/drawing/2014/chart" uri="{C3380CC4-5D6E-409C-BE32-E72D297353CC}">
                <c16:uniqueId val="{00000014-8EEC-4D92-90F8-641721483F76}"/>
              </c:ext>
            </c:extLst>
          </c:dPt>
          <c:dPt>
            <c:idx val="9"/>
            <c:invertIfNegative val="0"/>
            <c:bubble3D val="0"/>
            <c:spPr>
              <a:solidFill>
                <a:srgbClr val="00859D"/>
              </a:solidFill>
              <a:ln>
                <a:noFill/>
              </a:ln>
            </c:spPr>
            <c:extLst>
              <c:ext xmlns:c16="http://schemas.microsoft.com/office/drawing/2014/chart" uri="{C3380CC4-5D6E-409C-BE32-E72D297353CC}">
                <c16:uniqueId val="{00000016-8EEC-4D92-90F8-641721483F76}"/>
              </c:ext>
            </c:extLst>
          </c:dPt>
          <c:dPt>
            <c:idx val="10"/>
            <c:invertIfNegative val="0"/>
            <c:bubble3D val="0"/>
            <c:spPr>
              <a:solidFill>
                <a:srgbClr val="00859D"/>
              </a:solidFill>
              <a:ln>
                <a:noFill/>
              </a:ln>
            </c:spPr>
            <c:extLst>
              <c:ext xmlns:c16="http://schemas.microsoft.com/office/drawing/2014/chart" uri="{C3380CC4-5D6E-409C-BE32-E72D297353CC}">
                <c16:uniqueId val="{00000018-8EEC-4D92-90F8-641721483F76}"/>
              </c:ext>
            </c:extLst>
          </c:dPt>
          <c:dPt>
            <c:idx val="11"/>
            <c:invertIfNegative val="0"/>
            <c:bubble3D val="0"/>
            <c:spPr>
              <a:solidFill>
                <a:srgbClr val="00859D"/>
              </a:solidFill>
              <a:ln>
                <a:noFill/>
              </a:ln>
            </c:spPr>
            <c:extLst>
              <c:ext xmlns:c16="http://schemas.microsoft.com/office/drawing/2014/chart" uri="{C3380CC4-5D6E-409C-BE32-E72D297353CC}">
                <c16:uniqueId val="{0000001A-8EEC-4D92-90F8-641721483F76}"/>
              </c:ext>
            </c:extLst>
          </c:dPt>
          <c:dPt>
            <c:idx val="12"/>
            <c:invertIfNegative val="0"/>
            <c:bubble3D val="0"/>
            <c:spPr>
              <a:solidFill>
                <a:srgbClr val="00859D"/>
              </a:solidFill>
              <a:ln>
                <a:noFill/>
              </a:ln>
            </c:spPr>
            <c:extLst>
              <c:ext xmlns:c16="http://schemas.microsoft.com/office/drawing/2014/chart" uri="{C3380CC4-5D6E-409C-BE32-E72D297353CC}">
                <c16:uniqueId val="{0000001C-8EEC-4D92-90F8-641721483F76}"/>
              </c:ext>
            </c:extLst>
          </c:dPt>
          <c:dPt>
            <c:idx val="13"/>
            <c:invertIfNegative val="0"/>
            <c:bubble3D val="0"/>
            <c:spPr>
              <a:solidFill>
                <a:srgbClr val="00859D"/>
              </a:solidFill>
              <a:ln>
                <a:noFill/>
              </a:ln>
            </c:spPr>
            <c:extLst>
              <c:ext xmlns:c16="http://schemas.microsoft.com/office/drawing/2014/chart" uri="{C3380CC4-5D6E-409C-BE32-E72D297353CC}">
                <c16:uniqueId val="{0000001E-8EEC-4D92-90F8-641721483F76}"/>
              </c:ext>
            </c:extLst>
          </c:dPt>
          <c:dPt>
            <c:idx val="14"/>
            <c:invertIfNegative val="0"/>
            <c:bubble3D val="0"/>
            <c:spPr>
              <a:solidFill>
                <a:srgbClr val="00859D"/>
              </a:solidFill>
              <a:ln>
                <a:noFill/>
              </a:ln>
            </c:spPr>
            <c:extLst>
              <c:ext xmlns:c16="http://schemas.microsoft.com/office/drawing/2014/chart" uri="{C3380CC4-5D6E-409C-BE32-E72D297353CC}">
                <c16:uniqueId val="{00000020-8EEC-4D92-90F8-641721483F76}"/>
              </c:ext>
            </c:extLst>
          </c:dPt>
          <c:dLbls>
            <c:spPr>
              <a:noFill/>
              <a:ln>
                <a:noFill/>
              </a:ln>
              <a:effectLst/>
            </c:spPr>
            <c:txPr>
              <a:bodyPr wrap="square" lIns="38100" tIns="19050" rIns="38100" bIns="19050" anchor="ctr">
                <a:spAutoFit/>
              </a:bodyPr>
              <a:lstStyle/>
              <a:p>
                <a:pPr>
                  <a:defRPr sz="1600" b="1" i="0">
                    <a:solidFill>
                      <a:schemeClr val="bg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Informācijas un komunikācijas pakalpojumi</c:v>
                </c:pt>
                <c:pt idx="1">
                  <c:v>Transports un uzglabāšana</c:v>
                </c:pt>
                <c:pt idx="2">
                  <c:v>Veselība un sociālā aprūpe</c:v>
                </c:pt>
                <c:pt idx="3">
                  <c:v>Būvniecība</c:v>
                </c:pt>
                <c:pt idx="4">
                  <c:v>Ieguves rūpniecība un karjeru izstrāde; Elektroenerģija, gāzes apgāde, siltumapgāde un gaisa kondicionēšana; ūdens apgāde; notekūdeòu, atkritumu apsaimniekošana un sanācija</c:v>
                </c:pt>
                <c:pt idx="5">
                  <c:v>Apstrādes rūpniecība</c:v>
                </c:pt>
                <c:pt idx="6">
                  <c:v>Lauksaimniecība, mežsaimniecība un zveijniecība</c:v>
                </c:pt>
                <c:pt idx="7">
                  <c:v>Finanšu un apdrošināšanas darbības</c:v>
                </c:pt>
                <c:pt idx="8">
                  <c:v>Operācijas ar nekustamo īpašumu</c:v>
                </c:pt>
                <c:pt idx="9">
                  <c:v>Profesionālie, zinātniskie un tehniskie pakalpojumi; Administratīvo un apkalpojošo dienestu darbība; Citi pakalpojumi</c:v>
                </c:pt>
                <c:pt idx="10">
                  <c:v>Izmitināšana un ēdināšanas pakalpojumi</c:v>
                </c:pt>
                <c:pt idx="11">
                  <c:v>Izglītība</c:v>
                </c:pt>
                <c:pt idx="12">
                  <c:v>Māksla, izklaide un atpūta</c:v>
                </c:pt>
                <c:pt idx="13">
                  <c:v>Valsts pārvalde un aizsardzība; obligātā sociālā apdrošināšan;Ārpusteritoriālo organizāciju darbība </c:v>
                </c:pt>
                <c:pt idx="14">
                  <c:v>Vairumtirdziecība un mazumtirdzniecība; automobiļu un motociklu remonts</c:v>
                </c:pt>
              </c:strCache>
            </c:strRef>
          </c:cat>
          <c:val>
            <c:numRef>
              <c:f>Sheet1!$C$2:$C$16</c:f>
              <c:numCache>
                <c:formatCode>0</c:formatCode>
                <c:ptCount val="15"/>
                <c:pt idx="0">
                  <c:v>103.36754850144209</c:v>
                </c:pt>
                <c:pt idx="1">
                  <c:v>101.70968851580827</c:v>
                </c:pt>
                <c:pt idx="2">
                  <c:v>100.25861603391515</c:v>
                </c:pt>
                <c:pt idx="3">
                  <c:v>98.615111202771828</c:v>
                </c:pt>
                <c:pt idx="4">
                  <c:v>97.903801886568402</c:v>
                </c:pt>
                <c:pt idx="5">
                  <c:v>96.859879367854504</c:v>
                </c:pt>
                <c:pt idx="6">
                  <c:v>95.840123556890887</c:v>
                </c:pt>
                <c:pt idx="7">
                  <c:v>94.681142449954265</c:v>
                </c:pt>
                <c:pt idx="8">
                  <c:v>94.291087795564053</c:v>
                </c:pt>
                <c:pt idx="9">
                  <c:v>94.149964166712294</c:v>
                </c:pt>
                <c:pt idx="10">
                  <c:v>93.153911084555588</c:v>
                </c:pt>
                <c:pt idx="11">
                  <c:v>90.951290166981622</c:v>
                </c:pt>
                <c:pt idx="12">
                  <c:v>90.47341177706565</c:v>
                </c:pt>
                <c:pt idx="13">
                  <c:v>87.464202013955429</c:v>
                </c:pt>
                <c:pt idx="14">
                  <c:v>86.417399423026609</c:v>
                </c:pt>
              </c:numCache>
            </c:numRef>
          </c:val>
          <c:extLst>
            <c:ext xmlns:c16="http://schemas.microsoft.com/office/drawing/2014/chart" uri="{C3380CC4-5D6E-409C-BE32-E72D297353CC}">
              <c16:uniqueId val="{00000021-8EEC-4D92-90F8-641721483F76}"/>
            </c:ext>
          </c:extLst>
        </c:ser>
        <c:dLbls>
          <c:showLegendKey val="0"/>
          <c:showVal val="0"/>
          <c:showCatName val="0"/>
          <c:showSerName val="0"/>
          <c:showPercent val="0"/>
          <c:showBubbleSize val="0"/>
        </c:dLbls>
        <c:gapWidth val="40"/>
        <c:overlap val="80"/>
        <c:axId val="896209688"/>
        <c:axId val="896210080"/>
      </c:barChart>
      <c:catAx>
        <c:axId val="896209688"/>
        <c:scaling>
          <c:orientation val="minMax"/>
        </c:scaling>
        <c:delete val="0"/>
        <c:axPos val="b"/>
        <c:numFmt formatCode="General" sourceLinked="0"/>
        <c:majorTickMark val="out"/>
        <c:minorTickMark val="none"/>
        <c:tickLblPos val="nextTo"/>
        <c:txPr>
          <a:bodyPr rot="-5400000" vert="horz"/>
          <a:lstStyle/>
          <a:p>
            <a:pPr>
              <a:defRPr sz="1400"/>
            </a:pPr>
            <a:endParaRPr lang="lv-LV"/>
          </a:p>
        </c:txPr>
        <c:crossAx val="896210080"/>
        <c:crosses val="autoZero"/>
        <c:auto val="1"/>
        <c:lblAlgn val="ctr"/>
        <c:lblOffset val="100"/>
        <c:noMultiLvlLbl val="0"/>
      </c:catAx>
      <c:valAx>
        <c:axId val="896210080"/>
        <c:scaling>
          <c:orientation val="minMax"/>
          <c:max val="120"/>
          <c:min val="50"/>
        </c:scaling>
        <c:delete val="1"/>
        <c:axPos val="l"/>
        <c:numFmt formatCode="General" sourceLinked="1"/>
        <c:majorTickMark val="out"/>
        <c:minorTickMark val="none"/>
        <c:tickLblPos val="nextTo"/>
        <c:crossAx val="896209688"/>
        <c:crosses val="autoZero"/>
        <c:crossBetween val="between"/>
        <c:majorUnit val="50"/>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828406577415116E-2"/>
          <c:y val="4.1032354227984354E-2"/>
          <c:w val="0.87565465636968753"/>
          <c:h val="0.8847855263957497"/>
        </c:manualLayout>
      </c:layout>
      <c:barChart>
        <c:barDir val="bar"/>
        <c:grouping val="stacked"/>
        <c:varyColors val="0"/>
        <c:ser>
          <c:idx val="0"/>
          <c:order val="0"/>
          <c:tx>
            <c:strRef>
              <c:f>Sheet1!$B$2</c:f>
              <c:strCache>
                <c:ptCount val="1"/>
                <c:pt idx="0">
                  <c:v>Vīrieši</c:v>
                </c:pt>
              </c:strCache>
            </c:strRef>
          </c:tx>
          <c:invertIfNegative val="0"/>
          <c:cat>
            <c:strRef>
              <c:f>Sheet1!$A$3:$A$103</c:f>
              <c:strCach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39</c:v>
                </c:pt>
                <c:pt idx="39">
                  <c:v>38</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strCache>
            </c:strRef>
          </c:cat>
          <c:val>
            <c:numRef>
              <c:f>Sheet1!$B$3:$B$103</c:f>
              <c:numCache>
                <c:formatCode>0.0</c:formatCode>
                <c:ptCount val="101"/>
                <c:pt idx="0">
                  <c:v>-8.8949999999999996</c:v>
                </c:pt>
                <c:pt idx="1">
                  <c:v>-9.0299999999999994</c:v>
                </c:pt>
                <c:pt idx="2">
                  <c:v>-9.6479999999999997</c:v>
                </c:pt>
                <c:pt idx="3">
                  <c:v>-10.063000000000001</c:v>
                </c:pt>
                <c:pt idx="4">
                  <c:v>-10.858000000000001</c:v>
                </c:pt>
                <c:pt idx="5">
                  <c:v>-11.483000000000001</c:v>
                </c:pt>
                <c:pt idx="6">
                  <c:v>-11.467000000000001</c:v>
                </c:pt>
                <c:pt idx="7">
                  <c:v>-11.307</c:v>
                </c:pt>
                <c:pt idx="8">
                  <c:v>-10.500999999999999</c:v>
                </c:pt>
                <c:pt idx="9">
                  <c:v>-10.272</c:v>
                </c:pt>
                <c:pt idx="10">
                  <c:v>-9.49</c:v>
                </c:pt>
                <c:pt idx="11">
                  <c:v>-9.702</c:v>
                </c:pt>
                <c:pt idx="12">
                  <c:v>-10.217000000000001</c:v>
                </c:pt>
                <c:pt idx="13">
                  <c:v>-11.105</c:v>
                </c:pt>
                <c:pt idx="14">
                  <c:v>-10.691000000000001</c:v>
                </c:pt>
                <c:pt idx="15">
                  <c:v>-10.125</c:v>
                </c:pt>
                <c:pt idx="16">
                  <c:v>-9.8089999999999993</c:v>
                </c:pt>
                <c:pt idx="17">
                  <c:v>-9.2149999999999999</c:v>
                </c:pt>
                <c:pt idx="18">
                  <c:v>-9.4700000000000006</c:v>
                </c:pt>
                <c:pt idx="19">
                  <c:v>-9.0449999999999999</c:v>
                </c:pt>
                <c:pt idx="20">
                  <c:v>-8.7240000000000002</c:v>
                </c:pt>
                <c:pt idx="21">
                  <c:v>-9.0879999999999992</c:v>
                </c:pt>
                <c:pt idx="22">
                  <c:v>-8.6180000000000003</c:v>
                </c:pt>
                <c:pt idx="23">
                  <c:v>-8.0429999999999993</c:v>
                </c:pt>
                <c:pt idx="24">
                  <c:v>-8.266</c:v>
                </c:pt>
                <c:pt idx="25">
                  <c:v>-8.4429999999999996</c:v>
                </c:pt>
                <c:pt idx="26">
                  <c:v>-9.2420000000000009</c:v>
                </c:pt>
                <c:pt idx="27">
                  <c:v>-9.8239999999999998</c:v>
                </c:pt>
                <c:pt idx="28">
                  <c:v>-10.608000000000001</c:v>
                </c:pt>
                <c:pt idx="29">
                  <c:v>-12.372999999999999</c:v>
                </c:pt>
                <c:pt idx="30">
                  <c:v>-12.808</c:v>
                </c:pt>
                <c:pt idx="31">
                  <c:v>-13.436</c:v>
                </c:pt>
                <c:pt idx="32">
                  <c:v>-13.782999999999999</c:v>
                </c:pt>
                <c:pt idx="33">
                  <c:v>-14.355</c:v>
                </c:pt>
                <c:pt idx="34">
                  <c:v>-14.497</c:v>
                </c:pt>
                <c:pt idx="35">
                  <c:v>-14.427</c:v>
                </c:pt>
                <c:pt idx="36">
                  <c:v>-13.978999999999999</c:v>
                </c:pt>
                <c:pt idx="37">
                  <c:v>-13.91</c:v>
                </c:pt>
                <c:pt idx="38">
                  <c:v>-14.169</c:v>
                </c:pt>
                <c:pt idx="39">
                  <c:v>-13.137</c:v>
                </c:pt>
                <c:pt idx="40">
                  <c:v>-12.712</c:v>
                </c:pt>
                <c:pt idx="41">
                  <c:v>-12.433</c:v>
                </c:pt>
                <c:pt idx="42">
                  <c:v>-12.03</c:v>
                </c:pt>
                <c:pt idx="43">
                  <c:v>-11.837999999999999</c:v>
                </c:pt>
                <c:pt idx="44">
                  <c:v>-12.145</c:v>
                </c:pt>
                <c:pt idx="45">
                  <c:v>-12.45</c:v>
                </c:pt>
                <c:pt idx="46">
                  <c:v>-12.494</c:v>
                </c:pt>
                <c:pt idx="47">
                  <c:v>-12.574999999999999</c:v>
                </c:pt>
                <c:pt idx="48">
                  <c:v>-12.499000000000001</c:v>
                </c:pt>
                <c:pt idx="49">
                  <c:v>-12.875999999999999</c:v>
                </c:pt>
                <c:pt idx="50">
                  <c:v>-12.821999999999999</c:v>
                </c:pt>
                <c:pt idx="51">
                  <c:v>-12.442</c:v>
                </c:pt>
                <c:pt idx="52">
                  <c:v>-12.081</c:v>
                </c:pt>
                <c:pt idx="53">
                  <c:v>-12.095000000000001</c:v>
                </c:pt>
                <c:pt idx="54">
                  <c:v>-11.835000000000001</c:v>
                </c:pt>
                <c:pt idx="55">
                  <c:v>-11.683999999999999</c:v>
                </c:pt>
                <c:pt idx="56">
                  <c:v>-11.571999999999999</c:v>
                </c:pt>
                <c:pt idx="57">
                  <c:v>-11.868</c:v>
                </c:pt>
                <c:pt idx="58">
                  <c:v>-12.093</c:v>
                </c:pt>
                <c:pt idx="59">
                  <c:v>-12.303000000000001</c:v>
                </c:pt>
                <c:pt idx="60">
                  <c:v>-12.484</c:v>
                </c:pt>
                <c:pt idx="61">
                  <c:v>-12.196</c:v>
                </c:pt>
                <c:pt idx="62">
                  <c:v>-11.741</c:v>
                </c:pt>
                <c:pt idx="63">
                  <c:v>-11.779</c:v>
                </c:pt>
                <c:pt idx="64">
                  <c:v>-11.054</c:v>
                </c:pt>
                <c:pt idx="65">
                  <c:v>-10.057</c:v>
                </c:pt>
                <c:pt idx="66">
                  <c:v>-9.7850000000000001</c:v>
                </c:pt>
                <c:pt idx="67">
                  <c:v>-9.0960000000000001</c:v>
                </c:pt>
                <c:pt idx="68">
                  <c:v>-8.2479999999999993</c:v>
                </c:pt>
                <c:pt idx="69">
                  <c:v>-8.0310000000000006</c:v>
                </c:pt>
                <c:pt idx="70">
                  <c:v>-7.718</c:v>
                </c:pt>
                <c:pt idx="71">
                  <c:v>-7.3490000000000002</c:v>
                </c:pt>
                <c:pt idx="72">
                  <c:v>-7.3230000000000004</c:v>
                </c:pt>
                <c:pt idx="73">
                  <c:v>-6.6950000000000003</c:v>
                </c:pt>
                <c:pt idx="74">
                  <c:v>-5.8959999999999999</c:v>
                </c:pt>
                <c:pt idx="75">
                  <c:v>-4.8499999999999996</c:v>
                </c:pt>
                <c:pt idx="76">
                  <c:v>-4.2919999999999998</c:v>
                </c:pt>
                <c:pt idx="77">
                  <c:v>-4.2770000000000001</c:v>
                </c:pt>
                <c:pt idx="78">
                  <c:v>-4.3579999999999997</c:v>
                </c:pt>
                <c:pt idx="79">
                  <c:v>-4.1929999999999996</c:v>
                </c:pt>
                <c:pt idx="80">
                  <c:v>-4.4630000000000001</c:v>
                </c:pt>
                <c:pt idx="81">
                  <c:v>-3.9119999999999999</c:v>
                </c:pt>
                <c:pt idx="82">
                  <c:v>-3.6920000000000002</c:v>
                </c:pt>
                <c:pt idx="83">
                  <c:v>-3.222</c:v>
                </c:pt>
                <c:pt idx="84">
                  <c:v>-2.8450000000000002</c:v>
                </c:pt>
                <c:pt idx="85">
                  <c:v>-2.2690000000000001</c:v>
                </c:pt>
                <c:pt idx="86">
                  <c:v>-1.8160000000000001</c:v>
                </c:pt>
                <c:pt idx="87">
                  <c:v>-1.3340000000000001</c:v>
                </c:pt>
                <c:pt idx="88">
                  <c:v>-1.2150000000000001</c:v>
                </c:pt>
                <c:pt idx="89">
                  <c:v>-0.96699999999999997</c:v>
                </c:pt>
                <c:pt idx="90">
                  <c:v>-0.83</c:v>
                </c:pt>
                <c:pt idx="91">
                  <c:v>-0.66</c:v>
                </c:pt>
                <c:pt idx="92">
                  <c:v>-0.48199999999999998</c:v>
                </c:pt>
                <c:pt idx="93">
                  <c:v>-0.34699999999999998</c:v>
                </c:pt>
                <c:pt idx="94">
                  <c:v>-0.249</c:v>
                </c:pt>
                <c:pt idx="95">
                  <c:v>-0.128</c:v>
                </c:pt>
                <c:pt idx="96">
                  <c:v>-8.3000000000000004E-2</c:v>
                </c:pt>
                <c:pt idx="97">
                  <c:v>-6.2E-2</c:v>
                </c:pt>
                <c:pt idx="98">
                  <c:v>-0.04</c:v>
                </c:pt>
                <c:pt idx="99">
                  <c:v>-1.9E-2</c:v>
                </c:pt>
                <c:pt idx="100">
                  <c:v>-0.03</c:v>
                </c:pt>
              </c:numCache>
            </c:numRef>
          </c:val>
          <c:extLst>
            <c:ext xmlns:c16="http://schemas.microsoft.com/office/drawing/2014/chart" uri="{C3380CC4-5D6E-409C-BE32-E72D297353CC}">
              <c16:uniqueId val="{00000000-3EFA-47B5-A4D4-6654D6505F73}"/>
            </c:ext>
          </c:extLst>
        </c:ser>
        <c:ser>
          <c:idx val="1"/>
          <c:order val="1"/>
          <c:tx>
            <c:strRef>
              <c:f>Sheet1!$C$2</c:f>
              <c:strCache>
                <c:ptCount val="1"/>
                <c:pt idx="0">
                  <c:v>Sievietes</c:v>
                </c:pt>
              </c:strCache>
            </c:strRef>
          </c:tx>
          <c:invertIfNegative val="0"/>
          <c:cat>
            <c:strRef>
              <c:f>Sheet1!$A$3:$A$103</c:f>
              <c:strCach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39</c:v>
                </c:pt>
                <c:pt idx="39">
                  <c:v>38</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strCache>
            </c:strRef>
          </c:cat>
          <c:val>
            <c:numRef>
              <c:f>Sheet1!$C$3:$C$103</c:f>
              <c:numCache>
                <c:formatCode>0.0</c:formatCode>
                <c:ptCount val="101"/>
                <c:pt idx="0">
                  <c:v>8.3780000000000001</c:v>
                </c:pt>
                <c:pt idx="1">
                  <c:v>8.4700000000000006</c:v>
                </c:pt>
                <c:pt idx="2">
                  <c:v>9.1340000000000003</c:v>
                </c:pt>
                <c:pt idx="3">
                  <c:v>9.3109999999999999</c:v>
                </c:pt>
                <c:pt idx="4">
                  <c:v>10.003</c:v>
                </c:pt>
                <c:pt idx="5">
                  <c:v>10.522</c:v>
                </c:pt>
                <c:pt idx="6">
                  <c:v>10.587999999999999</c:v>
                </c:pt>
                <c:pt idx="7">
                  <c:v>10.512</c:v>
                </c:pt>
                <c:pt idx="8">
                  <c:v>10.125999999999999</c:v>
                </c:pt>
                <c:pt idx="9">
                  <c:v>9.5410000000000004</c:v>
                </c:pt>
                <c:pt idx="10">
                  <c:v>8.9600000000000009</c:v>
                </c:pt>
                <c:pt idx="11">
                  <c:v>8.8919999999999995</c:v>
                </c:pt>
                <c:pt idx="12">
                  <c:v>9.89</c:v>
                </c:pt>
                <c:pt idx="13">
                  <c:v>10.635</c:v>
                </c:pt>
                <c:pt idx="14">
                  <c:v>10.301</c:v>
                </c:pt>
                <c:pt idx="15">
                  <c:v>9.7349999999999994</c:v>
                </c:pt>
                <c:pt idx="16">
                  <c:v>9.3109999999999999</c:v>
                </c:pt>
                <c:pt idx="17">
                  <c:v>8.6769999999999996</c:v>
                </c:pt>
                <c:pt idx="18">
                  <c:v>8.8390000000000004</c:v>
                </c:pt>
                <c:pt idx="19">
                  <c:v>8.6210000000000004</c:v>
                </c:pt>
                <c:pt idx="20">
                  <c:v>8.3930000000000007</c:v>
                </c:pt>
                <c:pt idx="21">
                  <c:v>8.6389999999999993</c:v>
                </c:pt>
                <c:pt idx="22">
                  <c:v>8.0050000000000008</c:v>
                </c:pt>
                <c:pt idx="23">
                  <c:v>7.5449999999999999</c:v>
                </c:pt>
                <c:pt idx="24">
                  <c:v>7.5620000000000003</c:v>
                </c:pt>
                <c:pt idx="25">
                  <c:v>7.6820000000000004</c:v>
                </c:pt>
                <c:pt idx="26">
                  <c:v>8.3650000000000002</c:v>
                </c:pt>
                <c:pt idx="27">
                  <c:v>9.1920000000000002</c:v>
                </c:pt>
                <c:pt idx="28">
                  <c:v>10.016999999999999</c:v>
                </c:pt>
                <c:pt idx="29">
                  <c:v>11.433999999999999</c:v>
                </c:pt>
                <c:pt idx="30">
                  <c:v>11.798</c:v>
                </c:pt>
                <c:pt idx="31">
                  <c:v>12.702999999999999</c:v>
                </c:pt>
                <c:pt idx="32">
                  <c:v>12.727</c:v>
                </c:pt>
                <c:pt idx="33">
                  <c:v>13.19</c:v>
                </c:pt>
                <c:pt idx="34">
                  <c:v>13.638999999999999</c:v>
                </c:pt>
                <c:pt idx="35">
                  <c:v>13.589</c:v>
                </c:pt>
                <c:pt idx="36">
                  <c:v>12.986000000000001</c:v>
                </c:pt>
                <c:pt idx="37">
                  <c:v>13.315</c:v>
                </c:pt>
                <c:pt idx="38">
                  <c:v>13.358000000000001</c:v>
                </c:pt>
                <c:pt idx="39">
                  <c:v>12.532999999999999</c:v>
                </c:pt>
                <c:pt idx="40">
                  <c:v>12.215999999999999</c:v>
                </c:pt>
                <c:pt idx="41">
                  <c:v>12.026</c:v>
                </c:pt>
                <c:pt idx="42">
                  <c:v>12.154</c:v>
                </c:pt>
                <c:pt idx="43">
                  <c:v>12.09</c:v>
                </c:pt>
                <c:pt idx="44">
                  <c:v>12.319000000000001</c:v>
                </c:pt>
                <c:pt idx="45">
                  <c:v>12.661</c:v>
                </c:pt>
                <c:pt idx="46">
                  <c:v>12.965999999999999</c:v>
                </c:pt>
                <c:pt idx="47">
                  <c:v>13.129</c:v>
                </c:pt>
                <c:pt idx="48">
                  <c:v>13.131</c:v>
                </c:pt>
                <c:pt idx="49">
                  <c:v>13.366</c:v>
                </c:pt>
                <c:pt idx="50">
                  <c:v>13.93</c:v>
                </c:pt>
                <c:pt idx="51">
                  <c:v>13.632999999999999</c:v>
                </c:pt>
                <c:pt idx="52">
                  <c:v>13.303000000000001</c:v>
                </c:pt>
                <c:pt idx="53">
                  <c:v>13.247999999999999</c:v>
                </c:pt>
                <c:pt idx="54">
                  <c:v>13.314</c:v>
                </c:pt>
                <c:pt idx="55">
                  <c:v>13.48</c:v>
                </c:pt>
                <c:pt idx="56">
                  <c:v>13</c:v>
                </c:pt>
                <c:pt idx="57">
                  <c:v>13.917999999999999</c:v>
                </c:pt>
                <c:pt idx="58">
                  <c:v>14.372</c:v>
                </c:pt>
                <c:pt idx="59">
                  <c:v>14.94</c:v>
                </c:pt>
                <c:pt idx="60">
                  <c:v>15.365</c:v>
                </c:pt>
                <c:pt idx="61">
                  <c:v>15.489000000000001</c:v>
                </c:pt>
                <c:pt idx="62">
                  <c:v>15.311999999999999</c:v>
                </c:pt>
                <c:pt idx="63">
                  <c:v>14.927</c:v>
                </c:pt>
                <c:pt idx="64">
                  <c:v>14.503</c:v>
                </c:pt>
                <c:pt idx="65">
                  <c:v>14.112</c:v>
                </c:pt>
                <c:pt idx="66">
                  <c:v>13.999000000000001</c:v>
                </c:pt>
                <c:pt idx="67">
                  <c:v>13.621</c:v>
                </c:pt>
                <c:pt idx="68">
                  <c:v>12.488</c:v>
                </c:pt>
                <c:pt idx="69">
                  <c:v>12.816000000000001</c:v>
                </c:pt>
                <c:pt idx="70">
                  <c:v>12.711</c:v>
                </c:pt>
                <c:pt idx="71">
                  <c:v>12.257999999999999</c:v>
                </c:pt>
                <c:pt idx="72">
                  <c:v>13.196</c:v>
                </c:pt>
                <c:pt idx="73">
                  <c:v>11.923999999999999</c:v>
                </c:pt>
                <c:pt idx="74">
                  <c:v>10.943</c:v>
                </c:pt>
                <c:pt idx="75">
                  <c:v>9.6720000000000006</c:v>
                </c:pt>
                <c:pt idx="76">
                  <c:v>8.9309999999999992</c:v>
                </c:pt>
                <c:pt idx="77">
                  <c:v>9.3699999999999992</c:v>
                </c:pt>
                <c:pt idx="78">
                  <c:v>9.6329999999999991</c:v>
                </c:pt>
                <c:pt idx="79">
                  <c:v>10.428000000000001</c:v>
                </c:pt>
                <c:pt idx="80">
                  <c:v>10.566000000000001</c:v>
                </c:pt>
                <c:pt idx="81">
                  <c:v>10.113</c:v>
                </c:pt>
                <c:pt idx="82">
                  <c:v>9.6479999999999997</c:v>
                </c:pt>
                <c:pt idx="83">
                  <c:v>8.9489999999999998</c:v>
                </c:pt>
                <c:pt idx="84">
                  <c:v>8.0419999999999998</c:v>
                </c:pt>
                <c:pt idx="85">
                  <c:v>6.8259999999999996</c:v>
                </c:pt>
                <c:pt idx="86">
                  <c:v>5.6260000000000003</c:v>
                </c:pt>
                <c:pt idx="87">
                  <c:v>4.5979999999999999</c:v>
                </c:pt>
                <c:pt idx="88">
                  <c:v>4.1449999999999996</c:v>
                </c:pt>
                <c:pt idx="89">
                  <c:v>3.722</c:v>
                </c:pt>
                <c:pt idx="90">
                  <c:v>3.02</c:v>
                </c:pt>
                <c:pt idx="91">
                  <c:v>2.5310000000000001</c:v>
                </c:pt>
                <c:pt idx="92">
                  <c:v>1.8979999999999999</c:v>
                </c:pt>
                <c:pt idx="93">
                  <c:v>1.569</c:v>
                </c:pt>
                <c:pt idx="94">
                  <c:v>1.1739999999999999</c:v>
                </c:pt>
                <c:pt idx="95">
                  <c:v>0.82099999999999995</c:v>
                </c:pt>
                <c:pt idx="96">
                  <c:v>0.52500000000000002</c:v>
                </c:pt>
                <c:pt idx="97">
                  <c:v>0.38300000000000001</c:v>
                </c:pt>
                <c:pt idx="98">
                  <c:v>0.23699999999999999</c:v>
                </c:pt>
                <c:pt idx="99">
                  <c:v>0.13300000000000001</c:v>
                </c:pt>
                <c:pt idx="100">
                  <c:v>0.16200000000000001</c:v>
                </c:pt>
              </c:numCache>
            </c:numRef>
          </c:val>
          <c:extLst>
            <c:ext xmlns:c16="http://schemas.microsoft.com/office/drawing/2014/chart" uri="{C3380CC4-5D6E-409C-BE32-E72D297353CC}">
              <c16:uniqueId val="{00000001-3EFA-47B5-A4D4-6654D6505F73}"/>
            </c:ext>
          </c:extLst>
        </c:ser>
        <c:dLbls>
          <c:showLegendKey val="0"/>
          <c:showVal val="0"/>
          <c:showCatName val="0"/>
          <c:showSerName val="0"/>
          <c:showPercent val="0"/>
          <c:showBubbleSize val="0"/>
        </c:dLbls>
        <c:gapWidth val="0"/>
        <c:overlap val="100"/>
        <c:axId val="742072256"/>
        <c:axId val="742067552"/>
      </c:barChart>
      <c:catAx>
        <c:axId val="742072256"/>
        <c:scaling>
          <c:orientation val="minMax"/>
        </c:scaling>
        <c:delete val="0"/>
        <c:axPos val="l"/>
        <c:title>
          <c:tx>
            <c:rich>
              <a:bodyPr/>
              <a:lstStyle/>
              <a:p>
                <a:pPr>
                  <a:defRPr/>
                </a:pPr>
                <a:r>
                  <a:rPr lang="lv-LV"/>
                  <a:t>Vecums</a:t>
                </a:r>
                <a:endParaRPr lang="en-GB"/>
              </a:p>
            </c:rich>
          </c:tx>
          <c:layout>
            <c:manualLayout>
              <c:xMode val="edge"/>
              <c:yMode val="edge"/>
              <c:x val="0"/>
              <c:y val="0.37234834023183971"/>
            </c:manualLayout>
          </c:layout>
          <c:overlay val="0"/>
        </c:title>
        <c:numFmt formatCode="General" sourceLinked="0"/>
        <c:majorTickMark val="out"/>
        <c:minorTickMark val="none"/>
        <c:tickLblPos val="nextTo"/>
        <c:spPr>
          <a:ln w="3175">
            <a:noFill/>
          </a:ln>
        </c:spPr>
        <c:crossAx val="742067552"/>
        <c:crossesAt val="-120"/>
        <c:auto val="1"/>
        <c:lblAlgn val="ctr"/>
        <c:lblOffset val="100"/>
        <c:tickLblSkip val="20"/>
        <c:tickMarkSkip val="10"/>
        <c:noMultiLvlLbl val="0"/>
      </c:catAx>
      <c:valAx>
        <c:axId val="742067552"/>
        <c:scaling>
          <c:orientation val="minMax"/>
          <c:max val="18"/>
          <c:min val="-18"/>
        </c:scaling>
        <c:delete val="0"/>
        <c:axPos val="b"/>
        <c:numFmt formatCode="#,##0_ ;#,##0\ " sourceLinked="0"/>
        <c:majorTickMark val="out"/>
        <c:minorTickMark val="none"/>
        <c:tickLblPos val="nextTo"/>
        <c:spPr>
          <a:ln w="3175"/>
        </c:spPr>
        <c:crossAx val="742072256"/>
        <c:crosses val="autoZero"/>
        <c:crossBetween val="between"/>
        <c:majorUnit val="6"/>
      </c:valAx>
    </c:plotArea>
    <c:legend>
      <c:legendPos val="r"/>
      <c:layout>
        <c:manualLayout>
          <c:xMode val="edge"/>
          <c:yMode val="edge"/>
          <c:x val="0.20421378845659724"/>
          <c:y val="0.5171799390566808"/>
          <c:w val="0.65209400149484631"/>
          <c:h val="7.8203060243446934E-2"/>
        </c:manualLayout>
      </c:layout>
      <c:overlay val="0"/>
    </c:legend>
    <c:plotVisOnly val="1"/>
    <c:dispBlanksAs val="gap"/>
    <c:showDLblsOverMax val="0"/>
  </c:chart>
  <c:spPr>
    <a:ln>
      <a:noFill/>
    </a:ln>
  </c:spPr>
  <c:txPr>
    <a:bodyPr/>
    <a:lstStyle/>
    <a:p>
      <a:pPr>
        <a:defRPr sz="1400">
          <a:latin typeface="Segoe UI Light" panose="020B0502040204020203" pitchFamily="34" charset="0"/>
          <a:cs typeface="Segoe UI Semilight" panose="020B0402040204020203" pitchFamily="34" charset="0"/>
        </a:defRPr>
      </a:pPr>
      <a:endParaRPr lang="lv-LV"/>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107314138852491"/>
          <c:y val="0.11566814071088512"/>
          <c:w val="0.54745050775946014"/>
          <c:h val="0.85025514692943871"/>
        </c:manualLayout>
      </c:layout>
      <c:barChart>
        <c:barDir val="bar"/>
        <c:grouping val="clustered"/>
        <c:varyColors val="0"/>
        <c:ser>
          <c:idx val="1"/>
          <c:order val="0"/>
          <c:tx>
            <c:strRef>
              <c:f>Sheet1!$B$1</c:f>
              <c:strCache>
                <c:ptCount val="1"/>
                <c:pt idx="0">
                  <c:v>līdz 2040. gadam</c:v>
                </c:pt>
              </c:strCache>
            </c:strRef>
          </c:tx>
          <c:spPr>
            <a:solidFill>
              <a:schemeClr val="tx2">
                <a:lumMod val="20000"/>
                <a:lumOff val="80000"/>
              </a:schemeClr>
            </a:solidFill>
            <a:ln>
              <a:noFill/>
            </a:ln>
            <a:effectLst/>
          </c:spPr>
          <c:invertIfNegative val="0"/>
          <c:dPt>
            <c:idx val="3"/>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1-35DC-4C10-BDE8-3432308157C8}"/>
              </c:ext>
            </c:extLst>
          </c:dPt>
          <c:dPt>
            <c:idx val="5"/>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3-35DC-4C10-BDE8-3432308157C8}"/>
              </c:ext>
            </c:extLst>
          </c:dPt>
          <c:dPt>
            <c:idx val="7"/>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5-35DC-4C10-BDE8-3432308157C8}"/>
              </c:ext>
            </c:extLst>
          </c:dPt>
          <c:dPt>
            <c:idx val="8"/>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7-35DC-4C10-BDE8-3432308157C8}"/>
              </c:ext>
            </c:extLst>
          </c:dPt>
          <c:dPt>
            <c:idx val="13"/>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9-35DC-4C10-BDE8-3432308157C8}"/>
              </c:ext>
            </c:extLst>
          </c:dPt>
          <c:dPt>
            <c:idx val="14"/>
            <c:invertIfNegative val="0"/>
            <c:bubble3D val="0"/>
            <c:spPr>
              <a:solidFill>
                <a:schemeClr val="tx2">
                  <a:lumMod val="20000"/>
                  <a:lumOff val="80000"/>
                </a:schemeClr>
              </a:solidFill>
              <a:ln>
                <a:noFill/>
              </a:ln>
              <a:effectLst/>
            </c:spPr>
            <c:extLst>
              <c:ext xmlns:c16="http://schemas.microsoft.com/office/drawing/2014/chart" uri="{C3380CC4-5D6E-409C-BE32-E72D297353CC}">
                <c16:uniqueId val="{0000000B-35DC-4C10-BDE8-3432308157C8}"/>
              </c:ext>
            </c:extLst>
          </c:dPt>
          <c:dLbls>
            <c:dLbl>
              <c:idx val="0"/>
              <c:layout>
                <c:manualLayout>
                  <c:x val="-1.3712663871805825E-2"/>
                  <c:y val="-2.81024993300772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5DC-4C10-BDE8-3432308157C8}"/>
                </c:ext>
              </c:extLst>
            </c:dLbl>
            <c:dLbl>
              <c:idx val="1"/>
              <c:layout>
                <c:manualLayout>
                  <c:x val="-4.1232119593192014E-2"/>
                  <c:y val="1.0304130720163925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5DC-4C10-BDE8-3432308157C8}"/>
                </c:ext>
              </c:extLst>
            </c:dLbl>
            <c:dLbl>
              <c:idx val="2"/>
              <c:layout>
                <c:manualLayout>
                  <c:x val="-6.3087322618796696E-2"/>
                  <c:y val="-2.810249933007727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5DC-4C10-BDE8-3432308157C8}"/>
                </c:ext>
              </c:extLst>
            </c:dLbl>
            <c:dLbl>
              <c:idx val="3"/>
              <c:layout>
                <c:manualLayout>
                  <c:x val="-5.911580993528623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DC-4C10-BDE8-3432308157C8}"/>
                </c:ext>
              </c:extLst>
            </c:dLbl>
            <c:dLbl>
              <c:idx val="4"/>
              <c:layout>
                <c:manualLayout>
                  <c:x val="-5.961240537949218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5DC-4C10-BDE8-3432308157C8}"/>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egoe UI Light" panose="020B0502040204020203" pitchFamily="34" charset="0"/>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Sheet1!$A$4:$A$18</c:f>
              <c:strCache>
                <c:ptCount val="15"/>
                <c:pt idx="0">
                  <c:v>Finanšu un apdrošināšanas darbības</c:v>
                </c:pt>
                <c:pt idx="1">
                  <c:v>Operācijas ar nekustamo īpašumu</c:v>
                </c:pt>
                <c:pt idx="2">
                  <c:v>Izmitināšana un ēdināšanas pakalpojumi</c:v>
                </c:pt>
                <c:pt idx="3">
                  <c:v>Ieguves rūpniecība un karjeru izstrāde; Elektroenerģija, gāzes apgāde, siltumapgāde un gaisa kondicionēšana; ūdens apgāde; notekūdeòu, atkritumu apsaimniekošana un sanācija</c:v>
                </c:pt>
                <c:pt idx="4">
                  <c:v>Māksla, izklaide un atpūta</c:v>
                </c:pt>
                <c:pt idx="5">
                  <c:v>Informācijas un komunikācijas pakalpojumi</c:v>
                </c:pt>
                <c:pt idx="6">
                  <c:v>Valsts pārvalde un aizsardzība; obligātā sociālā apdrošināšan;Ārpusteritoriālo organizāciju darbība </c:v>
                </c:pt>
                <c:pt idx="7">
                  <c:v>Lauksaimniecība, mežsaimniecība un zveijniecība</c:v>
                </c:pt>
                <c:pt idx="8">
                  <c:v>Transports un uzglabāšana</c:v>
                </c:pt>
                <c:pt idx="9">
                  <c:v>Veselība un sociālā aprūpe</c:v>
                </c:pt>
                <c:pt idx="10">
                  <c:v>Būvniecība</c:v>
                </c:pt>
                <c:pt idx="11">
                  <c:v>Izglītība</c:v>
                </c:pt>
                <c:pt idx="12">
                  <c:v>Profesionālie, zinātniskie un tehniskie pakalpojumi; Administratīvo un apkalpojošo dienestu darbība</c:v>
                </c:pt>
                <c:pt idx="13">
                  <c:v>Tirdzniecība</c:v>
                </c:pt>
                <c:pt idx="14">
                  <c:v>Apstrādes rūpniecība</c:v>
                </c:pt>
              </c:strCache>
            </c:strRef>
          </c:cat>
          <c:val>
            <c:numRef>
              <c:f>Sheet1!$B$4:$B$18</c:f>
              <c:numCache>
                <c:formatCode>0.0</c:formatCode>
                <c:ptCount val="15"/>
                <c:pt idx="0">
                  <c:v>7.3026450789044839</c:v>
                </c:pt>
                <c:pt idx="1">
                  <c:v>10.803810378777923</c:v>
                </c:pt>
                <c:pt idx="2">
                  <c:v>13.227278544296432</c:v>
                </c:pt>
                <c:pt idx="3">
                  <c:v>13.23462347756273</c:v>
                </c:pt>
                <c:pt idx="4">
                  <c:v>14.163684269839308</c:v>
                </c:pt>
                <c:pt idx="5">
                  <c:v>25.160976920305878</c:v>
                </c:pt>
                <c:pt idx="6">
                  <c:v>25.75671616575341</c:v>
                </c:pt>
                <c:pt idx="7">
                  <c:v>34.365985685009143</c:v>
                </c:pt>
                <c:pt idx="8">
                  <c:v>36.544176781863378</c:v>
                </c:pt>
                <c:pt idx="9">
                  <c:v>37.478695347607882</c:v>
                </c:pt>
                <c:pt idx="10">
                  <c:v>39.222777195284856</c:v>
                </c:pt>
                <c:pt idx="11">
                  <c:v>45.41378884439947</c:v>
                </c:pt>
                <c:pt idx="12">
                  <c:v>46.932320599420009</c:v>
                </c:pt>
                <c:pt idx="13">
                  <c:v>49.106119616589297</c:v>
                </c:pt>
                <c:pt idx="14">
                  <c:v>51.169971918682712</c:v>
                </c:pt>
              </c:numCache>
            </c:numRef>
          </c:val>
          <c:extLst>
            <c:ext xmlns:c16="http://schemas.microsoft.com/office/drawing/2014/chart" uri="{C3380CC4-5D6E-409C-BE32-E72D297353CC}">
              <c16:uniqueId val="{00000010-35DC-4C10-BDE8-3432308157C8}"/>
            </c:ext>
          </c:extLst>
        </c:ser>
        <c:ser>
          <c:idx val="0"/>
          <c:order val="1"/>
          <c:tx>
            <c:strRef>
              <c:f>Sheet1!$C$1</c:f>
              <c:strCache>
                <c:ptCount val="1"/>
                <c:pt idx="0">
                  <c:v>līdz 2030. gadam</c:v>
                </c:pt>
              </c:strCache>
            </c:strRef>
          </c:tx>
          <c:spPr>
            <a:solidFill>
              <a:srgbClr val="01859C"/>
            </a:solidFill>
            <a:ln>
              <a:noFill/>
            </a:ln>
            <a:effectLst/>
          </c:spPr>
          <c:invertIfNegative val="0"/>
          <c:dLbls>
            <c:dLbl>
              <c:idx val="0"/>
              <c:layout>
                <c:manualLayout>
                  <c:x val="-3.654344238819416E-2"/>
                  <c:y val="0"/>
                </c:manualLayout>
              </c:layout>
              <c:numFmt formatCode="#,##0.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Segoe UI Light" panose="020B0502040204020203" pitchFamily="34" charset="0"/>
                      <a:ea typeface="+mn-ea"/>
                      <a:cs typeface="+mn-cs"/>
                    </a:defRPr>
                  </a:pPr>
                  <a:endParaRPr lang="lv-LV"/>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5DC-4C10-BDE8-3432308157C8}"/>
                </c:ext>
              </c:extLst>
            </c:dLbl>
            <c:dLbl>
              <c:idx val="1"/>
              <c:layout>
                <c:manualLayout>
                  <c:x val="-5.2733819775293338E-2"/>
                  <c:y val="-1.75028865981086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35DC-4C10-BDE8-3432308157C8}"/>
                </c:ext>
              </c:extLst>
            </c:dLbl>
            <c:dLbl>
              <c:idx val="2"/>
              <c:layout>
                <c:manualLayout>
                  <c:x val="-5.725827975466876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5DC-4C10-BDE8-3432308157C8}"/>
                </c:ext>
              </c:extLst>
            </c:dLbl>
            <c:dLbl>
              <c:idx val="3"/>
              <c:layout>
                <c:manualLayout>
                  <c:x val="-5.7463284095050367E-2"/>
                  <c:y val="1.087135984749610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35DC-4C10-BDE8-3432308157C8}"/>
                </c:ext>
              </c:extLst>
            </c:dLbl>
            <c:dLbl>
              <c:idx val="4"/>
              <c:layout>
                <c:manualLayout>
                  <c:x val="-6.1659311515267594E-2"/>
                  <c:y val="5.250865979432463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5DC-4C10-BDE8-3432308157C8}"/>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Segoe UI Light" panose="020B0502040204020203" pitchFamily="34" charset="0"/>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Sheet1!$A$4:$A$18</c:f>
              <c:strCache>
                <c:ptCount val="15"/>
                <c:pt idx="0">
                  <c:v>Finanšu un apdrošināšanas darbības</c:v>
                </c:pt>
                <c:pt idx="1">
                  <c:v>Operācijas ar nekustamo īpašumu</c:v>
                </c:pt>
                <c:pt idx="2">
                  <c:v>Izmitināšana un ēdināšanas pakalpojumi</c:v>
                </c:pt>
                <c:pt idx="3">
                  <c:v>Ieguves rūpniecība un karjeru izstrāde; Elektroenerģija, gāzes apgāde, siltumapgāde un gaisa kondicionēšana; ūdens apgāde; notekūdeòu, atkritumu apsaimniekošana un sanācija</c:v>
                </c:pt>
                <c:pt idx="4">
                  <c:v>Māksla, izklaide un atpūta</c:v>
                </c:pt>
                <c:pt idx="5">
                  <c:v>Informācijas un komunikācijas pakalpojumi</c:v>
                </c:pt>
                <c:pt idx="6">
                  <c:v>Valsts pārvalde un aizsardzība; obligātā sociālā apdrošināšan;Ārpusteritoriālo organizāciju darbība </c:v>
                </c:pt>
                <c:pt idx="7">
                  <c:v>Lauksaimniecība, mežsaimniecība un zveijniecība</c:v>
                </c:pt>
                <c:pt idx="8">
                  <c:v>Transports un uzglabāšana</c:v>
                </c:pt>
                <c:pt idx="9">
                  <c:v>Veselība un sociālā aprūpe</c:v>
                </c:pt>
                <c:pt idx="10">
                  <c:v>Būvniecība</c:v>
                </c:pt>
                <c:pt idx="11">
                  <c:v>Izglītība</c:v>
                </c:pt>
                <c:pt idx="12">
                  <c:v>Profesionālie, zinātniskie un tehniskie pakalpojumi; Administratīvo un apkalpojošo dienestu darbība</c:v>
                </c:pt>
                <c:pt idx="13">
                  <c:v>Tirdzniecība</c:v>
                </c:pt>
                <c:pt idx="14">
                  <c:v>Apstrādes rūpniecība</c:v>
                </c:pt>
              </c:strCache>
            </c:strRef>
          </c:cat>
          <c:val>
            <c:numRef>
              <c:f>Sheet1!$C$4:$C$18</c:f>
              <c:numCache>
                <c:formatCode>0.0</c:formatCode>
                <c:ptCount val="15"/>
                <c:pt idx="0">
                  <c:v>2.7637263238214338</c:v>
                </c:pt>
                <c:pt idx="1">
                  <c:v>5.1100911827283984</c:v>
                </c:pt>
                <c:pt idx="2">
                  <c:v>6.1232075122304792</c:v>
                </c:pt>
                <c:pt idx="3">
                  <c:v>6.4358379519448965</c:v>
                </c:pt>
                <c:pt idx="4">
                  <c:v>6.6831136728744003</c:v>
                </c:pt>
                <c:pt idx="5">
                  <c:v>10.704833859696295</c:v>
                </c:pt>
                <c:pt idx="6">
                  <c:v>10.656363838901935</c:v>
                </c:pt>
                <c:pt idx="7">
                  <c:v>16.120237333297784</c:v>
                </c:pt>
                <c:pt idx="8">
                  <c:v>16.295366816385133</c:v>
                </c:pt>
                <c:pt idx="9">
                  <c:v>17.411434917319003</c:v>
                </c:pt>
                <c:pt idx="10">
                  <c:v>17.006643107607857</c:v>
                </c:pt>
                <c:pt idx="11">
                  <c:v>22.16586581434284</c:v>
                </c:pt>
                <c:pt idx="12">
                  <c:v>20.096418646116849</c:v>
                </c:pt>
                <c:pt idx="13">
                  <c:v>16.808015410140097</c:v>
                </c:pt>
                <c:pt idx="14">
                  <c:v>20.857979049241472</c:v>
                </c:pt>
              </c:numCache>
            </c:numRef>
          </c:val>
          <c:extLst>
            <c:ext xmlns:c16="http://schemas.microsoft.com/office/drawing/2014/chart" uri="{C3380CC4-5D6E-409C-BE32-E72D297353CC}">
              <c16:uniqueId val="{00000016-35DC-4C10-BDE8-3432308157C8}"/>
            </c:ext>
          </c:extLst>
        </c:ser>
        <c:dLbls>
          <c:showLegendKey val="0"/>
          <c:showVal val="0"/>
          <c:showCatName val="0"/>
          <c:showSerName val="0"/>
          <c:showPercent val="0"/>
          <c:showBubbleSize val="0"/>
        </c:dLbls>
        <c:gapWidth val="25"/>
        <c:overlap val="75"/>
        <c:axId val="187960320"/>
        <c:axId val="187962112"/>
      </c:barChart>
      <c:catAx>
        <c:axId val="18796032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200" b="0" i="0" u="none" strike="noStrike" kern="1200" baseline="0">
                <a:solidFill>
                  <a:schemeClr val="tx1"/>
                </a:solidFill>
                <a:latin typeface="Segoe UI Light" panose="020B0502040204020203" pitchFamily="34" charset="0"/>
                <a:ea typeface="+mn-ea"/>
                <a:cs typeface="+mn-cs"/>
              </a:defRPr>
            </a:pPr>
            <a:endParaRPr lang="lv-LV"/>
          </a:p>
        </c:txPr>
        <c:crossAx val="187962112"/>
        <c:crosses val="autoZero"/>
        <c:auto val="1"/>
        <c:lblAlgn val="ctr"/>
        <c:lblOffset val="100"/>
        <c:noMultiLvlLbl val="0"/>
      </c:catAx>
      <c:valAx>
        <c:axId val="187962112"/>
        <c:scaling>
          <c:orientation val="minMax"/>
          <c:max val="52"/>
        </c:scaling>
        <c:delete val="1"/>
        <c:axPos val="b"/>
        <c:numFmt formatCode="0" sourceLinked="0"/>
        <c:majorTickMark val="out"/>
        <c:minorTickMark val="none"/>
        <c:tickLblPos val="nextTo"/>
        <c:crossAx val="187960320"/>
        <c:crosses val="autoZero"/>
        <c:crossBetween val="between"/>
      </c:valAx>
      <c:spPr>
        <a:noFill/>
        <a:ln>
          <a:noFill/>
        </a:ln>
        <a:effectLst/>
      </c:spPr>
    </c:plotArea>
    <c:legend>
      <c:legendPos val="b"/>
      <c:layout>
        <c:manualLayout>
          <c:xMode val="edge"/>
          <c:yMode val="edge"/>
          <c:x val="9.1420493309339185E-2"/>
          <c:y val="3.3959924631069165E-2"/>
          <c:w val="0.88067386875995612"/>
          <c:h val="5.756409748602121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Segoe UI Light" panose="020B0502040204020203" pitchFamily="34" charset="0"/>
              <a:ea typeface="+mn-ea"/>
              <a:cs typeface="+mn-cs"/>
            </a:defRPr>
          </a:pPr>
          <a:endParaRPr lang="lv-LV"/>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Segoe UI Light" panose="020B0502040204020203" pitchFamily="34" charset="0"/>
        </a:defRPr>
      </a:pPr>
      <a:endParaRPr lang="lv-LV"/>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717864903644089E-2"/>
          <c:y val="0.14565773494731069"/>
          <c:w val="0.94011677961432294"/>
          <c:h val="0.35704327675907427"/>
        </c:manualLayout>
      </c:layout>
      <c:barChart>
        <c:barDir val="col"/>
        <c:grouping val="clustered"/>
        <c:varyColors val="0"/>
        <c:ser>
          <c:idx val="0"/>
          <c:order val="0"/>
          <c:tx>
            <c:strRef>
              <c:f>Sheet1!$B$1</c:f>
              <c:strCache>
                <c:ptCount val="1"/>
                <c:pt idx="0">
                  <c:v>Piedāvājums</c:v>
                </c:pt>
              </c:strCache>
            </c:strRef>
          </c:tx>
          <c:spPr>
            <a:solidFill>
              <a:schemeClr val="bg2">
                <a:lumMod val="90000"/>
              </a:schemeClr>
            </a:solidFill>
            <a:ln>
              <a:solidFill>
                <a:schemeClr val="bg1">
                  <a:lumMod val="65000"/>
                </a:schemeClr>
              </a:solidFill>
            </a:ln>
          </c:spPr>
          <c:invertIfNegative val="0"/>
          <c:dPt>
            <c:idx val="0"/>
            <c:invertIfNegative val="0"/>
            <c:bubble3D val="0"/>
            <c:spPr>
              <a:solidFill>
                <a:schemeClr val="bg1">
                  <a:lumMod val="75000"/>
                </a:schemeClr>
              </a:solidFill>
              <a:ln>
                <a:solidFill>
                  <a:schemeClr val="bg1">
                    <a:lumMod val="65000"/>
                  </a:schemeClr>
                </a:solidFill>
              </a:ln>
            </c:spPr>
            <c:extLst>
              <c:ext xmlns:c16="http://schemas.microsoft.com/office/drawing/2014/chart" uri="{C3380CC4-5D6E-409C-BE32-E72D297353CC}">
                <c16:uniqueId val="{00000001-61B4-44FB-8596-E1971957B7D6}"/>
              </c:ext>
            </c:extLst>
          </c:dPt>
          <c:cat>
            <c:strRef>
              <c:f>Sheet1!$A$2:$A$11</c:f>
              <c:strCache>
                <c:ptCount val="10"/>
                <c:pt idx="0">
                  <c:v>IKT jomas speciālisti</c:v>
                </c:pt>
                <c:pt idx="1">
                  <c:v>Veselības aprūpes jomas speciālisti</c:v>
                </c:pt>
                <c:pt idx="2">
                  <c:v>Zinātnes un inženierzinātņu speciālisti</c:v>
                </c:pt>
                <c:pt idx="3">
                  <c:v>Administratīvie vadītāji un komercdirektori</c:v>
                </c:pt>
                <c:pt idx="4">
                  <c:v>Viesmīlības, ēdināšanas, tirdzniecības un citu pakalpojumu jomas vadītāji</c:v>
                </c:pt>
                <c:pt idx="5">
                  <c:v>Ražošanas un specializēto pakalpojumu jomas vadītāji</c:v>
                </c:pt>
                <c:pt idx="6">
                  <c:v>Juridiskās, sociālās un kultūras lietu speciālisti</c:v>
                </c:pt>
                <c:pt idx="7">
                  <c:v>Likumdevēji, amatpersonas un vadītāji</c:v>
                </c:pt>
                <c:pt idx="8">
                  <c:v>Izglītības jomas vecākie speciālisti</c:v>
                </c:pt>
                <c:pt idx="9">
                  <c:v>Komercdarbības un pārvaldes speciālisti </c:v>
                </c:pt>
              </c:strCache>
            </c:strRef>
          </c:cat>
          <c:val>
            <c:numRef>
              <c:f>Sheet1!$B$2:$B$11</c:f>
              <c:numCache>
                <c:formatCode>0</c:formatCode>
                <c:ptCount val="10"/>
                <c:pt idx="0">
                  <c:v>31.279349314801539</c:v>
                </c:pt>
                <c:pt idx="1">
                  <c:v>33.815622620024058</c:v>
                </c:pt>
                <c:pt idx="2">
                  <c:v>64.234934293849136</c:v>
                </c:pt>
                <c:pt idx="3">
                  <c:v>22.235705846258249</c:v>
                </c:pt>
                <c:pt idx="4">
                  <c:v>9.9797779187052846</c:v>
                </c:pt>
                <c:pt idx="5">
                  <c:v>30.140954252045454</c:v>
                </c:pt>
                <c:pt idx="6">
                  <c:v>41.735110845921838</c:v>
                </c:pt>
                <c:pt idx="7">
                  <c:v>42.872455830619835</c:v>
                </c:pt>
                <c:pt idx="8">
                  <c:v>46.286981334545771</c:v>
                </c:pt>
                <c:pt idx="9">
                  <c:v>127.58268360489383</c:v>
                </c:pt>
              </c:numCache>
            </c:numRef>
          </c:val>
          <c:extLst>
            <c:ext xmlns:c16="http://schemas.microsoft.com/office/drawing/2014/chart" uri="{C3380CC4-5D6E-409C-BE32-E72D297353CC}">
              <c16:uniqueId val="{00000002-61B4-44FB-8596-E1971957B7D6}"/>
            </c:ext>
          </c:extLst>
        </c:ser>
        <c:ser>
          <c:idx val="1"/>
          <c:order val="1"/>
          <c:tx>
            <c:strRef>
              <c:f>Sheet1!$C$1</c:f>
              <c:strCache>
                <c:ptCount val="1"/>
                <c:pt idx="0">
                  <c:v>Pieprasījums</c:v>
                </c:pt>
              </c:strCache>
            </c:strRef>
          </c:tx>
          <c:spPr>
            <a:solidFill>
              <a:srgbClr val="0083A2"/>
            </a:solidFill>
            <a:ln>
              <a:noFill/>
            </a:ln>
          </c:spPr>
          <c:invertIfNegative val="0"/>
          <c:dPt>
            <c:idx val="0"/>
            <c:invertIfNegative val="0"/>
            <c:bubble3D val="0"/>
            <c:spPr>
              <a:solidFill>
                <a:srgbClr val="FF0000"/>
              </a:solidFill>
              <a:ln>
                <a:noFill/>
              </a:ln>
            </c:spPr>
            <c:extLst>
              <c:ext xmlns:c16="http://schemas.microsoft.com/office/drawing/2014/chart" uri="{C3380CC4-5D6E-409C-BE32-E72D297353CC}">
                <c16:uniqueId val="{00000004-61B4-44FB-8596-E1971957B7D6}"/>
              </c:ext>
            </c:extLst>
          </c:dPt>
          <c:dPt>
            <c:idx val="1"/>
            <c:invertIfNegative val="0"/>
            <c:bubble3D val="0"/>
            <c:spPr>
              <a:solidFill>
                <a:srgbClr val="FF0000"/>
              </a:solidFill>
              <a:ln>
                <a:noFill/>
              </a:ln>
            </c:spPr>
            <c:extLst>
              <c:ext xmlns:c16="http://schemas.microsoft.com/office/drawing/2014/chart" uri="{C3380CC4-5D6E-409C-BE32-E72D297353CC}">
                <c16:uniqueId val="{00000006-61B4-44FB-8596-E1971957B7D6}"/>
              </c:ext>
            </c:extLst>
          </c:dPt>
          <c:dPt>
            <c:idx val="2"/>
            <c:invertIfNegative val="0"/>
            <c:bubble3D val="0"/>
            <c:spPr>
              <a:solidFill>
                <a:srgbClr val="FF0000"/>
              </a:solidFill>
              <a:ln>
                <a:noFill/>
              </a:ln>
            </c:spPr>
            <c:extLst>
              <c:ext xmlns:c16="http://schemas.microsoft.com/office/drawing/2014/chart" uri="{C3380CC4-5D6E-409C-BE32-E72D297353CC}">
                <c16:uniqueId val="{00000008-61B4-44FB-8596-E1971957B7D6}"/>
              </c:ext>
            </c:extLst>
          </c:dPt>
          <c:dPt>
            <c:idx val="3"/>
            <c:invertIfNegative val="0"/>
            <c:bubble3D val="0"/>
            <c:spPr>
              <a:solidFill>
                <a:srgbClr val="FF0000"/>
              </a:solidFill>
              <a:ln>
                <a:noFill/>
              </a:ln>
            </c:spPr>
            <c:extLst>
              <c:ext xmlns:c16="http://schemas.microsoft.com/office/drawing/2014/chart" uri="{C3380CC4-5D6E-409C-BE32-E72D297353CC}">
                <c16:uniqueId val="{0000000A-61B4-44FB-8596-E1971957B7D6}"/>
              </c:ext>
            </c:extLst>
          </c:dPt>
          <c:dPt>
            <c:idx val="4"/>
            <c:invertIfNegative val="0"/>
            <c:bubble3D val="0"/>
            <c:spPr>
              <a:solidFill>
                <a:srgbClr val="00859D"/>
              </a:solidFill>
              <a:ln>
                <a:noFill/>
              </a:ln>
            </c:spPr>
            <c:extLst>
              <c:ext xmlns:c16="http://schemas.microsoft.com/office/drawing/2014/chart" uri="{C3380CC4-5D6E-409C-BE32-E72D297353CC}">
                <c16:uniqueId val="{0000000C-61B4-44FB-8596-E1971957B7D6}"/>
              </c:ext>
            </c:extLst>
          </c:dPt>
          <c:dPt>
            <c:idx val="5"/>
            <c:invertIfNegative val="0"/>
            <c:bubble3D val="0"/>
            <c:spPr>
              <a:solidFill>
                <a:srgbClr val="00859D"/>
              </a:solidFill>
              <a:ln>
                <a:noFill/>
              </a:ln>
            </c:spPr>
            <c:extLst>
              <c:ext xmlns:c16="http://schemas.microsoft.com/office/drawing/2014/chart" uri="{C3380CC4-5D6E-409C-BE32-E72D297353CC}">
                <c16:uniqueId val="{0000000E-61B4-44FB-8596-E1971957B7D6}"/>
              </c:ext>
            </c:extLst>
          </c:dPt>
          <c:dPt>
            <c:idx val="6"/>
            <c:invertIfNegative val="0"/>
            <c:bubble3D val="0"/>
            <c:spPr>
              <a:solidFill>
                <a:srgbClr val="00859D"/>
              </a:solidFill>
              <a:ln>
                <a:noFill/>
              </a:ln>
            </c:spPr>
            <c:extLst>
              <c:ext xmlns:c16="http://schemas.microsoft.com/office/drawing/2014/chart" uri="{C3380CC4-5D6E-409C-BE32-E72D297353CC}">
                <c16:uniqueId val="{00000010-61B4-44FB-8596-E1971957B7D6}"/>
              </c:ext>
            </c:extLst>
          </c:dPt>
          <c:dPt>
            <c:idx val="7"/>
            <c:invertIfNegative val="0"/>
            <c:bubble3D val="0"/>
            <c:spPr>
              <a:solidFill>
                <a:srgbClr val="00859D"/>
              </a:solidFill>
              <a:ln>
                <a:noFill/>
              </a:ln>
            </c:spPr>
            <c:extLst>
              <c:ext xmlns:c16="http://schemas.microsoft.com/office/drawing/2014/chart" uri="{C3380CC4-5D6E-409C-BE32-E72D297353CC}">
                <c16:uniqueId val="{00000012-61B4-44FB-8596-E1971957B7D6}"/>
              </c:ext>
            </c:extLst>
          </c:dPt>
          <c:dPt>
            <c:idx val="8"/>
            <c:invertIfNegative val="0"/>
            <c:bubble3D val="0"/>
            <c:spPr>
              <a:solidFill>
                <a:srgbClr val="00859D"/>
              </a:solidFill>
              <a:ln>
                <a:noFill/>
              </a:ln>
            </c:spPr>
            <c:extLst>
              <c:ext xmlns:c16="http://schemas.microsoft.com/office/drawing/2014/chart" uri="{C3380CC4-5D6E-409C-BE32-E72D297353CC}">
                <c16:uniqueId val="{00000014-61B4-44FB-8596-E1971957B7D6}"/>
              </c:ext>
            </c:extLst>
          </c:dPt>
          <c:dPt>
            <c:idx val="9"/>
            <c:invertIfNegative val="0"/>
            <c:bubble3D val="0"/>
            <c:spPr>
              <a:solidFill>
                <a:srgbClr val="00859D"/>
              </a:solidFill>
              <a:ln>
                <a:noFill/>
              </a:ln>
            </c:spPr>
            <c:extLst>
              <c:ext xmlns:c16="http://schemas.microsoft.com/office/drawing/2014/chart" uri="{C3380CC4-5D6E-409C-BE32-E72D297353CC}">
                <c16:uniqueId val="{00000016-61B4-44FB-8596-E1971957B7D6}"/>
              </c:ext>
            </c:extLst>
          </c:dPt>
          <c:dLbls>
            <c:dLbl>
              <c:idx val="0"/>
              <c:tx>
                <c:rich>
                  <a:bodyPr/>
                  <a:lstStyle/>
                  <a:p>
                    <a:pPr>
                      <a:defRPr>
                        <a:solidFill>
                          <a:schemeClr val="bg1"/>
                        </a:solidFill>
                      </a:defRPr>
                    </a:pPr>
                    <a:fld id="{7B2F679D-AE99-4C65-95FB-4B084E97B6E8}" type="CELLRANGE">
                      <a:rPr lang="en-US">
                        <a:solidFill>
                          <a:schemeClr val="bg1"/>
                        </a:solidFill>
                      </a:rPr>
                      <a:pPr>
                        <a:defRPr>
                          <a:solidFill>
                            <a:schemeClr val="bg1"/>
                          </a:solidFill>
                        </a:defRPr>
                      </a:pPr>
                      <a:t>[CELLRANGE]</a:t>
                    </a:fld>
                    <a:endParaRPr lang="lv-LV"/>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61B4-44FB-8596-E1971957B7D6}"/>
                </c:ext>
              </c:extLst>
            </c:dLbl>
            <c:dLbl>
              <c:idx val="1"/>
              <c:tx>
                <c:rich>
                  <a:bodyPr/>
                  <a:lstStyle/>
                  <a:p>
                    <a:pPr>
                      <a:defRPr>
                        <a:solidFill>
                          <a:schemeClr val="bg1"/>
                        </a:solidFill>
                      </a:defRPr>
                    </a:pPr>
                    <a:fld id="{3A92D754-6A55-4BD0-86A0-B922B61A39CD}" type="CELLRANGE">
                      <a:rPr lang="lv-LV"/>
                      <a:pPr>
                        <a:defRPr>
                          <a:solidFill>
                            <a:schemeClr val="bg1"/>
                          </a:solidFill>
                        </a:defRPr>
                      </a:pPr>
                      <a:t>[CELLRANGE]</a:t>
                    </a:fld>
                    <a:endParaRPr lang="lv-LV"/>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1B4-44FB-8596-E1971957B7D6}"/>
                </c:ext>
              </c:extLst>
            </c:dLbl>
            <c:dLbl>
              <c:idx val="2"/>
              <c:tx>
                <c:rich>
                  <a:bodyPr/>
                  <a:lstStyle/>
                  <a:p>
                    <a:pPr>
                      <a:defRPr>
                        <a:solidFill>
                          <a:schemeClr val="bg1"/>
                        </a:solidFill>
                      </a:defRPr>
                    </a:pPr>
                    <a:fld id="{B2B73D6E-4343-4A1A-9C99-824044E6823F}" type="CELLRANGE">
                      <a:rPr lang="lv-LV"/>
                      <a:pPr>
                        <a:defRPr>
                          <a:solidFill>
                            <a:schemeClr val="bg1"/>
                          </a:solidFill>
                        </a:defRPr>
                      </a:pPr>
                      <a:t>[CELLRANGE]</a:t>
                    </a:fld>
                    <a:endParaRPr lang="lv-LV"/>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1B4-44FB-8596-E1971957B7D6}"/>
                </c:ext>
              </c:extLst>
            </c:dLbl>
            <c:dLbl>
              <c:idx val="3"/>
              <c:layout>
                <c:manualLayout>
                  <c:x val="-4.6077591071438996E-17"/>
                  <c:y val="1.9289088888151094E-2"/>
                </c:manualLayout>
              </c:layout>
              <c:tx>
                <c:rich>
                  <a:bodyPr/>
                  <a:lstStyle/>
                  <a:p>
                    <a:pPr>
                      <a:defRPr>
                        <a:solidFill>
                          <a:schemeClr val="bg1">
                            <a:lumMod val="50000"/>
                          </a:schemeClr>
                        </a:solidFill>
                      </a:defRPr>
                    </a:pPr>
                    <a:fld id="{3325BE17-9D63-4C0E-8CDA-D9DAE3AB9D75}" type="CELLRANGE">
                      <a:rPr lang="en-US">
                        <a:solidFill>
                          <a:schemeClr val="bg1">
                            <a:lumMod val="50000"/>
                          </a:schemeClr>
                        </a:solidFill>
                      </a:rPr>
                      <a:pPr>
                        <a:defRPr>
                          <a:solidFill>
                            <a:schemeClr val="bg1">
                              <a:lumMod val="50000"/>
                            </a:schemeClr>
                          </a:solidFill>
                        </a:defRPr>
                      </a:pPr>
                      <a:t>[CELLRANGE]</a:t>
                    </a:fld>
                    <a:endParaRPr lang="lv-LV"/>
                  </a:p>
                </c:rich>
              </c:tx>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1B4-44FB-8596-E1971957B7D6}"/>
                </c:ext>
              </c:extLst>
            </c:dLbl>
            <c:dLbl>
              <c:idx val="4"/>
              <c:layout>
                <c:manualLayout>
                  <c:x val="0"/>
                  <c:y val="2.4472100415066575E-3"/>
                </c:manualLayout>
              </c:layout>
              <c:tx>
                <c:rich>
                  <a:bodyPr/>
                  <a:lstStyle/>
                  <a:p>
                    <a:fld id="{1EDAC6EE-C000-4875-AE47-28FF0A70AAC3}" type="CELLRANGE">
                      <a:rPr lang="en-US"/>
                      <a:pPr/>
                      <a:t>[CELLRANGE]</a:t>
                    </a:fld>
                    <a:endParaRPr lang="lv-LV"/>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61B4-44FB-8596-E1971957B7D6}"/>
                </c:ext>
              </c:extLst>
            </c:dLbl>
            <c:dLbl>
              <c:idx val="5"/>
              <c:layout>
                <c:manualLayout>
                  <c:x val="-7.540056550424128E-3"/>
                  <c:y val="1.2334517494685679E-2"/>
                </c:manualLayout>
              </c:layout>
              <c:tx>
                <c:rich>
                  <a:bodyPr/>
                  <a:lstStyle/>
                  <a:p>
                    <a:fld id="{33E6FD2F-ACFD-4F02-B236-96DA4B003303}" type="CELLRANGE">
                      <a:rPr lang="en-US"/>
                      <a:pPr/>
                      <a:t>[CELLRANGE]</a:t>
                    </a:fld>
                    <a:endParaRPr lang="lv-LV"/>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61B4-44FB-8596-E1971957B7D6}"/>
                </c:ext>
              </c:extLst>
            </c:dLbl>
            <c:dLbl>
              <c:idx val="6"/>
              <c:layout>
                <c:manualLayout>
                  <c:x val="-1.2566760917372625E-3"/>
                  <c:y val="1.4023217280980519E-2"/>
                </c:manualLayout>
              </c:layout>
              <c:tx>
                <c:rich>
                  <a:bodyPr/>
                  <a:lstStyle/>
                  <a:p>
                    <a:fld id="{F732FC39-E819-41E9-AD1F-217DEF10A134}" type="CELLRANGE">
                      <a:rPr lang="en-US"/>
                      <a:pPr/>
                      <a:t>[CELLRANGE]</a:t>
                    </a:fld>
                    <a:endParaRPr lang="lv-LV"/>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61B4-44FB-8596-E1971957B7D6}"/>
                </c:ext>
              </c:extLst>
            </c:dLbl>
            <c:dLbl>
              <c:idx val="7"/>
              <c:layout>
                <c:manualLayout>
                  <c:x val="2.5133521834747093E-3"/>
                  <c:y val="1.2084234649531657E-2"/>
                </c:manualLayout>
              </c:layout>
              <c:tx>
                <c:rich>
                  <a:bodyPr/>
                  <a:lstStyle/>
                  <a:p>
                    <a:fld id="{35E9CCF7-71E1-4B5E-B0EC-DE22611A990B}" type="CELLRANGE">
                      <a:rPr lang="en-US"/>
                      <a:pPr/>
                      <a:t>[CELLRANGE]</a:t>
                    </a:fld>
                    <a:endParaRPr lang="lv-LV"/>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61B4-44FB-8596-E1971957B7D6}"/>
                </c:ext>
              </c:extLst>
            </c:dLbl>
            <c:dLbl>
              <c:idx val="8"/>
              <c:layout>
                <c:manualLayout>
                  <c:x val="-1.2566760917373547E-3"/>
                  <c:y val="3.2434613606703496E-4"/>
                </c:manualLayout>
              </c:layout>
              <c:tx>
                <c:rich>
                  <a:bodyPr/>
                  <a:lstStyle/>
                  <a:p>
                    <a:fld id="{E0164922-67B2-4970-AA64-4393C81DDD90}" type="CELLRANGE">
                      <a:rPr lang="en-US"/>
                      <a:pPr/>
                      <a:t>[CELLRANGE]</a:t>
                    </a:fld>
                    <a:endParaRPr lang="lv-LV"/>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61B4-44FB-8596-E1971957B7D6}"/>
                </c:ext>
              </c:extLst>
            </c:dLbl>
            <c:dLbl>
              <c:idx val="9"/>
              <c:layout>
                <c:manualLayout>
                  <c:x val="-3.770028275212064E-3"/>
                  <c:y val="3.2434613606703496E-4"/>
                </c:manualLayout>
              </c:layout>
              <c:tx>
                <c:rich>
                  <a:bodyPr/>
                  <a:lstStyle/>
                  <a:p>
                    <a:fld id="{43AE9452-25B3-4C58-92B1-8E1FCFA560FA}" type="CELLRANGE">
                      <a:rPr lang="en-US"/>
                      <a:pPr/>
                      <a:t>[CELLRANGE]</a:t>
                    </a:fld>
                    <a:endParaRPr lang="lv-LV"/>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61B4-44FB-8596-E1971957B7D6}"/>
                </c:ext>
              </c:extLst>
            </c:dLbl>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Sheet1!$A$2:$A$11</c:f>
              <c:strCache>
                <c:ptCount val="10"/>
                <c:pt idx="0">
                  <c:v>IKT jomas speciālisti</c:v>
                </c:pt>
                <c:pt idx="1">
                  <c:v>Veselības aprūpes jomas speciālisti</c:v>
                </c:pt>
                <c:pt idx="2">
                  <c:v>Zinātnes un inženierzinātņu speciālisti</c:v>
                </c:pt>
                <c:pt idx="3">
                  <c:v>Administratīvie vadītāji un komercdirektori</c:v>
                </c:pt>
                <c:pt idx="4">
                  <c:v>Viesmīlības, ēdināšanas, tirdzniecības un citu pakalpojumu jomas vadītāji</c:v>
                </c:pt>
                <c:pt idx="5">
                  <c:v>Ražošanas un specializēto pakalpojumu jomas vadītāji</c:v>
                </c:pt>
                <c:pt idx="6">
                  <c:v>Juridiskās, sociālās un kultūras lietu speciālisti</c:v>
                </c:pt>
                <c:pt idx="7">
                  <c:v>Likumdevēji, amatpersonas un vadītāji</c:v>
                </c:pt>
                <c:pt idx="8">
                  <c:v>Izglītības jomas vecākie speciālisti</c:v>
                </c:pt>
                <c:pt idx="9">
                  <c:v>Komercdarbības un pārvaldes speciālisti </c:v>
                </c:pt>
              </c:strCache>
            </c:strRef>
          </c:cat>
          <c:val>
            <c:numRef>
              <c:f>Sheet1!$C$2:$C$11</c:f>
              <c:numCache>
                <c:formatCode>0</c:formatCode>
                <c:ptCount val="10"/>
                <c:pt idx="0">
                  <c:v>34.874103514613097</c:v>
                </c:pt>
                <c:pt idx="1">
                  <c:v>36.233364587899366</c:v>
                </c:pt>
                <c:pt idx="2">
                  <c:v>66.019899694199054</c:v>
                </c:pt>
                <c:pt idx="3">
                  <c:v>21.730047937246596</c:v>
                </c:pt>
                <c:pt idx="4">
                  <c:v>9.0775515139113274</c:v>
                </c:pt>
                <c:pt idx="5">
                  <c:v>28.318541049291017</c:v>
                </c:pt>
                <c:pt idx="6">
                  <c:v>39.200237747222609</c:v>
                </c:pt>
                <c:pt idx="7">
                  <c:v>38.385600326439665</c:v>
                </c:pt>
                <c:pt idx="8">
                  <c:v>41.241662239938492</c:v>
                </c:pt>
                <c:pt idx="9">
                  <c:v>115.94532948133967</c:v>
                </c:pt>
              </c:numCache>
            </c:numRef>
          </c:val>
          <c:extLst>
            <c:ext xmlns:c15="http://schemas.microsoft.com/office/drawing/2012/chart" uri="{02D57815-91ED-43cb-92C2-25804820EDAC}">
              <c15:datalabelsRange>
                <c15:f>Sheet1!$D$2:$D$11</c15:f>
                <c15:dlblRangeCache>
                  <c:ptCount val="10"/>
                  <c:pt idx="0">
                    <c:v>-3.6</c:v>
                  </c:pt>
                  <c:pt idx="1">
                    <c:v>-2.4</c:v>
                  </c:pt>
                  <c:pt idx="2">
                    <c:v>-1.8</c:v>
                  </c:pt>
                  <c:pt idx="3">
                    <c:v>0.5</c:v>
                  </c:pt>
                  <c:pt idx="4">
                    <c:v>0.9</c:v>
                  </c:pt>
                  <c:pt idx="5">
                    <c:v>1.8</c:v>
                  </c:pt>
                  <c:pt idx="6">
                    <c:v>2.5</c:v>
                  </c:pt>
                  <c:pt idx="7">
                    <c:v>4.5</c:v>
                  </c:pt>
                  <c:pt idx="8">
                    <c:v>5.0</c:v>
                  </c:pt>
                  <c:pt idx="9">
                    <c:v>11.6</c:v>
                  </c:pt>
                </c15:dlblRangeCache>
              </c15:datalabelsRange>
            </c:ext>
            <c:ext xmlns:c16="http://schemas.microsoft.com/office/drawing/2014/chart" uri="{C3380CC4-5D6E-409C-BE32-E72D297353CC}">
              <c16:uniqueId val="{00000017-61B4-44FB-8596-E1971957B7D6}"/>
            </c:ext>
          </c:extLst>
        </c:ser>
        <c:dLbls>
          <c:showLegendKey val="0"/>
          <c:showVal val="0"/>
          <c:showCatName val="0"/>
          <c:showSerName val="0"/>
          <c:showPercent val="0"/>
          <c:showBubbleSize val="0"/>
        </c:dLbls>
        <c:gapWidth val="40"/>
        <c:overlap val="80"/>
        <c:axId val="896209688"/>
        <c:axId val="896210080"/>
      </c:barChart>
      <c:catAx>
        <c:axId val="896209688"/>
        <c:scaling>
          <c:orientation val="minMax"/>
        </c:scaling>
        <c:delete val="0"/>
        <c:axPos val="b"/>
        <c:numFmt formatCode="General" sourceLinked="0"/>
        <c:majorTickMark val="out"/>
        <c:minorTickMark val="none"/>
        <c:tickLblPos val="nextTo"/>
        <c:txPr>
          <a:bodyPr rot="-5400000" vert="horz"/>
          <a:lstStyle/>
          <a:p>
            <a:pPr>
              <a:defRPr sz="1600"/>
            </a:pPr>
            <a:endParaRPr lang="lv-LV"/>
          </a:p>
        </c:txPr>
        <c:crossAx val="896210080"/>
        <c:crosses val="autoZero"/>
        <c:auto val="1"/>
        <c:lblAlgn val="ctr"/>
        <c:lblOffset val="100"/>
        <c:noMultiLvlLbl val="0"/>
      </c:catAx>
      <c:valAx>
        <c:axId val="896210080"/>
        <c:scaling>
          <c:orientation val="minMax"/>
          <c:max val="150"/>
          <c:min val="0"/>
        </c:scaling>
        <c:delete val="0"/>
        <c:axPos val="l"/>
        <c:numFmt formatCode="0" sourceLinked="1"/>
        <c:majorTickMark val="out"/>
        <c:minorTickMark val="none"/>
        <c:tickLblPos val="nextTo"/>
        <c:crossAx val="896209688"/>
        <c:crosses val="autoZero"/>
        <c:crossBetween val="between"/>
        <c:majorUnit val="50"/>
      </c:valAx>
    </c:plotArea>
    <c:plotVisOnly val="1"/>
    <c:dispBlanksAs val="gap"/>
    <c:showDLblsOverMax val="0"/>
  </c:chart>
  <c:txPr>
    <a:bodyPr/>
    <a:lstStyle/>
    <a:p>
      <a:pPr>
        <a:defRPr sz="1800"/>
      </a:pPr>
      <a:endParaRPr lang="lv-LV"/>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947842994649232E-2"/>
          <c:y val="0.15459181035437908"/>
          <c:w val="0.94011677961432294"/>
          <c:h val="0.51785753856186478"/>
        </c:manualLayout>
      </c:layout>
      <c:barChart>
        <c:barDir val="col"/>
        <c:grouping val="clustered"/>
        <c:varyColors val="0"/>
        <c:ser>
          <c:idx val="0"/>
          <c:order val="0"/>
          <c:tx>
            <c:strRef>
              <c:f>Sheet1!$B$1</c:f>
              <c:strCache>
                <c:ptCount val="1"/>
                <c:pt idx="0">
                  <c:v>Piedāvājums</c:v>
                </c:pt>
              </c:strCache>
            </c:strRef>
          </c:tx>
          <c:spPr>
            <a:solidFill>
              <a:schemeClr val="bg2">
                <a:lumMod val="90000"/>
              </a:schemeClr>
            </a:solidFill>
            <a:ln>
              <a:solidFill>
                <a:schemeClr val="bg1">
                  <a:lumMod val="65000"/>
                </a:schemeClr>
              </a:solidFill>
            </a:ln>
          </c:spPr>
          <c:invertIfNegative val="0"/>
          <c:dPt>
            <c:idx val="0"/>
            <c:invertIfNegative val="0"/>
            <c:bubble3D val="0"/>
            <c:spPr>
              <a:solidFill>
                <a:schemeClr val="bg1">
                  <a:lumMod val="75000"/>
                </a:schemeClr>
              </a:solidFill>
              <a:ln>
                <a:solidFill>
                  <a:schemeClr val="bg1">
                    <a:lumMod val="65000"/>
                  </a:schemeClr>
                </a:solidFill>
              </a:ln>
            </c:spPr>
            <c:extLst>
              <c:ext xmlns:c16="http://schemas.microsoft.com/office/drawing/2014/chart" uri="{C3380CC4-5D6E-409C-BE32-E72D297353CC}">
                <c16:uniqueId val="{00000001-D940-48B7-9E1E-0367C5C59528}"/>
              </c:ext>
            </c:extLst>
          </c:dPt>
          <c:cat>
            <c:strRef>
              <c:f>Sheet1!$A$2:$A$11</c:f>
              <c:strCache>
                <c:ptCount val="10"/>
                <c:pt idx="0">
                  <c:v>Informācijas un komunikācijas tehnoloģijas</c:v>
                </c:pt>
                <c:pt idx="1">
                  <c:v>Veselības aprūpes jomas vecākie speciālisti</c:v>
                </c:pt>
                <c:pt idx="2">
                  <c:v>Zinātnes un inženierzinātņu speciālisti</c:v>
                </c:pt>
                <c:pt idx="3">
                  <c:v>Administratīvie vadītāji un komercdirektori</c:v>
                </c:pt>
                <c:pt idx="4">
                  <c:v>Viesmīlības, ēdināšanas, tirdzniecības un citu pakalpojumu jomas vadītāji</c:v>
                </c:pt>
                <c:pt idx="5">
                  <c:v>Ražošanas un specializēto pakalpojumu jomas vadītāji</c:v>
                </c:pt>
                <c:pt idx="6">
                  <c:v>Juridiskās, sociālās un kultūras lietas</c:v>
                </c:pt>
                <c:pt idx="7">
                  <c:v>Likumdevēji, amatpersonas un vadītāji</c:v>
                </c:pt>
                <c:pt idx="8">
                  <c:v>Izglītības jomas vecākie speciālisti</c:v>
                </c:pt>
                <c:pt idx="9">
                  <c:v>Komercdarbība un pārvalde </c:v>
                </c:pt>
              </c:strCache>
            </c:strRef>
          </c:cat>
          <c:val>
            <c:numRef>
              <c:f>Sheet1!$B$2:$B$11</c:f>
              <c:numCache>
                <c:formatCode>0</c:formatCode>
                <c:ptCount val="10"/>
                <c:pt idx="0">
                  <c:v>36.995688164575185</c:v>
                </c:pt>
                <c:pt idx="1">
                  <c:v>43.137968410845126</c:v>
                </c:pt>
                <c:pt idx="2">
                  <c:v>77.983589679880168</c:v>
                </c:pt>
                <c:pt idx="3">
                  <c:v>23.539957678110657</c:v>
                </c:pt>
                <c:pt idx="4">
                  <c:v>10.937182189479891</c:v>
                </c:pt>
                <c:pt idx="5">
                  <c:v>33.680464484025215</c:v>
                </c:pt>
                <c:pt idx="6">
                  <c:v>45.261049157628015</c:v>
                </c:pt>
                <c:pt idx="7">
                  <c:v>45.200769513483017</c:v>
                </c:pt>
                <c:pt idx="8">
                  <c:v>45.870506297831184</c:v>
                </c:pt>
                <c:pt idx="9">
                  <c:v>127.52282948141243</c:v>
                </c:pt>
              </c:numCache>
            </c:numRef>
          </c:val>
          <c:extLst>
            <c:ext xmlns:c16="http://schemas.microsoft.com/office/drawing/2014/chart" uri="{C3380CC4-5D6E-409C-BE32-E72D297353CC}">
              <c16:uniqueId val="{00000002-D940-48B7-9E1E-0367C5C59528}"/>
            </c:ext>
          </c:extLst>
        </c:ser>
        <c:ser>
          <c:idx val="1"/>
          <c:order val="1"/>
          <c:tx>
            <c:strRef>
              <c:f>Sheet1!$C$1</c:f>
              <c:strCache>
                <c:ptCount val="1"/>
                <c:pt idx="0">
                  <c:v>Pieprasījums</c:v>
                </c:pt>
              </c:strCache>
            </c:strRef>
          </c:tx>
          <c:spPr>
            <a:solidFill>
              <a:srgbClr val="0CA43F"/>
            </a:solidFill>
            <a:ln>
              <a:noFill/>
            </a:ln>
          </c:spPr>
          <c:invertIfNegative val="0"/>
          <c:dPt>
            <c:idx val="0"/>
            <c:invertIfNegative val="0"/>
            <c:bubble3D val="0"/>
            <c:spPr>
              <a:solidFill>
                <a:srgbClr val="FF0000"/>
              </a:solidFill>
              <a:ln>
                <a:noFill/>
              </a:ln>
            </c:spPr>
            <c:extLst>
              <c:ext xmlns:c16="http://schemas.microsoft.com/office/drawing/2014/chart" uri="{C3380CC4-5D6E-409C-BE32-E72D297353CC}">
                <c16:uniqueId val="{00000004-D940-48B7-9E1E-0367C5C59528}"/>
              </c:ext>
            </c:extLst>
          </c:dPt>
          <c:dPt>
            <c:idx val="1"/>
            <c:invertIfNegative val="0"/>
            <c:bubble3D val="0"/>
            <c:spPr>
              <a:solidFill>
                <a:srgbClr val="FF0000"/>
              </a:solidFill>
              <a:ln>
                <a:noFill/>
              </a:ln>
            </c:spPr>
            <c:extLst>
              <c:ext xmlns:c16="http://schemas.microsoft.com/office/drawing/2014/chart" uri="{C3380CC4-5D6E-409C-BE32-E72D297353CC}">
                <c16:uniqueId val="{00000006-D940-48B7-9E1E-0367C5C59528}"/>
              </c:ext>
            </c:extLst>
          </c:dPt>
          <c:dPt>
            <c:idx val="2"/>
            <c:invertIfNegative val="0"/>
            <c:bubble3D val="0"/>
            <c:spPr>
              <a:solidFill>
                <a:srgbClr val="FF0000"/>
              </a:solidFill>
              <a:ln>
                <a:noFill/>
              </a:ln>
            </c:spPr>
            <c:extLst>
              <c:ext xmlns:c16="http://schemas.microsoft.com/office/drawing/2014/chart" uri="{C3380CC4-5D6E-409C-BE32-E72D297353CC}">
                <c16:uniqueId val="{00000008-D940-48B7-9E1E-0367C5C59528}"/>
              </c:ext>
            </c:extLst>
          </c:dPt>
          <c:dPt>
            <c:idx val="3"/>
            <c:invertIfNegative val="0"/>
            <c:bubble3D val="0"/>
            <c:spPr>
              <a:solidFill>
                <a:srgbClr val="FF0000"/>
              </a:solidFill>
              <a:ln>
                <a:noFill/>
              </a:ln>
            </c:spPr>
            <c:extLst>
              <c:ext xmlns:c16="http://schemas.microsoft.com/office/drawing/2014/chart" uri="{C3380CC4-5D6E-409C-BE32-E72D297353CC}">
                <c16:uniqueId val="{0000000A-D940-48B7-9E1E-0367C5C59528}"/>
              </c:ext>
            </c:extLst>
          </c:dPt>
          <c:dPt>
            <c:idx val="4"/>
            <c:invertIfNegative val="0"/>
            <c:bubble3D val="0"/>
            <c:spPr>
              <a:solidFill>
                <a:srgbClr val="00859D"/>
              </a:solidFill>
              <a:ln>
                <a:noFill/>
              </a:ln>
            </c:spPr>
            <c:extLst>
              <c:ext xmlns:c16="http://schemas.microsoft.com/office/drawing/2014/chart" uri="{C3380CC4-5D6E-409C-BE32-E72D297353CC}">
                <c16:uniqueId val="{0000000C-D940-48B7-9E1E-0367C5C59528}"/>
              </c:ext>
            </c:extLst>
          </c:dPt>
          <c:dPt>
            <c:idx val="5"/>
            <c:invertIfNegative val="0"/>
            <c:bubble3D val="0"/>
            <c:spPr>
              <a:solidFill>
                <a:srgbClr val="00859D"/>
              </a:solidFill>
              <a:ln>
                <a:noFill/>
              </a:ln>
            </c:spPr>
            <c:extLst>
              <c:ext xmlns:c16="http://schemas.microsoft.com/office/drawing/2014/chart" uri="{C3380CC4-5D6E-409C-BE32-E72D297353CC}">
                <c16:uniqueId val="{0000000E-D940-48B7-9E1E-0367C5C59528}"/>
              </c:ext>
            </c:extLst>
          </c:dPt>
          <c:dPt>
            <c:idx val="6"/>
            <c:invertIfNegative val="0"/>
            <c:bubble3D val="0"/>
            <c:spPr>
              <a:solidFill>
                <a:srgbClr val="00859D"/>
              </a:solidFill>
              <a:ln>
                <a:noFill/>
              </a:ln>
            </c:spPr>
            <c:extLst>
              <c:ext xmlns:c16="http://schemas.microsoft.com/office/drawing/2014/chart" uri="{C3380CC4-5D6E-409C-BE32-E72D297353CC}">
                <c16:uniqueId val="{00000010-D940-48B7-9E1E-0367C5C59528}"/>
              </c:ext>
            </c:extLst>
          </c:dPt>
          <c:dPt>
            <c:idx val="7"/>
            <c:invertIfNegative val="0"/>
            <c:bubble3D val="0"/>
            <c:spPr>
              <a:solidFill>
                <a:srgbClr val="00859D"/>
              </a:solidFill>
              <a:ln>
                <a:noFill/>
              </a:ln>
            </c:spPr>
            <c:extLst>
              <c:ext xmlns:c16="http://schemas.microsoft.com/office/drawing/2014/chart" uri="{C3380CC4-5D6E-409C-BE32-E72D297353CC}">
                <c16:uniqueId val="{00000012-D940-48B7-9E1E-0367C5C59528}"/>
              </c:ext>
            </c:extLst>
          </c:dPt>
          <c:dPt>
            <c:idx val="8"/>
            <c:invertIfNegative val="0"/>
            <c:bubble3D val="0"/>
            <c:spPr>
              <a:solidFill>
                <a:srgbClr val="00859D"/>
              </a:solidFill>
              <a:ln>
                <a:noFill/>
              </a:ln>
            </c:spPr>
            <c:extLst>
              <c:ext xmlns:c16="http://schemas.microsoft.com/office/drawing/2014/chart" uri="{C3380CC4-5D6E-409C-BE32-E72D297353CC}">
                <c16:uniqueId val="{00000014-D940-48B7-9E1E-0367C5C59528}"/>
              </c:ext>
            </c:extLst>
          </c:dPt>
          <c:dPt>
            <c:idx val="9"/>
            <c:invertIfNegative val="0"/>
            <c:bubble3D val="0"/>
            <c:spPr>
              <a:solidFill>
                <a:srgbClr val="00859D"/>
              </a:solidFill>
              <a:ln>
                <a:noFill/>
              </a:ln>
            </c:spPr>
            <c:extLst>
              <c:ext xmlns:c16="http://schemas.microsoft.com/office/drawing/2014/chart" uri="{C3380CC4-5D6E-409C-BE32-E72D297353CC}">
                <c16:uniqueId val="{00000016-D940-48B7-9E1E-0367C5C59528}"/>
              </c:ext>
            </c:extLst>
          </c:dPt>
          <c:dLbls>
            <c:dLbl>
              <c:idx val="0"/>
              <c:tx>
                <c:rich>
                  <a:bodyPr/>
                  <a:lstStyle/>
                  <a:p>
                    <a:pPr>
                      <a:defRPr>
                        <a:solidFill>
                          <a:schemeClr val="bg1"/>
                        </a:solidFill>
                      </a:defRPr>
                    </a:pPr>
                    <a:fld id="{24B179B6-01B2-47ED-B521-DBC1AB3B0F37}" type="CELLRANGE">
                      <a:rPr lang="en-US">
                        <a:solidFill>
                          <a:schemeClr val="bg1"/>
                        </a:solidFill>
                      </a:rPr>
                      <a:pPr>
                        <a:defRPr>
                          <a:solidFill>
                            <a:schemeClr val="bg1"/>
                          </a:solidFill>
                        </a:defRPr>
                      </a:pPr>
                      <a:t>[CELLRANGE]</a:t>
                    </a:fld>
                    <a:endParaRPr lang="lv-LV"/>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940-48B7-9E1E-0367C5C59528}"/>
                </c:ext>
              </c:extLst>
            </c:dLbl>
            <c:dLbl>
              <c:idx val="1"/>
              <c:tx>
                <c:rich>
                  <a:bodyPr/>
                  <a:lstStyle/>
                  <a:p>
                    <a:pPr>
                      <a:defRPr>
                        <a:solidFill>
                          <a:schemeClr val="bg1"/>
                        </a:solidFill>
                      </a:defRPr>
                    </a:pPr>
                    <a:fld id="{AC1B0129-B1D2-465C-9E7A-CD08F3303747}" type="CELLRANGE">
                      <a:rPr lang="lv-LV"/>
                      <a:pPr>
                        <a:defRPr>
                          <a:solidFill>
                            <a:schemeClr val="bg1"/>
                          </a:solidFill>
                        </a:defRPr>
                      </a:pPr>
                      <a:t>[CELLRANGE]</a:t>
                    </a:fld>
                    <a:endParaRPr lang="lv-LV"/>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D940-48B7-9E1E-0367C5C59528}"/>
                </c:ext>
              </c:extLst>
            </c:dLbl>
            <c:dLbl>
              <c:idx val="2"/>
              <c:tx>
                <c:rich>
                  <a:bodyPr/>
                  <a:lstStyle/>
                  <a:p>
                    <a:pPr>
                      <a:defRPr>
                        <a:solidFill>
                          <a:schemeClr val="bg1"/>
                        </a:solidFill>
                      </a:defRPr>
                    </a:pPr>
                    <a:fld id="{DE18FF62-4147-4767-902D-EFEE9D323F90}" type="CELLRANGE">
                      <a:rPr lang="lv-LV"/>
                      <a:pPr>
                        <a:defRPr>
                          <a:solidFill>
                            <a:schemeClr val="bg1"/>
                          </a:solidFill>
                        </a:defRPr>
                      </a:pPr>
                      <a:t>[CELLRANGE]</a:t>
                    </a:fld>
                    <a:endParaRPr lang="lv-LV"/>
                  </a:p>
                </c:rich>
              </c:tx>
              <c:spPr>
                <a:noFill/>
                <a:ln>
                  <a:noFill/>
                </a:ln>
                <a:effectLst/>
              </c:spPr>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D940-48B7-9E1E-0367C5C59528}"/>
                </c:ext>
              </c:extLst>
            </c:dLbl>
            <c:dLbl>
              <c:idx val="3"/>
              <c:layout>
                <c:manualLayout>
                  <c:x val="1.0210802703650237E-3"/>
                  <c:y val="1.7400928442029052E-2"/>
                </c:manualLayout>
              </c:layout>
              <c:tx>
                <c:rich>
                  <a:bodyPr/>
                  <a:lstStyle/>
                  <a:p>
                    <a:pPr>
                      <a:defRPr>
                        <a:solidFill>
                          <a:schemeClr val="bg1">
                            <a:lumMod val="50000"/>
                          </a:schemeClr>
                        </a:solidFill>
                      </a:defRPr>
                    </a:pPr>
                    <a:fld id="{3E308D8C-6398-46D9-9E7A-363A49DFEE3A}" type="CELLRANGE">
                      <a:rPr lang="en-US">
                        <a:solidFill>
                          <a:schemeClr val="bg1">
                            <a:lumMod val="50000"/>
                          </a:schemeClr>
                        </a:solidFill>
                      </a:rPr>
                      <a:pPr>
                        <a:defRPr>
                          <a:solidFill>
                            <a:schemeClr val="bg1">
                              <a:lumMod val="50000"/>
                            </a:schemeClr>
                          </a:solidFill>
                        </a:defRPr>
                      </a:pPr>
                      <a:t>[CELLRANGE]</a:t>
                    </a:fld>
                    <a:endParaRPr lang="lv-LV"/>
                  </a:p>
                </c:rich>
              </c:tx>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940-48B7-9E1E-0367C5C59528}"/>
                </c:ext>
              </c:extLst>
            </c:dLbl>
            <c:dLbl>
              <c:idx val="4"/>
              <c:layout>
                <c:manualLayout>
                  <c:x val="0"/>
                  <c:y val="3.1277908174696695E-2"/>
                </c:manualLayout>
              </c:layout>
              <c:tx>
                <c:rich>
                  <a:bodyPr/>
                  <a:lstStyle/>
                  <a:p>
                    <a:fld id="{B05EE5E7-9EF5-433E-9BFD-20B3BD776EC6}" type="CELLRANGE">
                      <a:rPr lang="en-US"/>
                      <a:pPr/>
                      <a:t>[CELLRANGE]</a:t>
                    </a:fld>
                    <a:endParaRPr lang="lv-LV"/>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940-48B7-9E1E-0367C5C59528}"/>
                </c:ext>
              </c:extLst>
            </c:dLbl>
            <c:dLbl>
              <c:idx val="5"/>
              <c:layout>
                <c:manualLayout>
                  <c:x val="-6.2833804586868653E-3"/>
                  <c:y val="3.4464975845410625E-2"/>
                </c:manualLayout>
              </c:layout>
              <c:tx>
                <c:rich>
                  <a:bodyPr/>
                  <a:lstStyle/>
                  <a:p>
                    <a:fld id="{8DC6603B-B474-4EC9-A9B4-8A7E60BA3C90}" type="CELLRANGE">
                      <a:rPr lang="en-US"/>
                      <a:pPr/>
                      <a:t>[CELLRANGE]</a:t>
                    </a:fld>
                    <a:endParaRPr lang="lv-LV"/>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D940-48B7-9E1E-0367C5C59528}"/>
                </c:ext>
              </c:extLst>
            </c:dLbl>
            <c:dLbl>
              <c:idx val="6"/>
              <c:layout>
                <c:manualLayout>
                  <c:x val="-9.2155182142877992E-17"/>
                  <c:y val="2.6023752012882449E-2"/>
                </c:manualLayout>
              </c:layout>
              <c:tx>
                <c:rich>
                  <a:bodyPr/>
                  <a:lstStyle/>
                  <a:p>
                    <a:fld id="{BEC67BA6-E128-4353-A7DC-1748331463C0}" type="CELLRANGE">
                      <a:rPr lang="en-US"/>
                      <a:pPr/>
                      <a:t>[CELLRANGE]</a:t>
                    </a:fld>
                    <a:endParaRPr lang="lv-LV"/>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D940-48B7-9E1E-0367C5C59528}"/>
                </c:ext>
              </c:extLst>
            </c:dLbl>
            <c:dLbl>
              <c:idx val="7"/>
              <c:layout>
                <c:manualLayout>
                  <c:x val="0"/>
                  <c:y val="2.4931159420289856E-2"/>
                </c:manualLayout>
              </c:layout>
              <c:tx>
                <c:rich>
                  <a:bodyPr/>
                  <a:lstStyle/>
                  <a:p>
                    <a:fld id="{5FF129A3-71D4-45E7-B5CE-745A98690194}" type="CELLRANGE">
                      <a:rPr lang="en-US"/>
                      <a:pPr/>
                      <a:t>[CELLRANGE]</a:t>
                    </a:fld>
                    <a:endParaRPr lang="lv-LV"/>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D940-48B7-9E1E-0367C5C59528}"/>
                </c:ext>
              </c:extLst>
            </c:dLbl>
            <c:dLbl>
              <c:idx val="8"/>
              <c:layout>
                <c:manualLayout>
                  <c:x val="0"/>
                  <c:y val="3.113647342995169E-2"/>
                </c:manualLayout>
              </c:layout>
              <c:tx>
                <c:rich>
                  <a:bodyPr/>
                  <a:lstStyle/>
                  <a:p>
                    <a:fld id="{8BEDB0C9-7B2C-4F71-B93D-52F973B5691B}" type="CELLRANGE">
                      <a:rPr lang="en-US"/>
                      <a:pPr/>
                      <a:t>[CELLRANGE]</a:t>
                    </a:fld>
                    <a:endParaRPr lang="lv-LV"/>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D940-48B7-9E1E-0367C5C59528}"/>
                </c:ext>
              </c:extLst>
            </c:dLbl>
            <c:dLbl>
              <c:idx val="9"/>
              <c:layout>
                <c:manualLayout>
                  <c:x val="-5.0267043669494187E-3"/>
                  <c:y val="2.6023752012882449E-2"/>
                </c:manualLayout>
              </c:layout>
              <c:tx>
                <c:rich>
                  <a:bodyPr/>
                  <a:lstStyle/>
                  <a:p>
                    <a:fld id="{A001F3A4-0D29-4FE5-BD48-31E94B3C0FED}" type="CELLRANGE">
                      <a:rPr lang="en-US"/>
                      <a:pPr/>
                      <a:t>[CELLRANGE]</a:t>
                    </a:fld>
                    <a:endParaRPr lang="lv-LV"/>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D940-48B7-9E1E-0367C5C59528}"/>
                </c:ext>
              </c:extLst>
            </c:dLbl>
            <c:spPr>
              <a:noFill/>
              <a:ln>
                <a:noFill/>
              </a:ln>
              <a:effectLst/>
            </c:sp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Sheet1!$A$2:$A$11</c:f>
              <c:strCache>
                <c:ptCount val="10"/>
                <c:pt idx="0">
                  <c:v>Informācijas un komunikācijas tehnoloģijas</c:v>
                </c:pt>
                <c:pt idx="1">
                  <c:v>Veselības aprūpes jomas vecākie speciālisti</c:v>
                </c:pt>
                <c:pt idx="2">
                  <c:v>Zinātnes un inženierzinātņu speciālisti</c:v>
                </c:pt>
                <c:pt idx="3">
                  <c:v>Administratīvie vadītāji un komercdirektori</c:v>
                </c:pt>
                <c:pt idx="4">
                  <c:v>Viesmīlības, ēdināšanas, tirdzniecības un citu pakalpojumu jomas vadītāji</c:v>
                </c:pt>
                <c:pt idx="5">
                  <c:v>Ražošanas un specializēto pakalpojumu jomas vadītāji</c:v>
                </c:pt>
                <c:pt idx="6">
                  <c:v>Juridiskās, sociālās un kultūras lietas</c:v>
                </c:pt>
                <c:pt idx="7">
                  <c:v>Likumdevēji, amatpersonas un vadītāji</c:v>
                </c:pt>
                <c:pt idx="8">
                  <c:v>Izglītības jomas vecākie speciālisti</c:v>
                </c:pt>
                <c:pt idx="9">
                  <c:v>Komercdarbība un pārvalde </c:v>
                </c:pt>
              </c:strCache>
            </c:strRef>
          </c:cat>
          <c:val>
            <c:numRef>
              <c:f>Sheet1!$C$2:$C$11</c:f>
              <c:numCache>
                <c:formatCode>0</c:formatCode>
                <c:ptCount val="10"/>
                <c:pt idx="0">
                  <c:v>43.412850513380967</c:v>
                </c:pt>
                <c:pt idx="1">
                  <c:v>45.084501944553615</c:v>
                </c:pt>
                <c:pt idx="2">
                  <c:v>79.217657067289494</c:v>
                </c:pt>
                <c:pt idx="3">
                  <c:v>22.842075420445209</c:v>
                </c:pt>
                <c:pt idx="4">
                  <c:v>9.9339690459580492</c:v>
                </c:pt>
                <c:pt idx="5">
                  <c:v>30.715869262104377</c:v>
                </c:pt>
                <c:pt idx="6">
                  <c:v>41.314005188759864</c:v>
                </c:pt>
                <c:pt idx="7">
                  <c:v>38.320861677918401</c:v>
                </c:pt>
                <c:pt idx="8">
                  <c:v>39.297480985471253</c:v>
                </c:pt>
                <c:pt idx="9">
                  <c:v>114.51539029715416</c:v>
                </c:pt>
              </c:numCache>
            </c:numRef>
          </c:val>
          <c:extLst>
            <c:ext xmlns:c15="http://schemas.microsoft.com/office/drawing/2012/chart" uri="{02D57815-91ED-43cb-92C2-25804820EDAC}">
              <c15:datalabelsRange>
                <c15:f>Sheet1!$D$2:$D$11</c15:f>
                <c15:dlblRangeCache>
                  <c:ptCount val="10"/>
                  <c:pt idx="0">
                    <c:v>-6.4</c:v>
                  </c:pt>
                  <c:pt idx="1">
                    <c:v>-1.9</c:v>
                  </c:pt>
                  <c:pt idx="2">
                    <c:v>-1.2</c:v>
                  </c:pt>
                  <c:pt idx="3">
                    <c:v>0.7</c:v>
                  </c:pt>
                  <c:pt idx="4">
                    <c:v>1.0</c:v>
                  </c:pt>
                  <c:pt idx="5">
                    <c:v>3.0</c:v>
                  </c:pt>
                  <c:pt idx="6">
                    <c:v>3.9</c:v>
                  </c:pt>
                  <c:pt idx="7">
                    <c:v>6.9</c:v>
                  </c:pt>
                  <c:pt idx="8">
                    <c:v>6.6</c:v>
                  </c:pt>
                  <c:pt idx="9">
                    <c:v>13.0</c:v>
                  </c:pt>
                </c15:dlblRangeCache>
              </c15:datalabelsRange>
            </c:ext>
            <c:ext xmlns:c16="http://schemas.microsoft.com/office/drawing/2014/chart" uri="{C3380CC4-5D6E-409C-BE32-E72D297353CC}">
              <c16:uniqueId val="{00000017-D940-48B7-9E1E-0367C5C59528}"/>
            </c:ext>
          </c:extLst>
        </c:ser>
        <c:dLbls>
          <c:showLegendKey val="0"/>
          <c:showVal val="0"/>
          <c:showCatName val="0"/>
          <c:showSerName val="0"/>
          <c:showPercent val="0"/>
          <c:showBubbleSize val="0"/>
        </c:dLbls>
        <c:gapWidth val="40"/>
        <c:overlap val="80"/>
        <c:axId val="896209688"/>
        <c:axId val="896210080"/>
      </c:barChart>
      <c:catAx>
        <c:axId val="896209688"/>
        <c:scaling>
          <c:orientation val="minMax"/>
        </c:scaling>
        <c:delete val="1"/>
        <c:axPos val="b"/>
        <c:numFmt formatCode="General" sourceLinked="0"/>
        <c:majorTickMark val="out"/>
        <c:minorTickMark val="none"/>
        <c:tickLblPos val="nextTo"/>
        <c:crossAx val="896210080"/>
        <c:crosses val="autoZero"/>
        <c:auto val="1"/>
        <c:lblAlgn val="ctr"/>
        <c:lblOffset val="100"/>
        <c:noMultiLvlLbl val="0"/>
      </c:catAx>
      <c:valAx>
        <c:axId val="896210080"/>
        <c:scaling>
          <c:orientation val="minMax"/>
          <c:max val="150"/>
          <c:min val="0"/>
        </c:scaling>
        <c:delete val="0"/>
        <c:axPos val="l"/>
        <c:numFmt formatCode="0" sourceLinked="1"/>
        <c:majorTickMark val="out"/>
        <c:minorTickMark val="none"/>
        <c:tickLblPos val="nextTo"/>
        <c:crossAx val="896209688"/>
        <c:crosses val="autoZero"/>
        <c:crossBetween val="between"/>
        <c:majorUnit val="50"/>
      </c:valAx>
    </c:plotArea>
    <c:legend>
      <c:legendPos val="t"/>
      <c:legendEntry>
        <c:idx val="1"/>
        <c:delete val="1"/>
      </c:legendEntry>
      <c:layout>
        <c:manualLayout>
          <c:xMode val="edge"/>
          <c:yMode val="edge"/>
          <c:x val="8.6535012529654343E-2"/>
          <c:y val="3.57890499194847E-2"/>
          <c:w val="0.26016895861627098"/>
          <c:h val="0.10779106280193236"/>
        </c:manualLayout>
      </c:layout>
      <c:overlay val="0"/>
    </c:legend>
    <c:plotVisOnly val="1"/>
    <c:dispBlanksAs val="gap"/>
    <c:showDLblsOverMax val="0"/>
  </c:chart>
  <c:txPr>
    <a:bodyPr/>
    <a:lstStyle/>
    <a:p>
      <a:pPr>
        <a:defRPr sz="1800"/>
      </a:pPr>
      <a:endParaRPr lang="lv-LV"/>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717864903644089E-2"/>
          <c:y val="0.14565773494731069"/>
          <c:w val="0.94011677961432294"/>
          <c:h val="0.35704327675907427"/>
        </c:manualLayout>
      </c:layout>
      <c:barChart>
        <c:barDir val="col"/>
        <c:grouping val="clustered"/>
        <c:varyColors val="0"/>
        <c:ser>
          <c:idx val="0"/>
          <c:order val="0"/>
          <c:tx>
            <c:strRef>
              <c:f>Sheet1!$B$1</c:f>
              <c:strCache>
                <c:ptCount val="1"/>
                <c:pt idx="0">
                  <c:v>Piedāvājums</c:v>
                </c:pt>
              </c:strCache>
            </c:strRef>
          </c:tx>
          <c:spPr>
            <a:solidFill>
              <a:schemeClr val="bg2">
                <a:lumMod val="90000"/>
              </a:schemeClr>
            </a:solidFill>
            <a:ln>
              <a:solidFill>
                <a:schemeClr val="bg1">
                  <a:lumMod val="65000"/>
                </a:schemeClr>
              </a:solidFill>
            </a:ln>
          </c:spPr>
          <c:invertIfNegative val="0"/>
          <c:dPt>
            <c:idx val="0"/>
            <c:invertIfNegative val="0"/>
            <c:bubble3D val="0"/>
            <c:spPr>
              <a:solidFill>
                <a:schemeClr val="bg1">
                  <a:lumMod val="75000"/>
                </a:schemeClr>
              </a:solidFill>
              <a:ln>
                <a:solidFill>
                  <a:schemeClr val="bg1">
                    <a:lumMod val="65000"/>
                  </a:schemeClr>
                </a:solidFill>
              </a:ln>
            </c:spPr>
            <c:extLst>
              <c:ext xmlns:c16="http://schemas.microsoft.com/office/drawing/2014/chart" uri="{C3380CC4-5D6E-409C-BE32-E72D297353CC}">
                <c16:uniqueId val="{00000001-BA88-4A68-BACF-857B16C2CCA5}"/>
              </c:ext>
            </c:extLst>
          </c:dPt>
          <c:cat>
            <c:strRef>
              <c:f>Sheet1!$A$2:$A$20</c:f>
              <c:strCache>
                <c:ptCount val="19"/>
                <c:pt idx="0">
                  <c:v>Būvnieki un tiem radniecīgu profesiju strādnieki (izņemotelektriķus)</c:v>
                </c:pt>
                <c:pt idx="1">
                  <c:v>Pašgājēju mašīnu un iekārtu vadītāji uncelšanas iekārtu un mašīnu operatori</c:v>
                </c:pt>
                <c:pt idx="2">
                  <c:v>Metālapstrādes, mašīnbūves un tām radniecīgu jomu strādnieki</c:v>
                </c:pt>
                <c:pt idx="3">
                  <c:v>Elektrisko un elektronisko iekārtu strādnieki</c:v>
                </c:pt>
                <c:pt idx="4">
                  <c:v>Pārtikas produktu pārstrādes un kokapstrādes strādnieki, apģērbu izgatavošanas un citi amatnieki un tiem radniecīgu profesiju strādnieki</c:v>
                </c:pt>
                <c:pt idx="5">
                  <c:v>Rūpniecisko iekārtu operatori</c:v>
                </c:pt>
                <c:pt idx="6">
                  <c:v>Kvalificēti tirgus lauksaimniecības darbinieki</c:v>
                </c:pt>
                <c:pt idx="7">
                  <c:v>Individuālās aprūpes darbinieki</c:v>
                </c:pt>
                <c:pt idx="8">
                  <c:v>Kvalificēti tirgus mežsaimniecības, zivsaimniecības un medībusaimniecības darbinieki</c:v>
                </c:pt>
                <c:pt idx="9">
                  <c:v>Amatnieki un iespieddarbu strādnieki</c:v>
                </c:pt>
                <c:pt idx="10">
                  <c:v>Montieri</c:v>
                </c:pt>
                <c:pt idx="11">
                  <c:v>Uzskaites un materiālo vērtību reģistrēšanas darbinieki</c:v>
                </c:pt>
                <c:pt idx="12">
                  <c:v>Individuālo pakalpojumu jomas darbinieki</c:v>
                </c:pt>
                <c:pt idx="13">
                  <c:v>Citi kalpotāji</c:v>
                </c:pt>
                <c:pt idx="14">
                  <c:v>Personiskā patēriņa lauksaimnieki, zvejnieki, mednieki un vācēji</c:v>
                </c:pt>
                <c:pt idx="15">
                  <c:v>Iestāžu kalpotāji un kancelejas tehnikas operatori</c:v>
                </c:pt>
                <c:pt idx="16">
                  <c:v>Apsardzes pakalpojumu jomas darbinieki</c:v>
                </c:pt>
                <c:pt idx="17">
                  <c:v>Klientu apkalpotāji</c:v>
                </c:pt>
                <c:pt idx="18">
                  <c:v>Tirdzniecības darbinieki</c:v>
                </c:pt>
              </c:strCache>
            </c:strRef>
          </c:cat>
          <c:val>
            <c:numRef>
              <c:f>Sheet1!$B$2:$B$20</c:f>
              <c:numCache>
                <c:formatCode>0.0</c:formatCode>
                <c:ptCount val="19"/>
                <c:pt idx="0">
                  <c:v>29.080973498262971</c:v>
                </c:pt>
                <c:pt idx="1">
                  <c:v>48.902247977972124</c:v>
                </c:pt>
                <c:pt idx="2">
                  <c:v>25.045131800410942</c:v>
                </c:pt>
                <c:pt idx="3">
                  <c:v>5.3129162116682762</c:v>
                </c:pt>
                <c:pt idx="4">
                  <c:v>18.907693807604275</c:v>
                </c:pt>
                <c:pt idx="5">
                  <c:v>11.666404516025397</c:v>
                </c:pt>
                <c:pt idx="6">
                  <c:v>16.472115752541562</c:v>
                </c:pt>
                <c:pt idx="7">
                  <c:v>21.635765997407269</c:v>
                </c:pt>
                <c:pt idx="8">
                  <c:v>3.5651954181363137</c:v>
                </c:pt>
                <c:pt idx="9">
                  <c:v>1.7922489110949049</c:v>
                </c:pt>
                <c:pt idx="10">
                  <c:v>4.5500370152113403</c:v>
                </c:pt>
                <c:pt idx="11">
                  <c:v>14.879965773648637</c:v>
                </c:pt>
                <c:pt idx="12">
                  <c:v>43.830367025959909</c:v>
                </c:pt>
                <c:pt idx="13">
                  <c:v>2.7660612596210541</c:v>
                </c:pt>
                <c:pt idx="14">
                  <c:v>1.7912666325671496</c:v>
                </c:pt>
                <c:pt idx="15">
                  <c:v>3.2525986331175489</c:v>
                </c:pt>
                <c:pt idx="16">
                  <c:v>15.120547932017098</c:v>
                </c:pt>
                <c:pt idx="17">
                  <c:v>11.356188246295666</c:v>
                </c:pt>
                <c:pt idx="18">
                  <c:v>41.009978963983194</c:v>
                </c:pt>
              </c:numCache>
            </c:numRef>
          </c:val>
          <c:extLst>
            <c:ext xmlns:c16="http://schemas.microsoft.com/office/drawing/2014/chart" uri="{C3380CC4-5D6E-409C-BE32-E72D297353CC}">
              <c16:uniqueId val="{00000002-BA88-4A68-BACF-857B16C2CCA5}"/>
            </c:ext>
          </c:extLst>
        </c:ser>
        <c:ser>
          <c:idx val="1"/>
          <c:order val="1"/>
          <c:tx>
            <c:strRef>
              <c:f>Sheet1!$C$1</c:f>
              <c:strCache>
                <c:ptCount val="1"/>
                <c:pt idx="0">
                  <c:v>Pieprasījums</c:v>
                </c:pt>
              </c:strCache>
            </c:strRef>
          </c:tx>
          <c:spPr>
            <a:solidFill>
              <a:srgbClr val="FF0000"/>
            </a:solidFill>
            <a:ln>
              <a:noFill/>
            </a:ln>
          </c:spPr>
          <c:invertIfNegative val="0"/>
          <c:dPt>
            <c:idx val="4"/>
            <c:invertIfNegative val="0"/>
            <c:bubble3D val="0"/>
            <c:extLst>
              <c:ext xmlns:c16="http://schemas.microsoft.com/office/drawing/2014/chart" uri="{C3380CC4-5D6E-409C-BE32-E72D297353CC}">
                <c16:uniqueId val="{00000003-BA88-4A68-BACF-857B16C2CCA5}"/>
              </c:ext>
            </c:extLst>
          </c:dPt>
          <c:dPt>
            <c:idx val="5"/>
            <c:invertIfNegative val="0"/>
            <c:bubble3D val="0"/>
            <c:extLst>
              <c:ext xmlns:c16="http://schemas.microsoft.com/office/drawing/2014/chart" uri="{C3380CC4-5D6E-409C-BE32-E72D297353CC}">
                <c16:uniqueId val="{00000004-BA88-4A68-BACF-857B16C2CCA5}"/>
              </c:ext>
            </c:extLst>
          </c:dPt>
          <c:dPt>
            <c:idx val="8"/>
            <c:invertIfNegative val="0"/>
            <c:bubble3D val="0"/>
            <c:extLst>
              <c:ext xmlns:c16="http://schemas.microsoft.com/office/drawing/2014/chart" uri="{C3380CC4-5D6E-409C-BE32-E72D297353CC}">
                <c16:uniqueId val="{00000005-BA88-4A68-BACF-857B16C2CCA5}"/>
              </c:ext>
            </c:extLst>
          </c:dPt>
          <c:dPt>
            <c:idx val="10"/>
            <c:invertIfNegative val="0"/>
            <c:bubble3D val="0"/>
            <c:extLst>
              <c:ext xmlns:c16="http://schemas.microsoft.com/office/drawing/2014/chart" uri="{C3380CC4-5D6E-409C-BE32-E72D297353CC}">
                <c16:uniqueId val="{00000006-BA88-4A68-BACF-857B16C2CCA5}"/>
              </c:ext>
            </c:extLst>
          </c:dPt>
          <c:dPt>
            <c:idx val="11"/>
            <c:invertIfNegative val="0"/>
            <c:bubble3D val="0"/>
            <c:extLst>
              <c:ext xmlns:c16="http://schemas.microsoft.com/office/drawing/2014/chart" uri="{C3380CC4-5D6E-409C-BE32-E72D297353CC}">
                <c16:uniqueId val="{00000007-BA88-4A68-BACF-857B16C2CCA5}"/>
              </c:ext>
            </c:extLst>
          </c:dPt>
          <c:dPt>
            <c:idx val="12"/>
            <c:invertIfNegative val="0"/>
            <c:bubble3D val="0"/>
            <c:extLst>
              <c:ext xmlns:c16="http://schemas.microsoft.com/office/drawing/2014/chart" uri="{C3380CC4-5D6E-409C-BE32-E72D297353CC}">
                <c16:uniqueId val="{00000008-BA88-4A68-BACF-857B16C2CCA5}"/>
              </c:ext>
            </c:extLst>
          </c:dPt>
          <c:dPt>
            <c:idx val="13"/>
            <c:invertIfNegative val="0"/>
            <c:bubble3D val="0"/>
            <c:extLst>
              <c:ext xmlns:c16="http://schemas.microsoft.com/office/drawing/2014/chart" uri="{C3380CC4-5D6E-409C-BE32-E72D297353CC}">
                <c16:uniqueId val="{00000009-BA88-4A68-BACF-857B16C2CCA5}"/>
              </c:ext>
            </c:extLst>
          </c:dPt>
          <c:dPt>
            <c:idx val="14"/>
            <c:invertIfNegative val="0"/>
            <c:bubble3D val="0"/>
            <c:spPr>
              <a:solidFill>
                <a:srgbClr val="00859D"/>
              </a:solidFill>
              <a:ln>
                <a:noFill/>
              </a:ln>
            </c:spPr>
            <c:extLst>
              <c:ext xmlns:c16="http://schemas.microsoft.com/office/drawing/2014/chart" uri="{C3380CC4-5D6E-409C-BE32-E72D297353CC}">
                <c16:uniqueId val="{0000000B-BA88-4A68-BACF-857B16C2CCA5}"/>
              </c:ext>
            </c:extLst>
          </c:dPt>
          <c:dPt>
            <c:idx val="15"/>
            <c:invertIfNegative val="0"/>
            <c:bubble3D val="0"/>
            <c:spPr>
              <a:solidFill>
                <a:srgbClr val="00859D"/>
              </a:solidFill>
              <a:ln>
                <a:noFill/>
              </a:ln>
            </c:spPr>
            <c:extLst>
              <c:ext xmlns:c16="http://schemas.microsoft.com/office/drawing/2014/chart" uri="{C3380CC4-5D6E-409C-BE32-E72D297353CC}">
                <c16:uniqueId val="{0000000D-BA88-4A68-BACF-857B16C2CCA5}"/>
              </c:ext>
            </c:extLst>
          </c:dPt>
          <c:dPt>
            <c:idx val="16"/>
            <c:invertIfNegative val="0"/>
            <c:bubble3D val="0"/>
            <c:spPr>
              <a:solidFill>
                <a:srgbClr val="00859D"/>
              </a:solidFill>
              <a:ln>
                <a:noFill/>
              </a:ln>
            </c:spPr>
            <c:extLst>
              <c:ext xmlns:c16="http://schemas.microsoft.com/office/drawing/2014/chart" uri="{C3380CC4-5D6E-409C-BE32-E72D297353CC}">
                <c16:uniqueId val="{0000000F-BA88-4A68-BACF-857B16C2CCA5}"/>
              </c:ext>
            </c:extLst>
          </c:dPt>
          <c:dPt>
            <c:idx val="17"/>
            <c:invertIfNegative val="0"/>
            <c:bubble3D val="0"/>
            <c:spPr>
              <a:solidFill>
                <a:srgbClr val="00859D"/>
              </a:solidFill>
              <a:ln>
                <a:noFill/>
              </a:ln>
            </c:spPr>
            <c:extLst>
              <c:ext xmlns:c16="http://schemas.microsoft.com/office/drawing/2014/chart" uri="{C3380CC4-5D6E-409C-BE32-E72D297353CC}">
                <c16:uniqueId val="{00000011-BA88-4A68-BACF-857B16C2CCA5}"/>
              </c:ext>
            </c:extLst>
          </c:dPt>
          <c:dPt>
            <c:idx val="18"/>
            <c:invertIfNegative val="0"/>
            <c:bubble3D val="0"/>
            <c:spPr>
              <a:solidFill>
                <a:srgbClr val="00859D"/>
              </a:solidFill>
              <a:ln>
                <a:noFill/>
              </a:ln>
            </c:spPr>
            <c:extLst>
              <c:ext xmlns:c16="http://schemas.microsoft.com/office/drawing/2014/chart" uri="{C3380CC4-5D6E-409C-BE32-E72D297353CC}">
                <c16:uniqueId val="{00000013-BA88-4A68-BACF-857B16C2CCA5}"/>
              </c:ext>
            </c:extLst>
          </c:dPt>
          <c:dLbls>
            <c:dLbl>
              <c:idx val="0"/>
              <c:tx>
                <c:rich>
                  <a:bodyPr/>
                  <a:lstStyle/>
                  <a:p>
                    <a:fld id="{01F2EBB0-ABCA-41CD-BBCD-9FAC6F4E382E}" type="CELLRANGE">
                      <a:rPr lang="en-US"/>
                      <a:pPr/>
                      <a:t>[CELLRANGE]</a:t>
                    </a:fld>
                    <a:endParaRPr lang="lv-LV"/>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BA88-4A68-BACF-857B16C2CCA5}"/>
                </c:ext>
              </c:extLst>
            </c:dLbl>
            <c:dLbl>
              <c:idx val="1"/>
              <c:tx>
                <c:rich>
                  <a:bodyPr/>
                  <a:lstStyle/>
                  <a:p>
                    <a:fld id="{1B3A6E98-1DB2-4152-A4C9-94FD20435E19}" type="CELLRANGE">
                      <a:rPr lang="lv-LV"/>
                      <a:pPr/>
                      <a:t>[CELLRANGE]</a:t>
                    </a:fld>
                    <a:endParaRPr lang="lv-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BA88-4A68-BACF-857B16C2CCA5}"/>
                </c:ext>
              </c:extLst>
            </c:dLbl>
            <c:dLbl>
              <c:idx val="2"/>
              <c:tx>
                <c:rich>
                  <a:bodyPr/>
                  <a:lstStyle/>
                  <a:p>
                    <a:fld id="{DCA88A71-A51C-4BA4-8AD7-0938AE3387DE}" type="CELLRANGE">
                      <a:rPr lang="lv-LV"/>
                      <a:pPr/>
                      <a:t>[CELLRANGE]</a:t>
                    </a:fld>
                    <a:endParaRPr lang="lv-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BA88-4A68-BACF-857B16C2CCA5}"/>
                </c:ext>
              </c:extLst>
            </c:dLbl>
            <c:dLbl>
              <c:idx val="3"/>
              <c:layout>
                <c:manualLayout>
                  <c:x val="-1.062561620207384E-3"/>
                  <c:y val="7.0390773246296126E-2"/>
                </c:manualLayout>
              </c:layout>
              <c:tx>
                <c:rich>
                  <a:bodyPr/>
                  <a:lstStyle/>
                  <a:p>
                    <a:fld id="{17B09A79-4BAD-4D58-AA88-E20FB4012FDB}" type="CELLRANGE">
                      <a:rPr lang="en-US"/>
                      <a:pPr/>
                      <a:t>[CELLRANGE]</a:t>
                    </a:fld>
                    <a:endParaRPr lang="lv-LV"/>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BA88-4A68-BACF-857B16C2CCA5}"/>
                </c:ext>
              </c:extLst>
            </c:dLbl>
            <c:dLbl>
              <c:idx val="4"/>
              <c:tx>
                <c:rich>
                  <a:bodyPr/>
                  <a:lstStyle/>
                  <a:p>
                    <a:fld id="{D3BE88FE-3CC6-42B4-9C0D-5F5A60D9732F}" type="CELLRANGE">
                      <a:rPr lang="lv-LV"/>
                      <a:pPr/>
                      <a:t>[CELLRANGE]</a:t>
                    </a:fld>
                    <a:endParaRPr lang="lv-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A88-4A68-BACF-857B16C2CCA5}"/>
                </c:ext>
              </c:extLst>
            </c:dLbl>
            <c:dLbl>
              <c:idx val="5"/>
              <c:tx>
                <c:rich>
                  <a:bodyPr/>
                  <a:lstStyle/>
                  <a:p>
                    <a:fld id="{4328A8FF-695D-404D-9064-818928950E33}" type="CELLRANGE">
                      <a:rPr lang="lv-LV"/>
                      <a:pPr/>
                      <a:t>[CELLRANGE]</a:t>
                    </a:fld>
                    <a:endParaRPr lang="lv-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A88-4A68-BACF-857B16C2CCA5}"/>
                </c:ext>
              </c:extLst>
            </c:dLbl>
            <c:dLbl>
              <c:idx val="6"/>
              <c:tx>
                <c:rich>
                  <a:bodyPr/>
                  <a:lstStyle/>
                  <a:p>
                    <a:fld id="{54D98C23-8FD9-4261-BF6A-3CA5DE9176FF}" type="CELLRANGE">
                      <a:rPr lang="lv-LV"/>
                      <a:pPr/>
                      <a:t>[CELLRANGE]</a:t>
                    </a:fld>
                    <a:endParaRPr lang="lv-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BA88-4A68-BACF-857B16C2CCA5}"/>
                </c:ext>
              </c:extLst>
            </c:dLbl>
            <c:dLbl>
              <c:idx val="7"/>
              <c:tx>
                <c:rich>
                  <a:bodyPr/>
                  <a:lstStyle/>
                  <a:p>
                    <a:fld id="{80466B3D-AE02-4646-9599-2096083FE4C7}" type="CELLRANGE">
                      <a:rPr lang="lv-LV"/>
                      <a:pPr/>
                      <a:t>[CELLRANGE]</a:t>
                    </a:fld>
                    <a:endParaRPr lang="lv-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BA88-4A68-BACF-857B16C2CCA5}"/>
                </c:ext>
              </c:extLst>
            </c:dLbl>
            <c:dLbl>
              <c:idx val="8"/>
              <c:layout>
                <c:manualLayout>
                  <c:x val="-2.1250970585901213E-3"/>
                  <c:y val="5.4961661475718841E-2"/>
                </c:manualLayout>
              </c:layout>
              <c:tx>
                <c:rich>
                  <a:bodyPr/>
                  <a:lstStyle/>
                  <a:p>
                    <a:fld id="{F95332F8-1FD6-47C5-AA55-DA19EC6A8CF2}" type="CELLRANGE">
                      <a:rPr lang="en-US">
                        <a:solidFill>
                          <a:schemeClr val="bg1"/>
                        </a:solidFill>
                      </a:rPr>
                      <a:pPr/>
                      <a:t>[CELLRANGE]</a:t>
                    </a:fld>
                    <a:endParaRPr lang="lv-LV"/>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A88-4A68-BACF-857B16C2CCA5}"/>
                </c:ext>
              </c:extLst>
            </c:dLbl>
            <c:dLbl>
              <c:idx val="9"/>
              <c:layout>
                <c:manualLayout>
                  <c:x val="0"/>
                  <c:y val="3.9697282284469254E-2"/>
                </c:manualLayout>
              </c:layout>
              <c:tx>
                <c:rich>
                  <a:bodyPr/>
                  <a:lstStyle/>
                  <a:p>
                    <a:fld id="{A86507B4-B3A9-4547-AC32-B3A333801BDD}" type="CELLRANGE">
                      <a:rPr lang="en-US">
                        <a:solidFill>
                          <a:schemeClr val="bg1"/>
                        </a:solidFill>
                      </a:rPr>
                      <a:pPr/>
                      <a:t>[CELLRANGE]</a:t>
                    </a:fld>
                    <a:endParaRPr lang="lv-LV"/>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BA88-4A68-BACF-857B16C2CCA5}"/>
                </c:ext>
              </c:extLst>
            </c:dLbl>
            <c:dLbl>
              <c:idx val="10"/>
              <c:layout>
                <c:manualLayout>
                  <c:x val="-1.9259059767501769E-3"/>
                  <c:y val="5.2977595457238937E-2"/>
                </c:manualLayout>
              </c:layout>
              <c:tx>
                <c:rich>
                  <a:bodyPr/>
                  <a:lstStyle/>
                  <a:p>
                    <a:fld id="{34BBC65A-D9EB-4858-874B-E916E4C2CF40}" type="CELLRANGE">
                      <a:rPr lang="en-US">
                        <a:solidFill>
                          <a:schemeClr val="bg1"/>
                        </a:solidFill>
                      </a:rPr>
                      <a:pPr/>
                      <a:t>[CELLRANGE]</a:t>
                    </a:fld>
                    <a:endParaRPr lang="lv-LV"/>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A88-4A68-BACF-857B16C2CCA5}"/>
                </c:ext>
              </c:extLst>
            </c:dLbl>
            <c:dLbl>
              <c:idx val="11"/>
              <c:layout>
                <c:manualLayout>
                  <c:x val="-2.1251232404146904E-3"/>
                  <c:y val="8.5230956866504184E-2"/>
                </c:manualLayout>
              </c:layout>
              <c:tx>
                <c:rich>
                  <a:bodyPr/>
                  <a:lstStyle/>
                  <a:p>
                    <a:fld id="{BE2745DB-A4CD-434B-AB44-B87DF48A5CDD}" type="CELLRANGE">
                      <a:rPr lang="en-US">
                        <a:solidFill>
                          <a:schemeClr val="bg1"/>
                        </a:solidFill>
                      </a:rPr>
                      <a:pPr/>
                      <a:t>[CELLRANGE]</a:t>
                    </a:fld>
                    <a:endParaRPr lang="lv-LV"/>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BA88-4A68-BACF-857B16C2CCA5}"/>
                </c:ext>
              </c:extLst>
            </c:dLbl>
            <c:dLbl>
              <c:idx val="12"/>
              <c:tx>
                <c:rich>
                  <a:bodyPr/>
                  <a:lstStyle/>
                  <a:p>
                    <a:fld id="{C8F81EA6-4499-469B-88DC-441BBFB88D97}" type="CELLRANGE">
                      <a:rPr lang="lv-LV"/>
                      <a:pPr/>
                      <a:t>[CELLRANGE]</a:t>
                    </a:fld>
                    <a:endParaRPr lang="lv-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BA88-4A68-BACF-857B16C2CCA5}"/>
                </c:ext>
              </c:extLst>
            </c:dLbl>
            <c:dLbl>
              <c:idx val="13"/>
              <c:layout>
                <c:manualLayout>
                  <c:x val="-2.125097058590231E-3"/>
                  <c:y val="1.4978261867183967E-3"/>
                </c:manualLayout>
              </c:layout>
              <c:tx>
                <c:rich>
                  <a:bodyPr/>
                  <a:lstStyle/>
                  <a:p>
                    <a:pPr>
                      <a:defRPr>
                        <a:solidFill>
                          <a:schemeClr val="bg1">
                            <a:lumMod val="50000"/>
                          </a:schemeClr>
                        </a:solidFill>
                      </a:defRPr>
                    </a:pPr>
                    <a:fld id="{7AA37B71-7133-4E4B-BF4B-4EDC954E4EF4}" type="CELLRANGE">
                      <a:rPr lang="en-US">
                        <a:solidFill>
                          <a:schemeClr val="bg1">
                            <a:lumMod val="50000"/>
                          </a:schemeClr>
                        </a:solidFill>
                      </a:rPr>
                      <a:pPr>
                        <a:defRPr>
                          <a:solidFill>
                            <a:schemeClr val="bg1">
                              <a:lumMod val="50000"/>
                            </a:schemeClr>
                          </a:solidFill>
                        </a:defRPr>
                      </a:pPr>
                      <a:t>[CELLRANGE]</a:t>
                    </a:fld>
                    <a:endParaRPr lang="lv-LV"/>
                  </a:p>
                </c:rich>
              </c:tx>
              <c:numFmt formatCode="#,##0.0"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BA88-4A68-BACF-857B16C2CCA5}"/>
                </c:ext>
              </c:extLst>
            </c:dLbl>
            <c:dLbl>
              <c:idx val="14"/>
              <c:layout>
                <c:manualLayout>
                  <c:x val="-2.1251232404146904E-3"/>
                  <c:y val="5.0050893682855313E-3"/>
                </c:manualLayout>
              </c:layout>
              <c:tx>
                <c:rich>
                  <a:bodyPr/>
                  <a:lstStyle/>
                  <a:p>
                    <a:pPr>
                      <a:defRPr>
                        <a:solidFill>
                          <a:schemeClr val="tx1"/>
                        </a:solidFill>
                      </a:defRPr>
                    </a:pPr>
                    <a:fld id="{2ED1EB9A-1FA0-4872-88CE-13916BDAF2D3}" type="CELLRANGE">
                      <a:rPr lang="en-US">
                        <a:solidFill>
                          <a:schemeClr val="tx1"/>
                        </a:solidFill>
                      </a:rPr>
                      <a:pPr>
                        <a:defRPr>
                          <a:solidFill>
                            <a:schemeClr val="tx1"/>
                          </a:solidFill>
                        </a:defRPr>
                      </a:pPr>
                      <a:t>[CELLRANGE]</a:t>
                    </a:fld>
                    <a:endParaRPr lang="lv-LV"/>
                  </a:p>
                </c:rich>
              </c:tx>
              <c:numFmt formatCode="#,##0.0"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A88-4A68-BACF-857B16C2CCA5}"/>
                </c:ext>
              </c:extLst>
            </c:dLbl>
            <c:dLbl>
              <c:idx val="15"/>
              <c:layout>
                <c:manualLayout>
                  <c:x val="2.1251232404145342E-3"/>
                  <c:y val="3.2338132691337312E-3"/>
                </c:manualLayout>
              </c:layout>
              <c:tx>
                <c:rich>
                  <a:bodyPr/>
                  <a:lstStyle/>
                  <a:p>
                    <a:pPr>
                      <a:defRPr>
                        <a:solidFill>
                          <a:schemeClr val="tx1"/>
                        </a:solidFill>
                      </a:defRPr>
                    </a:pPr>
                    <a:fld id="{FB0851A2-3FC4-4516-8F01-694434999A7D}" type="CELLRANGE">
                      <a:rPr lang="en-US">
                        <a:solidFill>
                          <a:schemeClr val="tx1"/>
                        </a:solidFill>
                      </a:rPr>
                      <a:pPr>
                        <a:defRPr>
                          <a:solidFill>
                            <a:schemeClr val="tx1"/>
                          </a:solidFill>
                        </a:defRPr>
                      </a:pPr>
                      <a:t>[CELLRANGE]</a:t>
                    </a:fld>
                    <a:endParaRPr lang="lv-LV"/>
                  </a:p>
                </c:rich>
              </c:tx>
              <c:numFmt formatCode="#,##0.0"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A88-4A68-BACF-857B16C2CCA5}"/>
                </c:ext>
              </c:extLst>
            </c:dLbl>
            <c:dLbl>
              <c:idx val="16"/>
              <c:layout>
                <c:manualLayout>
                  <c:x val="0"/>
                  <c:y val="8.3805025690881392E-3"/>
                </c:manualLayout>
              </c:layout>
              <c:tx>
                <c:rich>
                  <a:bodyPr/>
                  <a:lstStyle/>
                  <a:p>
                    <a:pPr>
                      <a:defRPr>
                        <a:solidFill>
                          <a:schemeClr val="tx1"/>
                        </a:solidFill>
                      </a:defRPr>
                    </a:pPr>
                    <a:fld id="{48D5D42A-9390-4F6D-B9A8-403335FBC08C}" type="CELLRANGE">
                      <a:rPr lang="en-US">
                        <a:solidFill>
                          <a:schemeClr val="tx1"/>
                        </a:solidFill>
                      </a:rPr>
                      <a:pPr>
                        <a:defRPr>
                          <a:solidFill>
                            <a:schemeClr val="tx1"/>
                          </a:solidFill>
                        </a:defRPr>
                      </a:pPr>
                      <a:t>[CELLRANGE]</a:t>
                    </a:fld>
                    <a:endParaRPr lang="lv-LV"/>
                  </a:p>
                </c:rich>
              </c:tx>
              <c:numFmt formatCode="#,##0.0"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A88-4A68-BACF-857B16C2CCA5}"/>
                </c:ext>
              </c:extLst>
            </c:dLbl>
            <c:dLbl>
              <c:idx val="17"/>
              <c:layout>
                <c:manualLayout>
                  <c:x val="1.0625616202073452E-3"/>
                  <c:y val="-1.0462220201798348E-2"/>
                </c:manualLayout>
              </c:layout>
              <c:tx>
                <c:rich>
                  <a:bodyPr/>
                  <a:lstStyle/>
                  <a:p>
                    <a:pPr>
                      <a:defRPr>
                        <a:solidFill>
                          <a:schemeClr val="tx1"/>
                        </a:solidFill>
                      </a:defRPr>
                    </a:pPr>
                    <a:fld id="{0ED04C2F-A1D4-4ED2-843E-EDFD16BEB736}" type="CELLRANGE">
                      <a:rPr lang="en-US">
                        <a:solidFill>
                          <a:schemeClr val="tx1"/>
                        </a:solidFill>
                      </a:rPr>
                      <a:pPr>
                        <a:defRPr>
                          <a:solidFill>
                            <a:schemeClr val="tx1"/>
                          </a:solidFill>
                        </a:defRPr>
                      </a:pPr>
                      <a:t>[CELLRANGE]</a:t>
                    </a:fld>
                    <a:endParaRPr lang="lv-LV"/>
                  </a:p>
                </c:rich>
              </c:tx>
              <c:numFmt formatCode="#,##0.0"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BA88-4A68-BACF-857B16C2CCA5}"/>
                </c:ext>
              </c:extLst>
            </c:dLbl>
            <c:dLbl>
              <c:idx val="18"/>
              <c:layout>
                <c:manualLayout>
                  <c:x val="-5.3128081010367255E-3"/>
                  <c:y val="2.3424998715952192E-3"/>
                </c:manualLayout>
              </c:layout>
              <c:tx>
                <c:rich>
                  <a:bodyPr/>
                  <a:lstStyle/>
                  <a:p>
                    <a:pPr>
                      <a:defRPr>
                        <a:solidFill>
                          <a:schemeClr val="tx1"/>
                        </a:solidFill>
                      </a:defRPr>
                    </a:pPr>
                    <a:fld id="{0A0748D2-4D6F-430D-9348-C45FA9326EDB}" type="CELLRANGE">
                      <a:rPr lang="en-US">
                        <a:solidFill>
                          <a:schemeClr val="tx1"/>
                        </a:solidFill>
                      </a:rPr>
                      <a:pPr>
                        <a:defRPr>
                          <a:solidFill>
                            <a:schemeClr val="tx1"/>
                          </a:solidFill>
                        </a:defRPr>
                      </a:pPr>
                      <a:t>[CELLRANGE]</a:t>
                    </a:fld>
                    <a:endParaRPr lang="lv-LV"/>
                  </a:p>
                </c:rich>
              </c:tx>
              <c:numFmt formatCode="#,##0.0"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BA88-4A68-BACF-857B16C2CCA5}"/>
                </c:ext>
              </c:extLst>
            </c:dLbl>
            <c:numFmt formatCode="#,##0.0" sourceLinked="0"/>
            <c:spPr>
              <a:noFill/>
              <a:ln>
                <a:noFill/>
              </a:ln>
              <a:effectLst/>
            </c:spPr>
            <c:txPr>
              <a:bodyPr/>
              <a:lstStyle/>
              <a:p>
                <a:pPr>
                  <a:defRPr>
                    <a:solidFill>
                      <a:schemeClr val="bg1"/>
                    </a:solidFill>
                  </a:defRPr>
                </a:pPr>
                <a:endParaRPr lang="lv-LV"/>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Sheet1!$A$2:$A$20</c:f>
              <c:strCache>
                <c:ptCount val="19"/>
                <c:pt idx="0">
                  <c:v>Būvnieki un tiem radniecīgu profesiju strādnieki (izņemotelektriķus)</c:v>
                </c:pt>
                <c:pt idx="1">
                  <c:v>Pašgājēju mašīnu un iekārtu vadītāji uncelšanas iekārtu un mašīnu operatori</c:v>
                </c:pt>
                <c:pt idx="2">
                  <c:v>Metālapstrādes, mašīnbūves un tām radniecīgu jomu strādnieki</c:v>
                </c:pt>
                <c:pt idx="3">
                  <c:v>Elektrisko un elektronisko iekārtu strādnieki</c:v>
                </c:pt>
                <c:pt idx="4">
                  <c:v>Pārtikas produktu pārstrādes un kokapstrādes strādnieki, apģērbu izgatavošanas un citi amatnieki un tiem radniecīgu profesiju strādnieki</c:v>
                </c:pt>
                <c:pt idx="5">
                  <c:v>Rūpniecisko iekārtu operatori</c:v>
                </c:pt>
                <c:pt idx="6">
                  <c:v>Kvalificēti tirgus lauksaimniecības darbinieki</c:v>
                </c:pt>
                <c:pt idx="7">
                  <c:v>Individuālās aprūpes darbinieki</c:v>
                </c:pt>
                <c:pt idx="8">
                  <c:v>Kvalificēti tirgus mežsaimniecības, zivsaimniecības un medībusaimniecības darbinieki</c:v>
                </c:pt>
                <c:pt idx="9">
                  <c:v>Amatnieki un iespieddarbu strādnieki</c:v>
                </c:pt>
                <c:pt idx="10">
                  <c:v>Montieri</c:v>
                </c:pt>
                <c:pt idx="11">
                  <c:v>Uzskaites un materiālo vērtību reģistrēšanas darbinieki</c:v>
                </c:pt>
                <c:pt idx="12">
                  <c:v>Individuālo pakalpojumu jomas darbinieki</c:v>
                </c:pt>
                <c:pt idx="13">
                  <c:v>Citi kalpotāji</c:v>
                </c:pt>
                <c:pt idx="14">
                  <c:v>Personiskā patēriņa lauksaimnieki, zvejnieki, mednieki un vācēji</c:v>
                </c:pt>
                <c:pt idx="15">
                  <c:v>Iestāžu kalpotāji un kancelejas tehnikas operatori</c:v>
                </c:pt>
                <c:pt idx="16">
                  <c:v>Apsardzes pakalpojumu jomas darbinieki</c:v>
                </c:pt>
                <c:pt idx="17">
                  <c:v>Klientu apkalpotāji</c:v>
                </c:pt>
                <c:pt idx="18">
                  <c:v>Tirdzniecības darbinieki</c:v>
                </c:pt>
              </c:strCache>
            </c:strRef>
          </c:cat>
          <c:val>
            <c:numRef>
              <c:f>Sheet1!$C$2:$C$20</c:f>
              <c:numCache>
                <c:formatCode>0.0</c:formatCode>
                <c:ptCount val="19"/>
                <c:pt idx="0">
                  <c:v>40.702629141273157</c:v>
                </c:pt>
                <c:pt idx="1">
                  <c:v>56.760587909029333</c:v>
                </c:pt>
                <c:pt idx="2">
                  <c:v>33.400505127905909</c:v>
                </c:pt>
                <c:pt idx="3">
                  <c:v>8.8218235206579454</c:v>
                </c:pt>
                <c:pt idx="4">
                  <c:v>23.036544123555853</c:v>
                </c:pt>
                <c:pt idx="5">
                  <c:v>13.625982373641749</c:v>
                </c:pt>
                <c:pt idx="6">
                  <c:v>17.036932373969883</c:v>
                </c:pt>
                <c:pt idx="7">
                  <c:v>22.06992586985092</c:v>
                </c:pt>
                <c:pt idx="8">
                  <c:v>5.3524032710134053</c:v>
                </c:pt>
                <c:pt idx="9">
                  <c:v>2.6166205576635337</c:v>
                </c:pt>
                <c:pt idx="10">
                  <c:v>4.6698154231482194</c:v>
                </c:pt>
                <c:pt idx="11">
                  <c:v>15.0741366950433</c:v>
                </c:pt>
                <c:pt idx="12">
                  <c:v>45.023439224346795</c:v>
                </c:pt>
                <c:pt idx="13">
                  <c:v>2.771614922454201</c:v>
                </c:pt>
                <c:pt idx="14">
                  <c:v>1.5572474927424571</c:v>
                </c:pt>
                <c:pt idx="15">
                  <c:v>2.3308194467802195</c:v>
                </c:pt>
                <c:pt idx="16">
                  <c:v>10.947915681875815</c:v>
                </c:pt>
                <c:pt idx="17">
                  <c:v>6.5524542526160259</c:v>
                </c:pt>
                <c:pt idx="18">
                  <c:v>26.797487430971213</c:v>
                </c:pt>
              </c:numCache>
            </c:numRef>
          </c:val>
          <c:extLst>
            <c:ext xmlns:c15="http://schemas.microsoft.com/office/drawing/2012/chart" uri="{02D57815-91ED-43cb-92C2-25804820EDAC}">
              <c15:datalabelsRange>
                <c15:f>Sheet1!$D$2:$D$20</c15:f>
                <c15:dlblRangeCache>
                  <c:ptCount val="19"/>
                  <c:pt idx="0">
                    <c:v>-11.6</c:v>
                  </c:pt>
                  <c:pt idx="1">
                    <c:v>-7.9</c:v>
                  </c:pt>
                  <c:pt idx="2">
                    <c:v>-8.4</c:v>
                  </c:pt>
                  <c:pt idx="3">
                    <c:v>-3.5</c:v>
                  </c:pt>
                  <c:pt idx="4">
                    <c:v>-4.1</c:v>
                  </c:pt>
                  <c:pt idx="5">
                    <c:v>-2.0</c:v>
                  </c:pt>
                  <c:pt idx="6">
                    <c:v>-0.6</c:v>
                  </c:pt>
                  <c:pt idx="7">
                    <c:v>-0.4</c:v>
                  </c:pt>
                  <c:pt idx="8">
                    <c:v>-1.8</c:v>
                  </c:pt>
                  <c:pt idx="9">
                    <c:v>-0.8</c:v>
                  </c:pt>
                  <c:pt idx="10">
                    <c:v>-0.1</c:v>
                  </c:pt>
                  <c:pt idx="11">
                    <c:v>-0.2</c:v>
                  </c:pt>
                  <c:pt idx="12">
                    <c:v>-1.2</c:v>
                  </c:pt>
                  <c:pt idx="13">
                    <c:v>0.0</c:v>
                  </c:pt>
                  <c:pt idx="14">
                    <c:v>0.2</c:v>
                  </c:pt>
                  <c:pt idx="15">
                    <c:v>0.9</c:v>
                  </c:pt>
                  <c:pt idx="16">
                    <c:v>4.2</c:v>
                  </c:pt>
                  <c:pt idx="17">
                    <c:v>4.8</c:v>
                  </c:pt>
                  <c:pt idx="18">
                    <c:v>14.2</c:v>
                  </c:pt>
                </c15:dlblRangeCache>
              </c15:datalabelsRange>
            </c:ext>
            <c:ext xmlns:c16="http://schemas.microsoft.com/office/drawing/2014/chart" uri="{C3380CC4-5D6E-409C-BE32-E72D297353CC}">
              <c16:uniqueId val="{0000001B-BA88-4A68-BACF-857B16C2CCA5}"/>
            </c:ext>
          </c:extLst>
        </c:ser>
        <c:dLbls>
          <c:showLegendKey val="0"/>
          <c:showVal val="0"/>
          <c:showCatName val="0"/>
          <c:showSerName val="0"/>
          <c:showPercent val="0"/>
          <c:showBubbleSize val="0"/>
        </c:dLbls>
        <c:gapWidth val="40"/>
        <c:overlap val="80"/>
        <c:axId val="896209688"/>
        <c:axId val="896210080"/>
      </c:barChart>
      <c:catAx>
        <c:axId val="896209688"/>
        <c:scaling>
          <c:orientation val="minMax"/>
        </c:scaling>
        <c:delete val="1"/>
        <c:axPos val="b"/>
        <c:numFmt formatCode="General" sourceLinked="0"/>
        <c:majorTickMark val="out"/>
        <c:minorTickMark val="none"/>
        <c:tickLblPos val="nextTo"/>
        <c:crossAx val="896210080"/>
        <c:crosses val="autoZero"/>
        <c:auto val="1"/>
        <c:lblAlgn val="ctr"/>
        <c:lblOffset val="100"/>
        <c:noMultiLvlLbl val="0"/>
      </c:catAx>
      <c:valAx>
        <c:axId val="896210080"/>
        <c:scaling>
          <c:orientation val="minMax"/>
          <c:max val="60"/>
        </c:scaling>
        <c:delete val="0"/>
        <c:axPos val="l"/>
        <c:numFmt formatCode="0" sourceLinked="0"/>
        <c:majorTickMark val="out"/>
        <c:minorTickMark val="none"/>
        <c:tickLblPos val="nextTo"/>
        <c:crossAx val="896209688"/>
        <c:crosses val="autoZero"/>
        <c:crossBetween val="between"/>
        <c:majorUnit val="20"/>
      </c:valAx>
    </c:plotArea>
    <c:legend>
      <c:legendPos val="t"/>
      <c:legendEntry>
        <c:idx val="1"/>
        <c:delete val="1"/>
      </c:legendEntry>
      <c:layout>
        <c:manualLayout>
          <c:xMode val="edge"/>
          <c:yMode val="edge"/>
          <c:x val="0.20034197750916816"/>
          <c:y val="5.7661535300806213E-2"/>
          <c:w val="0.1112454326583585"/>
          <c:h val="8.2596460342229158E-2"/>
        </c:manualLayout>
      </c:layout>
      <c:overlay val="0"/>
    </c:legend>
    <c:plotVisOnly val="1"/>
    <c:dispBlanksAs val="gap"/>
    <c:showDLblsOverMax val="0"/>
  </c:chart>
  <c:txPr>
    <a:bodyPr/>
    <a:lstStyle/>
    <a:p>
      <a:pPr>
        <a:defRPr sz="1800"/>
      </a:pPr>
      <a:endParaRPr lang="lv-LV"/>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717864903644089E-2"/>
          <c:y val="0.14565773494731069"/>
          <c:w val="0.94011677961432294"/>
          <c:h val="0.35704327675907427"/>
        </c:manualLayout>
      </c:layout>
      <c:barChart>
        <c:barDir val="col"/>
        <c:grouping val="clustered"/>
        <c:varyColors val="0"/>
        <c:ser>
          <c:idx val="0"/>
          <c:order val="0"/>
          <c:tx>
            <c:strRef>
              <c:f>Sheet1!$B$1</c:f>
              <c:strCache>
                <c:ptCount val="1"/>
                <c:pt idx="0">
                  <c:v>Piedāvājums</c:v>
                </c:pt>
              </c:strCache>
            </c:strRef>
          </c:tx>
          <c:spPr>
            <a:solidFill>
              <a:schemeClr val="bg2">
                <a:lumMod val="90000"/>
              </a:schemeClr>
            </a:solidFill>
            <a:ln>
              <a:solidFill>
                <a:schemeClr val="bg1">
                  <a:lumMod val="65000"/>
                </a:schemeClr>
              </a:solidFill>
            </a:ln>
          </c:spPr>
          <c:invertIfNegative val="0"/>
          <c:dPt>
            <c:idx val="0"/>
            <c:invertIfNegative val="0"/>
            <c:bubble3D val="0"/>
            <c:spPr>
              <a:solidFill>
                <a:schemeClr val="bg1">
                  <a:lumMod val="75000"/>
                </a:schemeClr>
              </a:solidFill>
              <a:ln>
                <a:solidFill>
                  <a:schemeClr val="bg1">
                    <a:lumMod val="65000"/>
                  </a:schemeClr>
                </a:solidFill>
              </a:ln>
            </c:spPr>
            <c:extLst>
              <c:ext xmlns:c16="http://schemas.microsoft.com/office/drawing/2014/chart" uri="{C3380CC4-5D6E-409C-BE32-E72D297353CC}">
                <c16:uniqueId val="{00000001-7AC2-4928-B254-3EEF001C58B9}"/>
              </c:ext>
            </c:extLst>
          </c:dPt>
          <c:cat>
            <c:strRef>
              <c:f>Sheet1!$A$2:$A$20</c:f>
              <c:strCache>
                <c:ptCount val="19"/>
                <c:pt idx="0">
                  <c:v>Būvnieki un tiem radniecīgu profesiju strādnieki</c:v>
                </c:pt>
                <c:pt idx="1">
                  <c:v>Pašgājēju mašīnu un iekārtu vadītāji uncelšanas iekārtu un mašīnu operatori</c:v>
                </c:pt>
                <c:pt idx="2">
                  <c:v>Metālapstrādes, mašīnbūves un tām radniecīgu jomu strādnieki</c:v>
                </c:pt>
                <c:pt idx="3">
                  <c:v>Elektrisko un elektronisko iekārtu strādnieki</c:v>
                </c:pt>
                <c:pt idx="4">
                  <c:v>Pārtikas produktu pārstrādes un kokapstrādes strādnieki, apģērbu izgatavošanas un citi amatnieki un tiem radniecīgu profesiju strādnieki</c:v>
                </c:pt>
                <c:pt idx="5">
                  <c:v>Rūpniecisko iekārtu operatori</c:v>
                </c:pt>
                <c:pt idx="6">
                  <c:v>Kvalificēti tirgus lauksaimniecības darbinieki</c:v>
                </c:pt>
                <c:pt idx="7">
                  <c:v>Individuālās aprūpes darbinieki</c:v>
                </c:pt>
                <c:pt idx="8">
                  <c:v>Kvalificēti tirgus mežsaimniecības un zivsaimniecības darbinieki</c:v>
                </c:pt>
                <c:pt idx="9">
                  <c:v>Amatnieki un iespieddarbu strādnieki</c:v>
                </c:pt>
                <c:pt idx="10">
                  <c:v>Montieri</c:v>
                </c:pt>
                <c:pt idx="11">
                  <c:v>Uzskaites un materiālo vērtību reģistrēšanas darbinieki</c:v>
                </c:pt>
                <c:pt idx="12">
                  <c:v>Individuālo pakalpojumu jomas darbinieki</c:v>
                </c:pt>
                <c:pt idx="13">
                  <c:v>Citi kalpotāji</c:v>
                </c:pt>
                <c:pt idx="14">
                  <c:v>Personiskā patēriņa lauksaimnieki, zvejnieki, mednieki un vācēji</c:v>
                </c:pt>
                <c:pt idx="15">
                  <c:v>Iestāžu kalpotāji un kancelejas tehnikas operatori</c:v>
                </c:pt>
                <c:pt idx="16">
                  <c:v>Apsardzes pakalpojumu jomas darbinieki</c:v>
                </c:pt>
                <c:pt idx="17">
                  <c:v>Klientu apkalpotāji</c:v>
                </c:pt>
                <c:pt idx="18">
                  <c:v>Tirdzniecības darbinieki</c:v>
                </c:pt>
              </c:strCache>
            </c:strRef>
          </c:cat>
          <c:val>
            <c:numRef>
              <c:f>Sheet1!$B$2:$B$20</c:f>
              <c:numCache>
                <c:formatCode>0.0</c:formatCode>
                <c:ptCount val="19"/>
                <c:pt idx="0">
                  <c:v>33.926869711418995</c:v>
                </c:pt>
                <c:pt idx="1">
                  <c:v>55.146614829547893</c:v>
                </c:pt>
                <c:pt idx="2">
                  <c:v>28.888405858189053</c:v>
                </c:pt>
                <c:pt idx="3">
                  <c:v>7.2627410095594911</c:v>
                </c:pt>
                <c:pt idx="4">
                  <c:v>22.531484813857904</c:v>
                </c:pt>
                <c:pt idx="5">
                  <c:v>12.834924951042712</c:v>
                </c:pt>
                <c:pt idx="6">
                  <c:v>16.983793227085677</c:v>
                </c:pt>
                <c:pt idx="7">
                  <c:v>20.638973188138138</c:v>
                </c:pt>
                <c:pt idx="8">
                  <c:v>4.4471824784345744</c:v>
                </c:pt>
                <c:pt idx="9">
                  <c:v>2.4333866206033417</c:v>
                </c:pt>
                <c:pt idx="10">
                  <c:v>4.5290203928107653</c:v>
                </c:pt>
                <c:pt idx="11">
                  <c:v>17.524824454983879</c:v>
                </c:pt>
                <c:pt idx="12">
                  <c:v>43.906361773256705</c:v>
                </c:pt>
                <c:pt idx="13">
                  <c:v>2.9074491712221224</c:v>
                </c:pt>
                <c:pt idx="14">
                  <c:v>3.4709483892736417</c:v>
                </c:pt>
                <c:pt idx="15">
                  <c:v>4.4028219463364566</c:v>
                </c:pt>
                <c:pt idx="16">
                  <c:v>14.431919423009379</c:v>
                </c:pt>
                <c:pt idx="17">
                  <c:v>16.068839019095392</c:v>
                </c:pt>
                <c:pt idx="18">
                  <c:v>52.94740302936988</c:v>
                </c:pt>
              </c:numCache>
            </c:numRef>
          </c:val>
          <c:extLst>
            <c:ext xmlns:c16="http://schemas.microsoft.com/office/drawing/2014/chart" uri="{C3380CC4-5D6E-409C-BE32-E72D297353CC}">
              <c16:uniqueId val="{00000002-7AC2-4928-B254-3EEF001C58B9}"/>
            </c:ext>
          </c:extLst>
        </c:ser>
        <c:ser>
          <c:idx val="1"/>
          <c:order val="1"/>
          <c:tx>
            <c:strRef>
              <c:f>Sheet1!$C$1</c:f>
              <c:strCache>
                <c:ptCount val="1"/>
                <c:pt idx="0">
                  <c:v>Pieprasījums</c:v>
                </c:pt>
              </c:strCache>
            </c:strRef>
          </c:tx>
          <c:spPr>
            <a:solidFill>
              <a:srgbClr val="FF0000"/>
            </a:solidFill>
            <a:ln>
              <a:noFill/>
            </a:ln>
          </c:spPr>
          <c:invertIfNegative val="0"/>
          <c:dPt>
            <c:idx val="4"/>
            <c:invertIfNegative val="0"/>
            <c:bubble3D val="0"/>
            <c:extLst>
              <c:ext xmlns:c16="http://schemas.microsoft.com/office/drawing/2014/chart" uri="{C3380CC4-5D6E-409C-BE32-E72D297353CC}">
                <c16:uniqueId val="{00000003-7AC2-4928-B254-3EEF001C58B9}"/>
              </c:ext>
            </c:extLst>
          </c:dPt>
          <c:dPt>
            <c:idx val="5"/>
            <c:invertIfNegative val="0"/>
            <c:bubble3D val="0"/>
            <c:extLst>
              <c:ext xmlns:c16="http://schemas.microsoft.com/office/drawing/2014/chart" uri="{C3380CC4-5D6E-409C-BE32-E72D297353CC}">
                <c16:uniqueId val="{00000004-7AC2-4928-B254-3EEF001C58B9}"/>
              </c:ext>
            </c:extLst>
          </c:dPt>
          <c:dPt>
            <c:idx val="8"/>
            <c:invertIfNegative val="0"/>
            <c:bubble3D val="0"/>
            <c:extLst>
              <c:ext xmlns:c16="http://schemas.microsoft.com/office/drawing/2014/chart" uri="{C3380CC4-5D6E-409C-BE32-E72D297353CC}">
                <c16:uniqueId val="{00000005-7AC2-4928-B254-3EEF001C58B9}"/>
              </c:ext>
            </c:extLst>
          </c:dPt>
          <c:dPt>
            <c:idx val="10"/>
            <c:invertIfNegative val="0"/>
            <c:bubble3D val="0"/>
            <c:extLst>
              <c:ext xmlns:c16="http://schemas.microsoft.com/office/drawing/2014/chart" uri="{C3380CC4-5D6E-409C-BE32-E72D297353CC}">
                <c16:uniqueId val="{00000006-7AC2-4928-B254-3EEF001C58B9}"/>
              </c:ext>
            </c:extLst>
          </c:dPt>
          <c:dPt>
            <c:idx val="11"/>
            <c:invertIfNegative val="0"/>
            <c:bubble3D val="0"/>
            <c:extLst>
              <c:ext xmlns:c16="http://schemas.microsoft.com/office/drawing/2014/chart" uri="{C3380CC4-5D6E-409C-BE32-E72D297353CC}">
                <c16:uniqueId val="{00000007-7AC2-4928-B254-3EEF001C58B9}"/>
              </c:ext>
            </c:extLst>
          </c:dPt>
          <c:dPt>
            <c:idx val="12"/>
            <c:invertIfNegative val="0"/>
            <c:bubble3D val="0"/>
            <c:extLst>
              <c:ext xmlns:c16="http://schemas.microsoft.com/office/drawing/2014/chart" uri="{C3380CC4-5D6E-409C-BE32-E72D297353CC}">
                <c16:uniqueId val="{00000008-7AC2-4928-B254-3EEF001C58B9}"/>
              </c:ext>
            </c:extLst>
          </c:dPt>
          <c:dPt>
            <c:idx val="13"/>
            <c:invertIfNegative val="0"/>
            <c:bubble3D val="0"/>
            <c:extLst>
              <c:ext xmlns:c16="http://schemas.microsoft.com/office/drawing/2014/chart" uri="{C3380CC4-5D6E-409C-BE32-E72D297353CC}">
                <c16:uniqueId val="{00000009-7AC2-4928-B254-3EEF001C58B9}"/>
              </c:ext>
            </c:extLst>
          </c:dPt>
          <c:dPt>
            <c:idx val="14"/>
            <c:invertIfNegative val="0"/>
            <c:bubble3D val="0"/>
            <c:spPr>
              <a:solidFill>
                <a:srgbClr val="00859D"/>
              </a:solidFill>
              <a:ln>
                <a:noFill/>
              </a:ln>
            </c:spPr>
            <c:extLst>
              <c:ext xmlns:c16="http://schemas.microsoft.com/office/drawing/2014/chart" uri="{C3380CC4-5D6E-409C-BE32-E72D297353CC}">
                <c16:uniqueId val="{0000000B-7AC2-4928-B254-3EEF001C58B9}"/>
              </c:ext>
            </c:extLst>
          </c:dPt>
          <c:dPt>
            <c:idx val="15"/>
            <c:invertIfNegative val="0"/>
            <c:bubble3D val="0"/>
            <c:spPr>
              <a:solidFill>
                <a:srgbClr val="00859D"/>
              </a:solidFill>
              <a:ln>
                <a:noFill/>
              </a:ln>
            </c:spPr>
            <c:extLst>
              <c:ext xmlns:c16="http://schemas.microsoft.com/office/drawing/2014/chart" uri="{C3380CC4-5D6E-409C-BE32-E72D297353CC}">
                <c16:uniqueId val="{0000000D-7AC2-4928-B254-3EEF001C58B9}"/>
              </c:ext>
            </c:extLst>
          </c:dPt>
          <c:dPt>
            <c:idx val="16"/>
            <c:invertIfNegative val="0"/>
            <c:bubble3D val="0"/>
            <c:spPr>
              <a:solidFill>
                <a:srgbClr val="00859D"/>
              </a:solidFill>
              <a:ln>
                <a:noFill/>
              </a:ln>
            </c:spPr>
            <c:extLst>
              <c:ext xmlns:c16="http://schemas.microsoft.com/office/drawing/2014/chart" uri="{C3380CC4-5D6E-409C-BE32-E72D297353CC}">
                <c16:uniqueId val="{0000000F-7AC2-4928-B254-3EEF001C58B9}"/>
              </c:ext>
            </c:extLst>
          </c:dPt>
          <c:dPt>
            <c:idx val="17"/>
            <c:invertIfNegative val="0"/>
            <c:bubble3D val="0"/>
            <c:spPr>
              <a:solidFill>
                <a:srgbClr val="00859D"/>
              </a:solidFill>
              <a:ln>
                <a:noFill/>
              </a:ln>
            </c:spPr>
            <c:extLst>
              <c:ext xmlns:c16="http://schemas.microsoft.com/office/drawing/2014/chart" uri="{C3380CC4-5D6E-409C-BE32-E72D297353CC}">
                <c16:uniqueId val="{00000011-7AC2-4928-B254-3EEF001C58B9}"/>
              </c:ext>
            </c:extLst>
          </c:dPt>
          <c:dPt>
            <c:idx val="18"/>
            <c:invertIfNegative val="0"/>
            <c:bubble3D val="0"/>
            <c:spPr>
              <a:solidFill>
                <a:srgbClr val="00859D"/>
              </a:solidFill>
              <a:ln>
                <a:noFill/>
              </a:ln>
            </c:spPr>
            <c:extLst>
              <c:ext xmlns:c16="http://schemas.microsoft.com/office/drawing/2014/chart" uri="{C3380CC4-5D6E-409C-BE32-E72D297353CC}">
                <c16:uniqueId val="{00000013-7AC2-4928-B254-3EEF001C58B9}"/>
              </c:ext>
            </c:extLst>
          </c:dPt>
          <c:dLbls>
            <c:dLbl>
              <c:idx val="0"/>
              <c:tx>
                <c:rich>
                  <a:bodyPr/>
                  <a:lstStyle/>
                  <a:p>
                    <a:fld id="{12EF2FB2-F801-4272-804C-6391A00D9CBF}" type="CELLRANGE">
                      <a:rPr lang="en-US"/>
                      <a:pPr/>
                      <a:t>[CELLRANGE]</a:t>
                    </a:fld>
                    <a:endParaRPr lang="lv-LV"/>
                  </a:p>
                </c:rich>
              </c:tx>
              <c:dLblPos val="in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7AC2-4928-B254-3EEF001C58B9}"/>
                </c:ext>
              </c:extLst>
            </c:dLbl>
            <c:dLbl>
              <c:idx val="1"/>
              <c:tx>
                <c:rich>
                  <a:bodyPr/>
                  <a:lstStyle/>
                  <a:p>
                    <a:fld id="{D62583C7-2606-4023-A0B9-55D5D3537E46}" type="CELLRANGE">
                      <a:rPr lang="lv-LV"/>
                      <a:pPr/>
                      <a:t>[CELLRANGE]</a:t>
                    </a:fld>
                    <a:endParaRPr lang="lv-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7AC2-4928-B254-3EEF001C58B9}"/>
                </c:ext>
              </c:extLst>
            </c:dLbl>
            <c:dLbl>
              <c:idx val="2"/>
              <c:tx>
                <c:rich>
                  <a:bodyPr/>
                  <a:lstStyle/>
                  <a:p>
                    <a:fld id="{212AE02C-8CDD-4DC0-AC77-0313A20687E4}" type="CELLRANGE">
                      <a:rPr lang="lv-LV"/>
                      <a:pPr/>
                      <a:t>[CELLRANGE]</a:t>
                    </a:fld>
                    <a:endParaRPr lang="lv-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7AC2-4928-B254-3EEF001C58B9}"/>
                </c:ext>
              </c:extLst>
            </c:dLbl>
            <c:dLbl>
              <c:idx val="3"/>
              <c:layout>
                <c:manualLayout>
                  <c:x val="-1.062561620207384E-3"/>
                  <c:y val="7.0390773246296126E-2"/>
                </c:manualLayout>
              </c:layout>
              <c:tx>
                <c:rich>
                  <a:bodyPr/>
                  <a:lstStyle/>
                  <a:p>
                    <a:fld id="{43E094CD-AE2C-4DEB-BB89-14527506C096}" type="CELLRANGE">
                      <a:rPr lang="en-US"/>
                      <a:pPr/>
                      <a:t>[CELLRANGE]</a:t>
                    </a:fld>
                    <a:endParaRPr lang="lv-LV"/>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7AC2-4928-B254-3EEF001C58B9}"/>
                </c:ext>
              </c:extLst>
            </c:dLbl>
            <c:dLbl>
              <c:idx val="4"/>
              <c:tx>
                <c:rich>
                  <a:bodyPr/>
                  <a:lstStyle/>
                  <a:p>
                    <a:fld id="{20668BC9-5DDC-4CF5-8406-5657AC226961}" type="CELLRANGE">
                      <a:rPr lang="lv-LV"/>
                      <a:pPr/>
                      <a:t>[CELLRANGE]</a:t>
                    </a:fld>
                    <a:endParaRPr lang="lv-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AC2-4928-B254-3EEF001C58B9}"/>
                </c:ext>
              </c:extLst>
            </c:dLbl>
            <c:dLbl>
              <c:idx val="5"/>
              <c:tx>
                <c:rich>
                  <a:bodyPr/>
                  <a:lstStyle/>
                  <a:p>
                    <a:fld id="{84072DB6-B00A-4E06-9944-18DB3EC1E7EE}" type="CELLRANGE">
                      <a:rPr lang="lv-LV"/>
                      <a:pPr/>
                      <a:t>[CELLRANGE]</a:t>
                    </a:fld>
                    <a:endParaRPr lang="lv-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AC2-4928-B254-3EEF001C58B9}"/>
                </c:ext>
              </c:extLst>
            </c:dLbl>
            <c:dLbl>
              <c:idx val="6"/>
              <c:tx>
                <c:rich>
                  <a:bodyPr/>
                  <a:lstStyle/>
                  <a:p>
                    <a:fld id="{B8C29736-805B-4242-9631-BA684E0195E3}" type="CELLRANGE">
                      <a:rPr lang="lv-LV"/>
                      <a:pPr/>
                      <a:t>[CELLRANGE]</a:t>
                    </a:fld>
                    <a:endParaRPr lang="lv-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7AC2-4928-B254-3EEF001C58B9}"/>
                </c:ext>
              </c:extLst>
            </c:dLbl>
            <c:dLbl>
              <c:idx val="7"/>
              <c:tx>
                <c:rich>
                  <a:bodyPr/>
                  <a:lstStyle/>
                  <a:p>
                    <a:fld id="{7C1CA92B-7EFE-4C2B-A096-3FDDBB759A25}" type="CELLRANGE">
                      <a:rPr lang="lv-LV"/>
                      <a:pPr/>
                      <a:t>[CELLRANGE]</a:t>
                    </a:fld>
                    <a:endParaRPr lang="lv-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7AC2-4928-B254-3EEF001C58B9}"/>
                </c:ext>
              </c:extLst>
            </c:dLbl>
            <c:dLbl>
              <c:idx val="8"/>
              <c:layout>
                <c:manualLayout>
                  <c:x val="1.0625616202073452E-3"/>
                  <c:y val="1.4812658182588997E-2"/>
                </c:manualLayout>
              </c:layout>
              <c:tx>
                <c:rich>
                  <a:bodyPr wrap="square" lIns="38100" tIns="19050" rIns="38100" bIns="19050" anchor="ctr">
                    <a:spAutoFit/>
                  </a:bodyPr>
                  <a:lstStyle/>
                  <a:p>
                    <a:pPr>
                      <a:defRPr sz="1800" b="0">
                        <a:solidFill>
                          <a:schemeClr val="bg1">
                            <a:lumMod val="50000"/>
                          </a:schemeClr>
                        </a:solidFill>
                      </a:defRPr>
                    </a:pPr>
                    <a:fld id="{14914C32-3BA0-4CA7-8132-2FB0B9BD2215}" type="CELLRANGE">
                      <a:rPr lang="en-US"/>
                      <a:pPr>
                        <a:defRPr sz="1800" b="0">
                          <a:solidFill>
                            <a:schemeClr val="bg1">
                              <a:lumMod val="50000"/>
                            </a:schemeClr>
                          </a:solidFill>
                        </a:defRPr>
                      </a:pPr>
                      <a:t>[CELLRANGE]</a:t>
                    </a:fld>
                    <a:endParaRPr lang="lv-LV"/>
                  </a:p>
                </c:rich>
              </c:tx>
              <c:numFmt formatCode="#,##0.0"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7AC2-4928-B254-3EEF001C58B9}"/>
                </c:ext>
              </c:extLst>
            </c:dLbl>
            <c:dLbl>
              <c:idx val="9"/>
              <c:layout>
                <c:manualLayout>
                  <c:x val="-1.0625616202073452E-3"/>
                  <c:y val="1.4063512251515531E-3"/>
                </c:manualLayout>
              </c:layout>
              <c:tx>
                <c:rich>
                  <a:bodyPr wrap="square" lIns="38100" tIns="19050" rIns="38100" bIns="19050" anchor="ctr">
                    <a:spAutoFit/>
                  </a:bodyPr>
                  <a:lstStyle/>
                  <a:p>
                    <a:pPr>
                      <a:defRPr sz="1800" b="0">
                        <a:solidFill>
                          <a:schemeClr val="bg1">
                            <a:lumMod val="50000"/>
                          </a:schemeClr>
                        </a:solidFill>
                      </a:defRPr>
                    </a:pPr>
                    <a:fld id="{5642961B-0172-4914-9935-F5C85D8ED4E8}" type="CELLRANGE">
                      <a:rPr lang="en-US"/>
                      <a:pPr>
                        <a:defRPr sz="1800" b="0">
                          <a:solidFill>
                            <a:schemeClr val="bg1">
                              <a:lumMod val="50000"/>
                            </a:schemeClr>
                          </a:solidFill>
                        </a:defRPr>
                      </a:pPr>
                      <a:t>[CELLRANGE]</a:t>
                    </a:fld>
                    <a:endParaRPr lang="lv-LV"/>
                  </a:p>
                </c:rich>
              </c:tx>
              <c:numFmt formatCode="#,##0.0"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7AC2-4928-B254-3EEF001C58B9}"/>
                </c:ext>
              </c:extLst>
            </c:dLbl>
            <c:dLbl>
              <c:idx val="10"/>
              <c:layout>
                <c:manualLayout>
                  <c:x val="2.1251232404146904E-3"/>
                  <c:y val="2.0711898622394413E-2"/>
                </c:manualLayout>
              </c:layout>
              <c:tx>
                <c:rich>
                  <a:bodyPr wrap="square" lIns="38100" tIns="19050" rIns="38100" bIns="19050" anchor="ctr">
                    <a:spAutoFit/>
                  </a:bodyPr>
                  <a:lstStyle/>
                  <a:p>
                    <a:pPr>
                      <a:defRPr sz="1800" b="0">
                        <a:solidFill>
                          <a:schemeClr val="bg1">
                            <a:lumMod val="50000"/>
                          </a:schemeClr>
                        </a:solidFill>
                      </a:defRPr>
                    </a:pPr>
                    <a:fld id="{FE81B3FF-5579-4A8F-98D3-15795542A4A4}" type="CELLRANGE">
                      <a:rPr lang="en-US"/>
                      <a:pPr>
                        <a:defRPr sz="1800" b="0">
                          <a:solidFill>
                            <a:schemeClr val="bg1">
                              <a:lumMod val="50000"/>
                            </a:schemeClr>
                          </a:solidFill>
                        </a:defRPr>
                      </a:pPr>
                      <a:t>[CELLRANGE]</a:t>
                    </a:fld>
                    <a:endParaRPr lang="lv-LV"/>
                  </a:p>
                </c:rich>
              </c:tx>
              <c:numFmt formatCode="#,##0.0"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AC2-4928-B254-3EEF001C58B9}"/>
                </c:ext>
              </c:extLst>
            </c:dLbl>
            <c:dLbl>
              <c:idx val="11"/>
              <c:tx>
                <c:rich>
                  <a:bodyPr/>
                  <a:lstStyle/>
                  <a:p>
                    <a:fld id="{BC630D56-FDB0-4E8E-969E-6049F4A9DC39}" type="CELLRANGE">
                      <a:rPr lang="lv-LV"/>
                      <a:pPr/>
                      <a:t>[CELLRANGE]</a:t>
                    </a:fld>
                    <a:endParaRPr lang="lv-LV"/>
                  </a:p>
                </c:rich>
              </c:tx>
              <c:dLblPos val="in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AC2-4928-B254-3EEF001C58B9}"/>
                </c:ext>
              </c:extLst>
            </c:dLbl>
            <c:dLbl>
              <c:idx val="12"/>
              <c:layout>
                <c:manualLayout>
                  <c:x val="-2.9884545060452376E-3"/>
                  <c:y val="1.7674428812852534E-2"/>
                </c:manualLayout>
              </c:layout>
              <c:tx>
                <c:rich>
                  <a:bodyPr wrap="square" lIns="38100" tIns="19050" rIns="38100" bIns="19050" anchor="ctr">
                    <a:spAutoFit/>
                  </a:bodyPr>
                  <a:lstStyle/>
                  <a:p>
                    <a:pPr>
                      <a:defRPr sz="1800" b="0">
                        <a:solidFill>
                          <a:schemeClr val="bg1">
                            <a:lumMod val="50000"/>
                          </a:schemeClr>
                        </a:solidFill>
                      </a:defRPr>
                    </a:pPr>
                    <a:fld id="{4A8088EB-19BF-4E5F-81D9-F1B0522436D1}" type="CELLRANGE">
                      <a:rPr lang="en-US"/>
                      <a:pPr>
                        <a:defRPr sz="1800" b="0">
                          <a:solidFill>
                            <a:schemeClr val="bg1">
                              <a:lumMod val="50000"/>
                            </a:schemeClr>
                          </a:solidFill>
                        </a:defRPr>
                      </a:pPr>
                      <a:t>[CELLRANGE]</a:t>
                    </a:fld>
                    <a:endParaRPr lang="lv-LV"/>
                  </a:p>
                </c:rich>
              </c:tx>
              <c:numFmt formatCode="#,##0.0"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7AC2-4928-B254-3EEF001C58B9}"/>
                </c:ext>
              </c:extLst>
            </c:dLbl>
            <c:dLbl>
              <c:idx val="13"/>
              <c:layout>
                <c:manualLayout>
                  <c:x val="-1.0625616202073452E-3"/>
                  <c:y val="1.3154037740496416E-2"/>
                </c:manualLayout>
              </c:layout>
              <c:tx>
                <c:rich>
                  <a:bodyPr wrap="square" lIns="38100" tIns="19050" rIns="38100" bIns="19050" anchor="ctr">
                    <a:spAutoFit/>
                  </a:bodyPr>
                  <a:lstStyle/>
                  <a:p>
                    <a:pPr>
                      <a:defRPr sz="1800" b="0">
                        <a:solidFill>
                          <a:schemeClr val="bg1">
                            <a:lumMod val="50000"/>
                          </a:schemeClr>
                        </a:solidFill>
                      </a:defRPr>
                    </a:pPr>
                    <a:fld id="{087C9F7F-5EA5-4CAD-89A0-3E31AF52AAC6}" type="CELLRANGE">
                      <a:rPr lang="en-US" sz="1800" b="0">
                        <a:solidFill>
                          <a:schemeClr val="bg1">
                            <a:lumMod val="50000"/>
                          </a:schemeClr>
                        </a:solidFill>
                      </a:rPr>
                      <a:pPr>
                        <a:defRPr sz="1800" b="0">
                          <a:solidFill>
                            <a:schemeClr val="bg1">
                              <a:lumMod val="50000"/>
                            </a:schemeClr>
                          </a:solidFill>
                        </a:defRPr>
                      </a:pPr>
                      <a:t>[CELLRANGE]</a:t>
                    </a:fld>
                    <a:endParaRPr lang="lv-LV"/>
                  </a:p>
                </c:rich>
              </c:tx>
              <c:numFmt formatCode="#,##0.0"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7AC2-4928-B254-3EEF001C58B9}"/>
                </c:ext>
              </c:extLst>
            </c:dLbl>
            <c:dLbl>
              <c:idx val="14"/>
              <c:layout>
                <c:manualLayout>
                  <c:x val="-2.1251232404146904E-3"/>
                  <c:y val="5.0050893682855313E-3"/>
                </c:manualLayout>
              </c:layout>
              <c:tx>
                <c:rich>
                  <a:bodyPr wrap="square" lIns="38100" tIns="19050" rIns="38100" bIns="19050" anchor="ctr">
                    <a:spAutoFit/>
                  </a:bodyPr>
                  <a:lstStyle/>
                  <a:p>
                    <a:pPr>
                      <a:defRPr sz="1800" b="0">
                        <a:solidFill>
                          <a:schemeClr val="tx1">
                            <a:lumMod val="75000"/>
                            <a:lumOff val="25000"/>
                          </a:schemeClr>
                        </a:solidFill>
                      </a:defRPr>
                    </a:pPr>
                    <a:fld id="{24E14B9C-C1C2-4197-BDA7-F9E7BABF7B3F}" type="CELLRANGE">
                      <a:rPr lang="en-US" sz="1800" b="0">
                        <a:solidFill>
                          <a:schemeClr val="tx1">
                            <a:lumMod val="75000"/>
                            <a:lumOff val="25000"/>
                          </a:schemeClr>
                        </a:solidFill>
                      </a:rPr>
                      <a:pPr>
                        <a:defRPr sz="1800" b="0">
                          <a:solidFill>
                            <a:schemeClr val="tx1">
                              <a:lumMod val="75000"/>
                              <a:lumOff val="25000"/>
                            </a:schemeClr>
                          </a:solidFill>
                        </a:defRPr>
                      </a:pPr>
                      <a:t>[CELLRANGE]</a:t>
                    </a:fld>
                    <a:endParaRPr lang="lv-LV"/>
                  </a:p>
                </c:rich>
              </c:tx>
              <c:numFmt formatCode="#,##0.0"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AC2-4928-B254-3EEF001C58B9}"/>
                </c:ext>
              </c:extLst>
            </c:dLbl>
            <c:dLbl>
              <c:idx val="15"/>
              <c:layout>
                <c:manualLayout>
                  <c:x val="2.1251232404145342E-3"/>
                  <c:y val="3.2338132691337312E-3"/>
                </c:manualLayout>
              </c:layout>
              <c:tx>
                <c:rich>
                  <a:bodyPr wrap="square" lIns="38100" tIns="19050" rIns="38100" bIns="19050" anchor="ctr">
                    <a:spAutoFit/>
                  </a:bodyPr>
                  <a:lstStyle/>
                  <a:p>
                    <a:pPr>
                      <a:defRPr sz="1800" b="0">
                        <a:solidFill>
                          <a:schemeClr val="tx1">
                            <a:lumMod val="75000"/>
                            <a:lumOff val="25000"/>
                          </a:schemeClr>
                        </a:solidFill>
                      </a:defRPr>
                    </a:pPr>
                    <a:fld id="{033EDC69-F646-4BA9-9101-209CDED45DAF}" type="CELLRANGE">
                      <a:rPr lang="en-US"/>
                      <a:pPr>
                        <a:defRPr sz="1800" b="0">
                          <a:solidFill>
                            <a:schemeClr val="tx1">
                              <a:lumMod val="75000"/>
                              <a:lumOff val="25000"/>
                            </a:schemeClr>
                          </a:solidFill>
                        </a:defRPr>
                      </a:pPr>
                      <a:t>[CELLRANGE]</a:t>
                    </a:fld>
                    <a:endParaRPr lang="lv-LV"/>
                  </a:p>
                </c:rich>
              </c:tx>
              <c:numFmt formatCode="#,##0.0"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AC2-4928-B254-3EEF001C58B9}"/>
                </c:ext>
              </c:extLst>
            </c:dLbl>
            <c:dLbl>
              <c:idx val="16"/>
              <c:layout>
                <c:manualLayout>
                  <c:x val="0"/>
                  <c:y val="8.3805025690881392E-3"/>
                </c:manualLayout>
              </c:layout>
              <c:tx>
                <c:rich>
                  <a:bodyPr wrap="square" lIns="38100" tIns="19050" rIns="38100" bIns="19050" anchor="ctr">
                    <a:spAutoFit/>
                  </a:bodyPr>
                  <a:lstStyle/>
                  <a:p>
                    <a:pPr>
                      <a:defRPr sz="1800" b="0">
                        <a:solidFill>
                          <a:schemeClr val="tx1">
                            <a:lumMod val="75000"/>
                            <a:lumOff val="25000"/>
                          </a:schemeClr>
                        </a:solidFill>
                      </a:defRPr>
                    </a:pPr>
                    <a:fld id="{8262FEB9-2A9B-4561-8FA7-890AE14FBF0C}" type="CELLRANGE">
                      <a:rPr lang="en-US" sz="1800" b="0">
                        <a:solidFill>
                          <a:schemeClr val="tx1">
                            <a:lumMod val="75000"/>
                            <a:lumOff val="25000"/>
                          </a:schemeClr>
                        </a:solidFill>
                      </a:rPr>
                      <a:pPr>
                        <a:defRPr sz="1800" b="0">
                          <a:solidFill>
                            <a:schemeClr val="tx1">
                              <a:lumMod val="75000"/>
                              <a:lumOff val="25000"/>
                            </a:schemeClr>
                          </a:solidFill>
                        </a:defRPr>
                      </a:pPr>
                      <a:t>[CELLRANGE]</a:t>
                    </a:fld>
                    <a:endParaRPr lang="lv-LV"/>
                  </a:p>
                </c:rich>
              </c:tx>
              <c:numFmt formatCode="#,##0.0"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7AC2-4928-B254-3EEF001C58B9}"/>
                </c:ext>
              </c:extLst>
            </c:dLbl>
            <c:dLbl>
              <c:idx val="17"/>
              <c:layout>
                <c:manualLayout>
                  <c:x val="1.0625616202073452E-3"/>
                  <c:y val="-1.0462220201798348E-2"/>
                </c:manualLayout>
              </c:layout>
              <c:tx>
                <c:rich>
                  <a:bodyPr wrap="square" lIns="38100" tIns="19050" rIns="38100" bIns="19050" anchor="ctr">
                    <a:spAutoFit/>
                  </a:bodyPr>
                  <a:lstStyle/>
                  <a:p>
                    <a:pPr>
                      <a:defRPr sz="1800" b="0">
                        <a:solidFill>
                          <a:schemeClr val="tx1">
                            <a:lumMod val="75000"/>
                            <a:lumOff val="25000"/>
                          </a:schemeClr>
                        </a:solidFill>
                      </a:defRPr>
                    </a:pPr>
                    <a:fld id="{30D62B4D-160D-41D0-8386-5C3AA3801018}" type="CELLRANGE">
                      <a:rPr lang="en-US" sz="1800" b="0">
                        <a:solidFill>
                          <a:schemeClr val="tx1">
                            <a:lumMod val="75000"/>
                            <a:lumOff val="25000"/>
                          </a:schemeClr>
                        </a:solidFill>
                      </a:rPr>
                      <a:pPr>
                        <a:defRPr sz="1800" b="0">
                          <a:solidFill>
                            <a:schemeClr val="tx1">
                              <a:lumMod val="75000"/>
                              <a:lumOff val="25000"/>
                            </a:schemeClr>
                          </a:solidFill>
                        </a:defRPr>
                      </a:pPr>
                      <a:t>[CELLRANGE]</a:t>
                    </a:fld>
                    <a:endParaRPr lang="lv-LV"/>
                  </a:p>
                </c:rich>
              </c:tx>
              <c:numFmt formatCode="#,##0.0"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7AC2-4928-B254-3EEF001C58B9}"/>
                </c:ext>
              </c:extLst>
            </c:dLbl>
            <c:dLbl>
              <c:idx val="18"/>
              <c:layout>
                <c:manualLayout>
                  <c:x val="-5.3128081010367255E-3"/>
                  <c:y val="2.3424998715952192E-3"/>
                </c:manualLayout>
              </c:layout>
              <c:tx>
                <c:rich>
                  <a:bodyPr wrap="square" lIns="38100" tIns="19050" rIns="38100" bIns="19050" anchor="ctr">
                    <a:spAutoFit/>
                  </a:bodyPr>
                  <a:lstStyle/>
                  <a:p>
                    <a:pPr>
                      <a:defRPr sz="1800" b="0">
                        <a:solidFill>
                          <a:schemeClr val="tx1">
                            <a:lumMod val="75000"/>
                            <a:lumOff val="25000"/>
                          </a:schemeClr>
                        </a:solidFill>
                      </a:defRPr>
                    </a:pPr>
                    <a:fld id="{5D845DBB-5E31-4149-AA17-EEA8BDC152B6}" type="CELLRANGE">
                      <a:rPr lang="en-US" sz="1800" b="0">
                        <a:solidFill>
                          <a:schemeClr val="tx1">
                            <a:lumMod val="75000"/>
                            <a:lumOff val="25000"/>
                          </a:schemeClr>
                        </a:solidFill>
                      </a:rPr>
                      <a:pPr>
                        <a:defRPr sz="1800" b="0">
                          <a:solidFill>
                            <a:schemeClr val="tx1">
                              <a:lumMod val="75000"/>
                              <a:lumOff val="25000"/>
                            </a:schemeClr>
                          </a:solidFill>
                        </a:defRPr>
                      </a:pPr>
                      <a:t>[CELLRANGE]</a:t>
                    </a:fld>
                    <a:endParaRPr lang="lv-LV"/>
                  </a:p>
                </c:rich>
              </c:tx>
              <c:numFmt formatCode="#,##0.0" sourceLinked="0"/>
              <c:spPr>
                <a:noFill/>
                <a:ln>
                  <a:noFill/>
                </a:ln>
                <a:effectLst/>
              </c:sp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7AC2-4928-B254-3EEF001C58B9}"/>
                </c:ext>
              </c:extLst>
            </c:dLbl>
            <c:numFmt formatCode="#,##0.0" sourceLinked="0"/>
            <c:spPr>
              <a:noFill/>
              <a:ln>
                <a:noFill/>
              </a:ln>
              <a:effectLst/>
            </c:spPr>
            <c:txPr>
              <a:bodyPr wrap="square" lIns="38100" tIns="19050" rIns="38100" bIns="19050" anchor="ctr">
                <a:spAutoFit/>
              </a:bodyPr>
              <a:lstStyle/>
              <a:p>
                <a:pPr>
                  <a:defRPr sz="1800" b="0">
                    <a:solidFill>
                      <a:schemeClr val="bg1"/>
                    </a:solidFill>
                  </a:defRPr>
                </a:pPr>
                <a:endParaRPr lang="lv-LV"/>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Sheet1!$A$2:$A$20</c:f>
              <c:strCache>
                <c:ptCount val="19"/>
                <c:pt idx="0">
                  <c:v>Būvnieki un tiem radniecīgu profesiju strādnieki</c:v>
                </c:pt>
                <c:pt idx="1">
                  <c:v>Pašgājēju mašīnu un iekārtu vadītāji uncelšanas iekārtu un mašīnu operatori</c:v>
                </c:pt>
                <c:pt idx="2">
                  <c:v>Metālapstrādes, mašīnbūves un tām radniecīgu jomu strādnieki</c:v>
                </c:pt>
                <c:pt idx="3">
                  <c:v>Elektrisko un elektronisko iekārtu strādnieki</c:v>
                </c:pt>
                <c:pt idx="4">
                  <c:v>Pārtikas produktu pārstrādes un kokapstrādes strādnieki, apģērbu izgatavošanas un citi amatnieki un tiem radniecīgu profesiju strādnieki</c:v>
                </c:pt>
                <c:pt idx="5">
                  <c:v>Rūpniecisko iekārtu operatori</c:v>
                </c:pt>
                <c:pt idx="6">
                  <c:v>Kvalificēti tirgus lauksaimniecības darbinieki</c:v>
                </c:pt>
                <c:pt idx="7">
                  <c:v>Individuālās aprūpes darbinieki</c:v>
                </c:pt>
                <c:pt idx="8">
                  <c:v>Kvalificēti tirgus mežsaimniecības un zivsaimniecības darbinieki</c:v>
                </c:pt>
                <c:pt idx="9">
                  <c:v>Amatnieki un iespieddarbu strādnieki</c:v>
                </c:pt>
                <c:pt idx="10">
                  <c:v>Montieri</c:v>
                </c:pt>
                <c:pt idx="11">
                  <c:v>Uzskaites un materiālo vērtību reģistrēšanas darbinieki</c:v>
                </c:pt>
                <c:pt idx="12">
                  <c:v>Individuālo pakalpojumu jomas darbinieki</c:v>
                </c:pt>
                <c:pt idx="13">
                  <c:v>Citi kalpotāji</c:v>
                </c:pt>
                <c:pt idx="14">
                  <c:v>Personiskā patēriņa lauksaimnieki, zvejnieki, mednieki un vācēji</c:v>
                </c:pt>
                <c:pt idx="15">
                  <c:v>Iestāžu kalpotāji un kancelejas tehnikas operatori</c:v>
                </c:pt>
                <c:pt idx="16">
                  <c:v>Apsardzes pakalpojumu jomas darbinieki</c:v>
                </c:pt>
                <c:pt idx="17">
                  <c:v>Klientu apkalpotāji</c:v>
                </c:pt>
                <c:pt idx="18">
                  <c:v>Tirdzniecības darbinieki</c:v>
                </c:pt>
              </c:strCache>
            </c:strRef>
          </c:cat>
          <c:val>
            <c:numRef>
              <c:f>Sheet1!$C$2:$C$20</c:f>
              <c:numCache>
                <c:formatCode>0.0</c:formatCode>
                <c:ptCount val="19"/>
                <c:pt idx="0">
                  <c:v>39.06339548535734</c:v>
                </c:pt>
                <c:pt idx="1">
                  <c:v>59.345341089173161</c:v>
                </c:pt>
                <c:pt idx="2">
                  <c:v>32.938086263650725</c:v>
                </c:pt>
                <c:pt idx="3">
                  <c:v>9.4065098880890918</c:v>
                </c:pt>
                <c:pt idx="4">
                  <c:v>23.721550233345802</c:v>
                </c:pt>
                <c:pt idx="5">
                  <c:v>13.603478772517326</c:v>
                </c:pt>
                <c:pt idx="6">
                  <c:v>17.66951305429637</c:v>
                </c:pt>
                <c:pt idx="7">
                  <c:v>21.321153130611179</c:v>
                </c:pt>
                <c:pt idx="8">
                  <c:v>4.9116626946626685</c:v>
                </c:pt>
                <c:pt idx="9">
                  <c:v>2.6587783093911757</c:v>
                </c:pt>
                <c:pt idx="10">
                  <c:v>4.6918140998751543</c:v>
                </c:pt>
                <c:pt idx="11">
                  <c:v>17.617786133081008</c:v>
                </c:pt>
                <c:pt idx="12">
                  <c:v>43.900163014168172</c:v>
                </c:pt>
                <c:pt idx="13">
                  <c:v>2.9113495072592874</c:v>
                </c:pt>
                <c:pt idx="14">
                  <c:v>3.2635585180835323</c:v>
                </c:pt>
                <c:pt idx="15">
                  <c:v>3.5715059875186772</c:v>
                </c:pt>
                <c:pt idx="16">
                  <c:v>12.309378357366841</c:v>
                </c:pt>
                <c:pt idx="17">
                  <c:v>10.959757942717474</c:v>
                </c:pt>
                <c:pt idx="18">
                  <c:v>39.096650588755359</c:v>
                </c:pt>
              </c:numCache>
            </c:numRef>
          </c:val>
          <c:extLst>
            <c:ext xmlns:c15="http://schemas.microsoft.com/office/drawing/2012/chart" uri="{02D57815-91ED-43cb-92C2-25804820EDAC}">
              <c15:datalabelsRange>
                <c15:f>Sheet1!$D$2:$D$20</c15:f>
                <c15:dlblRangeCache>
                  <c:ptCount val="19"/>
                  <c:pt idx="0">
                    <c:v>-5.1</c:v>
                  </c:pt>
                  <c:pt idx="1">
                    <c:v>-4.2</c:v>
                  </c:pt>
                  <c:pt idx="2">
                    <c:v>-4.0</c:v>
                  </c:pt>
                  <c:pt idx="3">
                    <c:v>-2.1</c:v>
                  </c:pt>
                  <c:pt idx="4">
                    <c:v>-1.2</c:v>
                  </c:pt>
                  <c:pt idx="5">
                    <c:v>-0.8</c:v>
                  </c:pt>
                  <c:pt idx="6">
                    <c:v>-0.7</c:v>
                  </c:pt>
                  <c:pt idx="7">
                    <c:v>-0.7</c:v>
                  </c:pt>
                  <c:pt idx="8">
                    <c:v>-0.5</c:v>
                  </c:pt>
                  <c:pt idx="9">
                    <c:v>-0.2</c:v>
                  </c:pt>
                  <c:pt idx="10">
                    <c:v>-0.2</c:v>
                  </c:pt>
                  <c:pt idx="11">
                    <c:v>-0.1</c:v>
                  </c:pt>
                  <c:pt idx="12">
                    <c:v>0.0</c:v>
                  </c:pt>
                  <c:pt idx="13">
                    <c:v>0.0</c:v>
                  </c:pt>
                  <c:pt idx="14">
                    <c:v>0.2</c:v>
                  </c:pt>
                  <c:pt idx="15">
                    <c:v>0.8</c:v>
                  </c:pt>
                  <c:pt idx="16">
                    <c:v>2.1</c:v>
                  </c:pt>
                  <c:pt idx="17">
                    <c:v>5.1</c:v>
                  </c:pt>
                  <c:pt idx="18">
                    <c:v>13.9</c:v>
                  </c:pt>
                </c15:dlblRangeCache>
              </c15:datalabelsRange>
            </c:ext>
            <c:ext xmlns:c16="http://schemas.microsoft.com/office/drawing/2014/chart" uri="{C3380CC4-5D6E-409C-BE32-E72D297353CC}">
              <c16:uniqueId val="{0000001B-7AC2-4928-B254-3EEF001C58B9}"/>
            </c:ext>
          </c:extLst>
        </c:ser>
        <c:dLbls>
          <c:showLegendKey val="0"/>
          <c:showVal val="0"/>
          <c:showCatName val="0"/>
          <c:showSerName val="0"/>
          <c:showPercent val="0"/>
          <c:showBubbleSize val="0"/>
        </c:dLbls>
        <c:gapWidth val="40"/>
        <c:overlap val="80"/>
        <c:axId val="896209688"/>
        <c:axId val="896210080"/>
      </c:barChart>
      <c:catAx>
        <c:axId val="896209688"/>
        <c:scaling>
          <c:orientation val="minMax"/>
        </c:scaling>
        <c:delete val="0"/>
        <c:axPos val="b"/>
        <c:numFmt formatCode="General" sourceLinked="0"/>
        <c:majorTickMark val="out"/>
        <c:minorTickMark val="none"/>
        <c:tickLblPos val="nextTo"/>
        <c:txPr>
          <a:bodyPr rot="-5400000" vert="horz"/>
          <a:lstStyle/>
          <a:p>
            <a:pPr>
              <a:defRPr sz="1400"/>
            </a:pPr>
            <a:endParaRPr lang="lv-LV"/>
          </a:p>
        </c:txPr>
        <c:crossAx val="896210080"/>
        <c:crosses val="autoZero"/>
        <c:auto val="1"/>
        <c:lblAlgn val="ctr"/>
        <c:lblOffset val="100"/>
        <c:noMultiLvlLbl val="0"/>
      </c:catAx>
      <c:valAx>
        <c:axId val="896210080"/>
        <c:scaling>
          <c:orientation val="minMax"/>
          <c:max val="60"/>
        </c:scaling>
        <c:delete val="0"/>
        <c:axPos val="l"/>
        <c:numFmt formatCode="0" sourceLinked="0"/>
        <c:majorTickMark val="out"/>
        <c:minorTickMark val="none"/>
        <c:tickLblPos val="nextTo"/>
        <c:txPr>
          <a:bodyPr/>
          <a:lstStyle/>
          <a:p>
            <a:pPr>
              <a:defRPr sz="1800"/>
            </a:pPr>
            <a:endParaRPr lang="lv-LV"/>
          </a:p>
        </c:txPr>
        <c:crossAx val="896209688"/>
        <c:crosses val="autoZero"/>
        <c:crossBetween val="between"/>
        <c:majorUnit val="20"/>
      </c:valAx>
    </c:plotArea>
    <c:plotVisOnly val="1"/>
    <c:dispBlanksAs val="gap"/>
    <c:showDLblsOverMax val="0"/>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40"/>
      <c:rAngAx val="0"/>
      <c:perspective val="0"/>
    </c:view3D>
    <c:floor>
      <c:thickness val="0"/>
      <c:spPr>
        <a:noFill/>
        <a:ln>
          <a:noFill/>
        </a:ln>
        <a:effectLst/>
        <a:sp3d/>
      </c:spPr>
    </c:floor>
    <c:sideWall>
      <c:thickness val="0"/>
      <c:spPr>
        <a:noFill/>
        <a:ln w="25400">
          <a:noFill/>
        </a:ln>
        <a:effectLst/>
        <a:scene3d>
          <a:camera prst="orthographicFront"/>
          <a:lightRig rig="threePt" dir="t"/>
        </a:scene3d>
        <a:sp3d prstMaterial="matte"/>
      </c:spPr>
    </c:sideWall>
    <c:backWall>
      <c:thickness val="0"/>
      <c:spPr>
        <a:noFill/>
        <a:ln w="25400">
          <a:noFill/>
        </a:ln>
        <a:effectLst/>
        <a:scene3d>
          <a:camera prst="orthographicFront"/>
          <a:lightRig rig="threePt" dir="t"/>
        </a:scene3d>
        <a:sp3d prstMaterial="matte"/>
      </c:spPr>
    </c:backWall>
    <c:plotArea>
      <c:layout>
        <c:manualLayout>
          <c:layoutTarget val="inner"/>
          <c:xMode val="edge"/>
          <c:yMode val="edge"/>
          <c:x val="0.50198472256069382"/>
          <c:y val="1.8147036039480334E-2"/>
          <c:w val="0.45105689963781209"/>
          <c:h val="0.94544462629569015"/>
        </c:manualLayout>
      </c:layout>
      <c:bar3DChart>
        <c:barDir val="bar"/>
        <c:grouping val="clustered"/>
        <c:varyColors val="0"/>
        <c:ser>
          <c:idx val="0"/>
          <c:order val="0"/>
          <c:tx>
            <c:strRef>
              <c:f>Sheet1!$B$1</c:f>
              <c:strCache>
                <c:ptCount val="1"/>
                <c:pt idx="0">
                  <c:v>Series 1</c:v>
                </c:pt>
              </c:strCache>
            </c:strRef>
          </c:tx>
          <c:spPr>
            <a:solidFill>
              <a:srgbClr val="3BA0BB"/>
            </a:solidFill>
            <a:ln w="6350" cap="rnd">
              <a:solidFill>
                <a:schemeClr val="accent5">
                  <a:lumMod val="75000"/>
                </a:schemeClr>
              </a:solidFill>
            </a:ln>
            <a:effectLst/>
            <a:scene3d>
              <a:camera prst="orthographicFront"/>
              <a:lightRig rig="threePt" dir="t">
                <a:rot lat="0" lon="0" rev="600000"/>
              </a:lightRig>
            </a:scene3d>
            <a:sp3d contourW="6350" prstMaterial="flat">
              <a:bevelT w="508000" h="508000" prst="angle"/>
              <a:contourClr>
                <a:schemeClr val="accent5">
                  <a:lumMod val="75000"/>
                </a:schemeClr>
              </a:contourClr>
            </a:sp3d>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Ķīmijas tehnoloģijas</c:v>
                </c:pt>
                <c:pt idx="1">
                  <c:v>Ķīmija</c:v>
                </c:pt>
                <c:pt idx="2">
                  <c:v>Vēsture un arheoloģija</c:v>
                </c:pt>
                <c:pt idx="3">
                  <c:v>Vizuāli plastiskā māksla</c:v>
                </c:pt>
                <c:pt idx="4">
                  <c:v>Mežsaimniecība</c:v>
                </c:pt>
                <c:pt idx="5">
                  <c:v>Fizika</c:v>
                </c:pt>
                <c:pt idx="6">
                  <c:v>Tekstiliju ražošanas tehnoloģijas un izstrādājumu izgatavošana; ādas apstrādes tehnoloģijas un izstrādājumu izgatavošana</c:v>
                </c:pt>
                <c:pt idx="7">
                  <c:v>Elektronika un automātika</c:v>
                </c:pt>
                <c:pt idx="8">
                  <c:v>Ģeogrāfija un zemes zinātnes</c:v>
                </c:pt>
                <c:pt idx="9">
                  <c:v>Militārā aizsardzība</c:v>
                </c:pt>
                <c:pt idx="10">
                  <c:v>Matemātika un statistika</c:v>
                </c:pt>
                <c:pt idx="11">
                  <c:v>Grāmatvedība un nodokļi</c:v>
                </c:pt>
                <c:pt idx="12">
                  <c:v>Māszinības</c:v>
                </c:pt>
                <c:pt idx="13">
                  <c:v>Mehānika un metālapstrāde</c:v>
                </c:pt>
                <c:pt idx="14">
                  <c:v>Programmēšana</c:v>
                </c:pt>
                <c:pt idx="15">
                  <c:v>Transporta pakalpojumi</c:v>
                </c:pt>
                <c:pt idx="16">
                  <c:v>Ārstniecība</c:v>
                </c:pt>
                <c:pt idx="17">
                  <c:v>Izglītības zinātne</c:v>
                </c:pt>
                <c:pt idx="18">
                  <c:v>Datorsistēmas, datubāzes un datortīkli</c:v>
                </c:pt>
                <c:pt idx="19">
                  <c:v>Būvniecība un civilā celtniecība</c:v>
                </c:pt>
              </c:strCache>
            </c:strRef>
          </c:cat>
          <c:val>
            <c:numRef>
              <c:f>Sheet1!$B$2:$B$21</c:f>
              <c:numCache>
                <c:formatCode>General</c:formatCode>
                <c:ptCount val="20"/>
                <c:pt idx="0">
                  <c:v>117.54244022720815</c:v>
                </c:pt>
                <c:pt idx="1">
                  <c:v>160.53644404010663</c:v>
                </c:pt>
                <c:pt idx="2">
                  <c:v>217.30997680069606</c:v>
                </c:pt>
                <c:pt idx="3">
                  <c:v>310.73098689958579</c:v>
                </c:pt>
                <c:pt idx="4">
                  <c:v>351.61467551803588</c:v>
                </c:pt>
                <c:pt idx="5">
                  <c:v>377.60079603588406</c:v>
                </c:pt>
                <c:pt idx="6">
                  <c:v>394.98823869079769</c:v>
                </c:pt>
                <c:pt idx="7">
                  <c:v>734.00282183211004</c:v>
                </c:pt>
                <c:pt idx="8">
                  <c:v>903.19670861313966</c:v>
                </c:pt>
                <c:pt idx="9">
                  <c:v>926.64279159286764</c:v>
                </c:pt>
                <c:pt idx="10">
                  <c:v>1035.3517165744893</c:v>
                </c:pt>
                <c:pt idx="11">
                  <c:v>1147.9846537935218</c:v>
                </c:pt>
                <c:pt idx="12">
                  <c:v>1210.7214125665257</c:v>
                </c:pt>
                <c:pt idx="13">
                  <c:v>1488.6060235229133</c:v>
                </c:pt>
                <c:pt idx="14">
                  <c:v>1626.5374383661494</c:v>
                </c:pt>
                <c:pt idx="15">
                  <c:v>1993.5575641239038</c:v>
                </c:pt>
                <c:pt idx="16">
                  <c:v>2406.9878074823059</c:v>
                </c:pt>
                <c:pt idx="17">
                  <c:v>2860.7170669647012</c:v>
                </c:pt>
                <c:pt idx="18">
                  <c:v>2976.5670698113108</c:v>
                </c:pt>
                <c:pt idx="19">
                  <c:v>3177.4744046848468</c:v>
                </c:pt>
              </c:numCache>
            </c:numRef>
          </c:val>
          <c:extLst>
            <c:ext xmlns:c16="http://schemas.microsoft.com/office/drawing/2014/chart" uri="{C3380CC4-5D6E-409C-BE32-E72D297353CC}">
              <c16:uniqueId val="{00000000-E42C-4602-8BAF-AAEF955DAD34}"/>
            </c:ext>
          </c:extLst>
        </c:ser>
        <c:dLbls>
          <c:showLegendKey val="0"/>
          <c:showVal val="0"/>
          <c:showCatName val="0"/>
          <c:showSerName val="0"/>
          <c:showPercent val="0"/>
          <c:showBubbleSize val="0"/>
        </c:dLbls>
        <c:gapWidth val="24"/>
        <c:shape val="box"/>
        <c:axId val="1240313168"/>
        <c:axId val="1162084368"/>
        <c:axId val="0"/>
      </c:bar3DChart>
      <c:catAx>
        <c:axId val="1240313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softEdge rad="25400"/>
          </a:effectLst>
        </c:spPr>
        <c:txPr>
          <a:bodyPr rot="-60000000" spcFirstLastPara="1" vertOverflow="ellipsis" vert="horz" wrap="square" anchor="ctr" anchorCtr="1"/>
          <a:lstStyle/>
          <a:p>
            <a:pPr algn="just">
              <a:defRPr sz="1400" b="0" i="0" u="none" strike="noStrike" kern="1200" baseline="0">
                <a:solidFill>
                  <a:schemeClr val="tx1">
                    <a:lumMod val="65000"/>
                    <a:lumOff val="35000"/>
                  </a:schemeClr>
                </a:solidFill>
                <a:latin typeface="+mn-lt"/>
                <a:ea typeface="+mn-ea"/>
                <a:cs typeface="+mn-cs"/>
              </a:defRPr>
            </a:pPr>
            <a:endParaRPr lang="lv-LV"/>
          </a:p>
        </c:txPr>
        <c:crossAx val="1162084368"/>
        <c:crosses val="autoZero"/>
        <c:auto val="1"/>
        <c:lblAlgn val="ctr"/>
        <c:lblOffset val="100"/>
        <c:noMultiLvlLbl val="0"/>
      </c:catAx>
      <c:valAx>
        <c:axId val="1162084368"/>
        <c:scaling>
          <c:orientation val="minMax"/>
        </c:scaling>
        <c:delete val="1"/>
        <c:axPos val="b"/>
        <c:numFmt formatCode="General" sourceLinked="1"/>
        <c:majorTickMark val="none"/>
        <c:minorTickMark val="none"/>
        <c:tickLblPos val="nextTo"/>
        <c:crossAx val="1240313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lv-LV"/>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40"/>
      <c:rAngAx val="0"/>
      <c:perspective val="0"/>
    </c:view3D>
    <c:floor>
      <c:thickness val="0"/>
      <c:spPr>
        <a:noFill/>
        <a:ln>
          <a:noFill/>
        </a:ln>
        <a:effectLst/>
        <a:sp3d/>
      </c:spPr>
    </c:floor>
    <c:sideWall>
      <c:thickness val="0"/>
      <c:spPr>
        <a:noFill/>
        <a:ln w="25400">
          <a:noFill/>
        </a:ln>
        <a:effectLst/>
        <a:scene3d>
          <a:camera prst="orthographicFront"/>
          <a:lightRig rig="threePt" dir="t"/>
        </a:scene3d>
        <a:sp3d prstMaterial="matte"/>
      </c:spPr>
    </c:sideWall>
    <c:backWall>
      <c:thickness val="0"/>
      <c:spPr>
        <a:noFill/>
        <a:ln w="25400">
          <a:noFill/>
        </a:ln>
        <a:effectLst/>
        <a:scene3d>
          <a:camera prst="orthographicFront"/>
          <a:lightRig rig="threePt" dir="t"/>
        </a:scene3d>
        <a:sp3d prstMaterial="matte"/>
      </c:spPr>
    </c:backWall>
    <c:plotArea>
      <c:layout>
        <c:manualLayout>
          <c:layoutTarget val="inner"/>
          <c:xMode val="edge"/>
          <c:yMode val="edge"/>
          <c:x val="0.39582519043524333"/>
          <c:y val="7.2421330587381649E-3"/>
          <c:w val="0.53003752247439873"/>
          <c:h val="0.94908165120931076"/>
        </c:manualLayout>
      </c:layout>
      <c:bar3DChart>
        <c:barDir val="bar"/>
        <c:grouping val="clustered"/>
        <c:varyColors val="0"/>
        <c:ser>
          <c:idx val="0"/>
          <c:order val="0"/>
          <c:tx>
            <c:strRef>
              <c:f>Sheet1!$B$1</c:f>
              <c:strCache>
                <c:ptCount val="1"/>
                <c:pt idx="0">
                  <c:v>Series 1</c:v>
                </c:pt>
              </c:strCache>
            </c:strRef>
          </c:tx>
          <c:spPr>
            <a:solidFill>
              <a:srgbClr val="FFC000"/>
            </a:solidFill>
            <a:ln w="6350" cap="rnd">
              <a:solidFill>
                <a:schemeClr val="accent5">
                  <a:lumMod val="75000"/>
                </a:schemeClr>
              </a:solidFill>
            </a:ln>
            <a:effectLst/>
            <a:scene3d>
              <a:camera prst="orthographicFront"/>
              <a:lightRig rig="threePt" dir="t">
                <a:rot lat="0" lon="0" rev="600000"/>
              </a:lightRig>
            </a:scene3d>
            <a:sp3d contourW="6350" prstMaterial="flat">
              <a:bevelT w="508000" h="508000" prst="angle"/>
              <a:contourClr>
                <a:schemeClr val="accent5">
                  <a:lumMod val="75000"/>
                </a:schemeClr>
              </a:contourClr>
            </a:sp3d>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Sociālie pakalpojumi un aprūpe</c:v>
                </c:pt>
                <c:pt idx="1">
                  <c:v>Zobārstniecība</c:v>
                </c:pt>
                <c:pt idx="2">
                  <c:v>Mājsaimniecības pakalpojumi</c:v>
                </c:pt>
                <c:pt idx="3">
                  <c:v>Ārstniecība</c:v>
                </c:pt>
                <c:pt idx="4">
                  <c:v>Mežsaimniecība</c:v>
                </c:pt>
                <c:pt idx="5">
                  <c:v>Programmēšana</c:v>
                </c:pt>
                <c:pt idx="6">
                  <c:v>Tirgzinības un reklāma</c:v>
                </c:pt>
                <c:pt idx="7">
                  <c:v>Elektronika un automātika</c:v>
                </c:pt>
                <c:pt idx="8">
                  <c:v>Tekstiliju un ādas ražošanas tehnoloģijas</c:v>
                </c:pt>
                <c:pt idx="9">
                  <c:v>Māszinības</c:v>
                </c:pt>
                <c:pt idx="10">
                  <c:v>Grāmatvedība un nodokļi</c:v>
                </c:pt>
                <c:pt idx="11">
                  <c:v>Pārtikas ražošanas tehnoloģijas </c:v>
                </c:pt>
                <c:pt idx="12">
                  <c:v>Viesnīcu un restorānu serviss</c:v>
                </c:pt>
                <c:pt idx="13">
                  <c:v>Vairumtirdzniecība un mazumtirdz.</c:v>
                </c:pt>
                <c:pt idx="14">
                  <c:v>Enerģētika</c:v>
                </c:pt>
                <c:pt idx="15">
                  <c:v>Transporta pakalpojumi</c:v>
                </c:pt>
                <c:pt idx="16">
                  <c:v>Kokapstrādes, poligrāfijas u.c. materiālu ražošanas tehnoloģijas</c:v>
                </c:pt>
                <c:pt idx="17">
                  <c:v>Mašīnzinības </c:v>
                </c:pt>
                <c:pt idx="18">
                  <c:v>Mehānika un metālapstrāde</c:v>
                </c:pt>
                <c:pt idx="19">
                  <c:v>Būvniecība un civilā celtniecība</c:v>
                </c:pt>
              </c:strCache>
            </c:strRef>
          </c:cat>
          <c:val>
            <c:numRef>
              <c:f>Sheet1!$B$2:$B$21</c:f>
              <c:numCache>
                <c:formatCode>General</c:formatCode>
                <c:ptCount val="20"/>
                <c:pt idx="0">
                  <c:v>726.45220168430501</c:v>
                </c:pt>
                <c:pt idx="1">
                  <c:v>743.82895103525925</c:v>
                </c:pt>
                <c:pt idx="2">
                  <c:v>831.02676798059201</c:v>
                </c:pt>
                <c:pt idx="3">
                  <c:v>1016.8390068248618</c:v>
                </c:pt>
                <c:pt idx="4">
                  <c:v>1084.5760028420459</c:v>
                </c:pt>
                <c:pt idx="5">
                  <c:v>1150.9157104662409</c:v>
                </c:pt>
                <c:pt idx="6">
                  <c:v>1592.3085066512408</c:v>
                </c:pt>
                <c:pt idx="7">
                  <c:v>2334.7329969575935</c:v>
                </c:pt>
                <c:pt idx="8">
                  <c:v>2458.5148473002173</c:v>
                </c:pt>
                <c:pt idx="9">
                  <c:v>2494.0259793532377</c:v>
                </c:pt>
                <c:pt idx="10">
                  <c:v>2558.237028403415</c:v>
                </c:pt>
                <c:pt idx="11">
                  <c:v>2962.0560556343908</c:v>
                </c:pt>
                <c:pt idx="12">
                  <c:v>3526.0402345060356</c:v>
                </c:pt>
                <c:pt idx="13">
                  <c:v>3716.077668552055</c:v>
                </c:pt>
                <c:pt idx="14">
                  <c:v>3719.3997308234148</c:v>
                </c:pt>
                <c:pt idx="15">
                  <c:v>4987.8747031639505</c:v>
                </c:pt>
                <c:pt idx="16">
                  <c:v>5547.1565723379863</c:v>
                </c:pt>
                <c:pt idx="17">
                  <c:v>6323.8808593705689</c:v>
                </c:pt>
                <c:pt idx="18">
                  <c:v>9467.2461760594524</c:v>
                </c:pt>
                <c:pt idx="19">
                  <c:v>10294.646941424759</c:v>
                </c:pt>
              </c:numCache>
            </c:numRef>
          </c:val>
          <c:extLst>
            <c:ext xmlns:c16="http://schemas.microsoft.com/office/drawing/2014/chart" uri="{C3380CC4-5D6E-409C-BE32-E72D297353CC}">
              <c16:uniqueId val="{00000000-A23A-4697-8DB6-8F23E6F79297}"/>
            </c:ext>
          </c:extLst>
        </c:ser>
        <c:dLbls>
          <c:showLegendKey val="0"/>
          <c:showVal val="0"/>
          <c:showCatName val="0"/>
          <c:showSerName val="0"/>
          <c:showPercent val="0"/>
          <c:showBubbleSize val="0"/>
        </c:dLbls>
        <c:gapWidth val="24"/>
        <c:shape val="box"/>
        <c:axId val="1240313168"/>
        <c:axId val="1162084368"/>
        <c:axId val="0"/>
      </c:bar3DChart>
      <c:catAx>
        <c:axId val="1240313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a:softEdge rad="25400"/>
          </a:effectLst>
        </c:spPr>
        <c:txPr>
          <a:bodyPr rot="-60000000" spcFirstLastPara="1" vertOverflow="ellipsis" vert="horz" wrap="square" anchor="ctr" anchorCtr="1"/>
          <a:lstStyle/>
          <a:p>
            <a:pPr algn="just">
              <a:defRPr sz="1400" b="0" i="0" u="none" strike="noStrike" kern="1200" baseline="0">
                <a:solidFill>
                  <a:schemeClr val="tx1">
                    <a:lumMod val="65000"/>
                    <a:lumOff val="35000"/>
                  </a:schemeClr>
                </a:solidFill>
                <a:latin typeface="+mn-lt"/>
                <a:ea typeface="+mn-ea"/>
                <a:cs typeface="+mn-cs"/>
              </a:defRPr>
            </a:pPr>
            <a:endParaRPr lang="lv-LV"/>
          </a:p>
        </c:txPr>
        <c:crossAx val="1162084368"/>
        <c:crosses val="autoZero"/>
        <c:auto val="1"/>
        <c:lblAlgn val="ctr"/>
        <c:lblOffset val="100"/>
        <c:noMultiLvlLbl val="0"/>
      </c:catAx>
      <c:valAx>
        <c:axId val="1162084368"/>
        <c:scaling>
          <c:orientation val="minMax"/>
        </c:scaling>
        <c:delete val="1"/>
        <c:axPos val="b"/>
        <c:numFmt formatCode="General" sourceLinked="1"/>
        <c:majorTickMark val="none"/>
        <c:minorTickMark val="none"/>
        <c:tickLblPos val="nextTo"/>
        <c:crossAx val="1240313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pPr>
      <a:endParaRPr lang="lv-LV"/>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62202627300904E-2"/>
          <c:y val="3.2239949725269064E-2"/>
          <c:w val="0.96057613465509262"/>
          <c:h val="0.87986890575058285"/>
        </c:manualLayout>
      </c:layout>
      <c:lineChart>
        <c:grouping val="standard"/>
        <c:varyColors val="0"/>
        <c:ser>
          <c:idx val="0"/>
          <c:order val="0"/>
          <c:tx>
            <c:strRef>
              <c:f>Sheet1!$A$2</c:f>
              <c:strCache>
                <c:ptCount val="1"/>
                <c:pt idx="0">
                  <c:v>Izglītojamo skaits</c:v>
                </c:pt>
              </c:strCache>
            </c:strRef>
          </c:tx>
          <c:spPr>
            <a:ln w="28575">
              <a:solidFill>
                <a:schemeClr val="accent2">
                  <a:lumMod val="75000"/>
                </a:schemeClr>
              </a:solidFill>
            </a:ln>
          </c:spPr>
          <c:marker>
            <c:symbol val="none"/>
          </c:marker>
          <c:dPt>
            <c:idx val="0"/>
            <c:bubble3D val="0"/>
            <c:spPr>
              <a:ln w="28575">
                <a:solidFill>
                  <a:schemeClr val="accent2">
                    <a:lumMod val="75000"/>
                  </a:schemeClr>
                </a:solidFill>
              </a:ln>
            </c:spPr>
            <c:extLst>
              <c:ext xmlns:c16="http://schemas.microsoft.com/office/drawing/2014/chart" uri="{C3380CC4-5D6E-409C-BE32-E72D297353CC}">
                <c16:uniqueId val="{00000001-F5DF-4A37-9B06-88A845F1A2C9}"/>
              </c:ext>
            </c:extLst>
          </c:dPt>
          <c:dPt>
            <c:idx val="1"/>
            <c:bubble3D val="0"/>
            <c:extLst>
              <c:ext xmlns:c16="http://schemas.microsoft.com/office/drawing/2014/chart" uri="{C3380CC4-5D6E-409C-BE32-E72D297353CC}">
                <c16:uniqueId val="{00000002-F5DF-4A37-9B06-88A845F1A2C9}"/>
              </c:ext>
            </c:extLst>
          </c:dPt>
          <c:dPt>
            <c:idx val="2"/>
            <c:bubble3D val="0"/>
            <c:extLst>
              <c:ext xmlns:c16="http://schemas.microsoft.com/office/drawing/2014/chart" uri="{C3380CC4-5D6E-409C-BE32-E72D297353CC}">
                <c16:uniqueId val="{00000003-F5DF-4A37-9B06-88A845F1A2C9}"/>
              </c:ext>
            </c:extLst>
          </c:dPt>
          <c:dPt>
            <c:idx val="3"/>
            <c:bubble3D val="0"/>
            <c:extLst>
              <c:ext xmlns:c16="http://schemas.microsoft.com/office/drawing/2014/chart" uri="{C3380CC4-5D6E-409C-BE32-E72D297353CC}">
                <c16:uniqueId val="{00000004-F5DF-4A37-9B06-88A845F1A2C9}"/>
              </c:ext>
            </c:extLst>
          </c:dPt>
          <c:dPt>
            <c:idx val="4"/>
            <c:bubble3D val="0"/>
            <c:extLst>
              <c:ext xmlns:c16="http://schemas.microsoft.com/office/drawing/2014/chart" uri="{C3380CC4-5D6E-409C-BE32-E72D297353CC}">
                <c16:uniqueId val="{00000005-F5DF-4A37-9B06-88A845F1A2C9}"/>
              </c:ext>
            </c:extLst>
          </c:dPt>
          <c:dPt>
            <c:idx val="5"/>
            <c:bubble3D val="0"/>
            <c:extLst>
              <c:ext xmlns:c16="http://schemas.microsoft.com/office/drawing/2014/chart" uri="{C3380CC4-5D6E-409C-BE32-E72D297353CC}">
                <c16:uniqueId val="{00000006-F5DF-4A37-9B06-88A845F1A2C9}"/>
              </c:ext>
            </c:extLst>
          </c:dPt>
          <c:dPt>
            <c:idx val="6"/>
            <c:bubble3D val="0"/>
            <c:extLst>
              <c:ext xmlns:c16="http://schemas.microsoft.com/office/drawing/2014/chart" uri="{C3380CC4-5D6E-409C-BE32-E72D297353CC}">
                <c16:uniqueId val="{00000007-F5DF-4A37-9B06-88A845F1A2C9}"/>
              </c:ext>
            </c:extLst>
          </c:dPt>
          <c:dPt>
            <c:idx val="7"/>
            <c:bubble3D val="0"/>
            <c:extLst>
              <c:ext xmlns:c16="http://schemas.microsoft.com/office/drawing/2014/chart" uri="{C3380CC4-5D6E-409C-BE32-E72D297353CC}">
                <c16:uniqueId val="{00000008-F5DF-4A37-9B06-88A845F1A2C9}"/>
              </c:ext>
            </c:extLst>
          </c:dPt>
          <c:dPt>
            <c:idx val="8"/>
            <c:bubble3D val="0"/>
            <c:extLst>
              <c:ext xmlns:c16="http://schemas.microsoft.com/office/drawing/2014/chart" uri="{C3380CC4-5D6E-409C-BE32-E72D297353CC}">
                <c16:uniqueId val="{00000009-F5DF-4A37-9B06-88A845F1A2C9}"/>
              </c:ext>
            </c:extLst>
          </c:dPt>
          <c:dPt>
            <c:idx val="9"/>
            <c:bubble3D val="0"/>
            <c:extLst>
              <c:ext xmlns:c16="http://schemas.microsoft.com/office/drawing/2014/chart" uri="{C3380CC4-5D6E-409C-BE32-E72D297353CC}">
                <c16:uniqueId val="{0000000A-F5DF-4A37-9B06-88A845F1A2C9}"/>
              </c:ext>
            </c:extLst>
          </c:dPt>
          <c:dPt>
            <c:idx val="10"/>
            <c:bubble3D val="0"/>
            <c:extLst>
              <c:ext xmlns:c16="http://schemas.microsoft.com/office/drawing/2014/chart" uri="{C3380CC4-5D6E-409C-BE32-E72D297353CC}">
                <c16:uniqueId val="{0000000B-F5DF-4A37-9B06-88A845F1A2C9}"/>
              </c:ext>
            </c:extLst>
          </c:dPt>
          <c:dPt>
            <c:idx val="11"/>
            <c:bubble3D val="0"/>
            <c:extLst>
              <c:ext xmlns:c16="http://schemas.microsoft.com/office/drawing/2014/chart" uri="{C3380CC4-5D6E-409C-BE32-E72D297353CC}">
                <c16:uniqueId val="{0000000C-F5DF-4A37-9B06-88A845F1A2C9}"/>
              </c:ext>
            </c:extLst>
          </c:dPt>
          <c:dPt>
            <c:idx val="12"/>
            <c:bubble3D val="0"/>
            <c:extLst>
              <c:ext xmlns:c16="http://schemas.microsoft.com/office/drawing/2014/chart" uri="{C3380CC4-5D6E-409C-BE32-E72D297353CC}">
                <c16:uniqueId val="{0000000D-F5DF-4A37-9B06-88A845F1A2C9}"/>
              </c:ext>
            </c:extLst>
          </c:dPt>
          <c:dPt>
            <c:idx val="13"/>
            <c:bubble3D val="0"/>
            <c:extLst>
              <c:ext xmlns:c16="http://schemas.microsoft.com/office/drawing/2014/chart" uri="{C3380CC4-5D6E-409C-BE32-E72D297353CC}">
                <c16:uniqueId val="{0000000E-F5DF-4A37-9B06-88A845F1A2C9}"/>
              </c:ext>
            </c:extLst>
          </c:dPt>
          <c:dPt>
            <c:idx val="14"/>
            <c:bubble3D val="0"/>
            <c:extLst>
              <c:ext xmlns:c16="http://schemas.microsoft.com/office/drawing/2014/chart" uri="{C3380CC4-5D6E-409C-BE32-E72D297353CC}">
                <c16:uniqueId val="{0000000F-F5DF-4A37-9B06-88A845F1A2C9}"/>
              </c:ext>
            </c:extLst>
          </c:dPt>
          <c:dPt>
            <c:idx val="15"/>
            <c:bubble3D val="0"/>
            <c:extLst>
              <c:ext xmlns:c16="http://schemas.microsoft.com/office/drawing/2014/chart" uri="{C3380CC4-5D6E-409C-BE32-E72D297353CC}">
                <c16:uniqueId val="{00000010-F5DF-4A37-9B06-88A845F1A2C9}"/>
              </c:ext>
            </c:extLst>
          </c:dPt>
          <c:dPt>
            <c:idx val="16"/>
            <c:bubble3D val="0"/>
            <c:extLst>
              <c:ext xmlns:c16="http://schemas.microsoft.com/office/drawing/2014/chart" uri="{C3380CC4-5D6E-409C-BE32-E72D297353CC}">
                <c16:uniqueId val="{00000011-F5DF-4A37-9B06-88A845F1A2C9}"/>
              </c:ext>
            </c:extLst>
          </c:dPt>
          <c:cat>
            <c:numRef>
              <c:f>Sheet1!$B$1:$BA$1</c:f>
              <c:numCache>
                <c:formatCode>General</c:formatCode>
                <c:ptCount val="3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numCache>
            </c:numRef>
          </c:cat>
          <c:val>
            <c:numRef>
              <c:f>Sheet1!$B$2:$BA$2</c:f>
              <c:numCache>
                <c:formatCode>0</c:formatCode>
                <c:ptCount val="33"/>
                <c:pt idx="0">
                  <c:v>100</c:v>
                </c:pt>
                <c:pt idx="1">
                  <c:v>95.249735289668735</c:v>
                </c:pt>
                <c:pt idx="2">
                  <c:v>92.141783895527652</c:v>
                </c:pt>
                <c:pt idx="3">
                  <c:v>88.946906670700344</c:v>
                </c:pt>
                <c:pt idx="4">
                  <c:v>87.186608178288722</c:v>
                </c:pt>
                <c:pt idx="5">
                  <c:v>85.384157716936414</c:v>
                </c:pt>
                <c:pt idx="6">
                  <c:v>84.227701305904318</c:v>
                </c:pt>
                <c:pt idx="7">
                  <c:v>84.23879392930975</c:v>
                </c:pt>
                <c:pt idx="8">
                  <c:v>84.914838904855543</c:v>
                </c:pt>
                <c:pt idx="9">
                  <c:v>85.066908687540973</c:v>
                </c:pt>
                <c:pt idx="10">
                  <c:v>84.977562648111729</c:v>
                </c:pt>
                <c:pt idx="11">
                  <c:v>84.804517722986958</c:v>
                </c:pt>
                <c:pt idx="12">
                  <c:v>85.222608783340903</c:v>
                </c:pt>
                <c:pt idx="13">
                  <c:v>85.138304845459587</c:v>
                </c:pt>
                <c:pt idx="14">
                  <c:v>84.677338260468289</c:v>
                </c:pt>
                <c:pt idx="15">
                  <c:v>84.220140972396621</c:v>
                </c:pt>
                <c:pt idx="16">
                  <c:v>83.738002489938637</c:v>
                </c:pt>
                <c:pt idx="17">
                  <c:v>83.131308204592514</c:v>
                </c:pt>
                <c:pt idx="18">
                  <c:v>82.430542770631902</c:v>
                </c:pt>
                <c:pt idx="19">
                  <c:v>81.525280988576938</c:v>
                </c:pt>
                <c:pt idx="20">
                  <c:v>80.598964253197167</c:v>
                </c:pt>
                <c:pt idx="21">
                  <c:v>79.56190376645408</c:v>
                </c:pt>
                <c:pt idx="22">
                  <c:v>78.465807443269512</c:v>
                </c:pt>
                <c:pt idx="23">
                  <c:v>77.329005963490744</c:v>
                </c:pt>
                <c:pt idx="24">
                  <c:v>76.166915984875956</c:v>
                </c:pt>
                <c:pt idx="25">
                  <c:v>75.004017197146652</c:v>
                </c:pt>
                <c:pt idx="26">
                  <c:v>73.868814177079642</c:v>
                </c:pt>
                <c:pt idx="27">
                  <c:v>72.784972436917585</c:v>
                </c:pt>
                <c:pt idx="28">
                  <c:v>71.78087393563564</c:v>
                </c:pt>
                <c:pt idx="29">
                  <c:v>70.881750042898474</c:v>
                </c:pt>
                <c:pt idx="30">
                  <c:v>70.108077219296575</c:v>
                </c:pt>
                <c:pt idx="31">
                  <c:v>69.475560675945857</c:v>
                </c:pt>
                <c:pt idx="32">
                  <c:v>69.002299542104694</c:v>
                </c:pt>
              </c:numCache>
            </c:numRef>
          </c:val>
          <c:smooth val="1"/>
          <c:extLst>
            <c:ext xmlns:c16="http://schemas.microsoft.com/office/drawing/2014/chart" uri="{C3380CC4-5D6E-409C-BE32-E72D297353CC}">
              <c16:uniqueId val="{00000012-F5DF-4A37-9B06-88A845F1A2C9}"/>
            </c:ext>
          </c:extLst>
        </c:ser>
        <c:ser>
          <c:idx val="2"/>
          <c:order val="1"/>
          <c:tx>
            <c:strRef>
              <c:f>Sheet1!$A$3</c:f>
              <c:strCache>
                <c:ptCount val="1"/>
                <c:pt idx="0">
                  <c:v>Nodarbinātie izglītības nozarē</c:v>
                </c:pt>
              </c:strCache>
            </c:strRef>
          </c:tx>
          <c:spPr>
            <a:ln w="34925">
              <a:solidFill>
                <a:schemeClr val="accent1">
                  <a:lumMod val="75000"/>
                </a:schemeClr>
              </a:solidFill>
              <a:prstDash val="solid"/>
            </a:ln>
          </c:spPr>
          <c:marker>
            <c:symbol val="none"/>
          </c:marker>
          <c:cat>
            <c:numRef>
              <c:f>Sheet1!$B$1:$BA$1</c:f>
              <c:numCache>
                <c:formatCode>General</c:formatCode>
                <c:ptCount val="3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numCache>
            </c:numRef>
          </c:cat>
          <c:val>
            <c:numRef>
              <c:f>Sheet1!$B$3:$BA$3</c:f>
              <c:numCache>
                <c:formatCode>0.0</c:formatCode>
                <c:ptCount val="33"/>
                <c:pt idx="0">
                  <c:v>100</c:v>
                </c:pt>
                <c:pt idx="1">
                  <c:v>95.972382048331411</c:v>
                </c:pt>
                <c:pt idx="2">
                  <c:v>97.238204833141538</c:v>
                </c:pt>
                <c:pt idx="3">
                  <c:v>102.18642117376294</c:v>
                </c:pt>
                <c:pt idx="4">
                  <c:v>105.98388952819332</c:v>
                </c:pt>
                <c:pt idx="5">
                  <c:v>108.86075949367088</c:v>
                </c:pt>
                <c:pt idx="6">
                  <c:v>97.928653624856153</c:v>
                </c:pt>
                <c:pt idx="7">
                  <c:v>95.972382048331411</c:v>
                </c:pt>
                <c:pt idx="8">
                  <c:v>94.01611047180667</c:v>
                </c:pt>
                <c:pt idx="9">
                  <c:v>94.706559263521285</c:v>
                </c:pt>
                <c:pt idx="10">
                  <c:v>95.857307249712306</c:v>
                </c:pt>
                <c:pt idx="11">
                  <c:v>95.857307249712306</c:v>
                </c:pt>
                <c:pt idx="12">
                  <c:v>93.90103567318755</c:v>
                </c:pt>
                <c:pt idx="13">
                  <c:v>94.706559263521285</c:v>
                </c:pt>
                <c:pt idx="14">
                  <c:v>94.936708860759481</c:v>
                </c:pt>
                <c:pt idx="15">
                  <c:v>95.169559871885411</c:v>
                </c:pt>
                <c:pt idx="16">
                  <c:v>94.085758929501765</c:v>
                </c:pt>
                <c:pt idx="17">
                  <c:v>92.822094819706166</c:v>
                </c:pt>
                <c:pt idx="18">
                  <c:v>90.796293495041851</c:v>
                </c:pt>
                <c:pt idx="19">
                  <c:v>89.446534850174729</c:v>
                </c:pt>
                <c:pt idx="20">
                  <c:v>88.143908253520138</c:v>
                </c:pt>
                <c:pt idx="21">
                  <c:v>87.87334465398547</c:v>
                </c:pt>
                <c:pt idx="22">
                  <c:v>88.053864877125974</c:v>
                </c:pt>
                <c:pt idx="23">
                  <c:v>88.131009776208629</c:v>
                </c:pt>
                <c:pt idx="24">
                  <c:v>88.060963948610478</c:v>
                </c:pt>
                <c:pt idx="25">
                  <c:v>87.978825182546117</c:v>
                </c:pt>
                <c:pt idx="26">
                  <c:v>87.884017140483181</c:v>
                </c:pt>
                <c:pt idx="27">
                  <c:v>87.752476659365925</c:v>
                </c:pt>
                <c:pt idx="28">
                  <c:v>87.70638326339602</c:v>
                </c:pt>
                <c:pt idx="29">
                  <c:v>87.672645373318574</c:v>
                </c:pt>
                <c:pt idx="30">
                  <c:v>87.644328846235524</c:v>
                </c:pt>
                <c:pt idx="31">
                  <c:v>87.574416894817233</c:v>
                </c:pt>
                <c:pt idx="32" formatCode="General">
                  <c:v>87.572686489611343</c:v>
                </c:pt>
              </c:numCache>
            </c:numRef>
          </c:val>
          <c:smooth val="1"/>
          <c:extLst>
            <c:ext xmlns:c16="http://schemas.microsoft.com/office/drawing/2014/chart" uri="{C3380CC4-5D6E-409C-BE32-E72D297353CC}">
              <c16:uniqueId val="{00000013-F5DF-4A37-9B06-88A845F1A2C9}"/>
            </c:ext>
          </c:extLst>
        </c:ser>
        <c:dLbls>
          <c:showLegendKey val="0"/>
          <c:showVal val="0"/>
          <c:showCatName val="0"/>
          <c:showSerName val="0"/>
          <c:showPercent val="0"/>
          <c:showBubbleSize val="0"/>
        </c:dLbls>
        <c:smooth val="0"/>
        <c:axId val="304293008"/>
        <c:axId val="304294576"/>
      </c:lineChart>
      <c:catAx>
        <c:axId val="304293008"/>
        <c:scaling>
          <c:orientation val="minMax"/>
        </c:scaling>
        <c:delete val="0"/>
        <c:axPos val="b"/>
        <c:numFmt formatCode="General" sourceLinked="1"/>
        <c:majorTickMark val="out"/>
        <c:minorTickMark val="none"/>
        <c:tickLblPos val="low"/>
        <c:spPr>
          <a:ln w="3175">
            <a:noFill/>
          </a:ln>
        </c:spPr>
        <c:txPr>
          <a:bodyPr rot="0" vert="horz"/>
          <a:lstStyle/>
          <a:p>
            <a:pPr>
              <a:defRPr/>
            </a:pPr>
            <a:endParaRPr lang="lv-LV"/>
          </a:p>
        </c:txPr>
        <c:crossAx val="304294576"/>
        <c:crosses val="autoZero"/>
        <c:auto val="1"/>
        <c:lblAlgn val="ctr"/>
        <c:lblOffset val="100"/>
        <c:tickLblSkip val="1"/>
        <c:noMultiLvlLbl val="0"/>
      </c:catAx>
      <c:valAx>
        <c:axId val="304294576"/>
        <c:scaling>
          <c:orientation val="minMax"/>
          <c:min val="60"/>
        </c:scaling>
        <c:delete val="0"/>
        <c:axPos val="l"/>
        <c:numFmt formatCode="0" sourceLinked="0"/>
        <c:majorTickMark val="out"/>
        <c:minorTickMark val="none"/>
        <c:tickLblPos val="nextTo"/>
        <c:spPr>
          <a:ln w="3175">
            <a:noFill/>
          </a:ln>
        </c:spPr>
        <c:txPr>
          <a:bodyPr rot="0" vert="horz"/>
          <a:lstStyle/>
          <a:p>
            <a:pPr>
              <a:defRPr sz="2400"/>
            </a:pPr>
            <a:endParaRPr lang="lv-LV"/>
          </a:p>
        </c:txPr>
        <c:crossAx val="304293008"/>
        <c:crosses val="autoZero"/>
        <c:crossBetween val="between"/>
        <c:majorUnit val="10"/>
      </c:valAx>
      <c:spPr>
        <a:noFill/>
        <a:ln w="25400">
          <a:noFill/>
        </a:ln>
      </c:spPr>
    </c:plotArea>
    <c:legend>
      <c:legendPos val="r"/>
      <c:layout>
        <c:manualLayout>
          <c:xMode val="edge"/>
          <c:yMode val="edge"/>
          <c:x val="4.8934221038487928E-2"/>
          <c:y val="3.6858363874402916E-2"/>
          <c:w val="0.36768764944008342"/>
          <c:h val="0.11713047158621705"/>
        </c:manualLayout>
      </c:layout>
      <c:overlay val="0"/>
      <c:txPr>
        <a:bodyPr/>
        <a:lstStyle/>
        <a:p>
          <a:pPr>
            <a:defRPr sz="2800"/>
          </a:pPr>
          <a:endParaRPr lang="lv-LV"/>
        </a:p>
      </c:txPr>
    </c:legend>
    <c:plotVisOnly val="1"/>
    <c:dispBlanksAs val="gap"/>
    <c:showDLblsOverMax val="0"/>
  </c:chart>
  <c:spPr>
    <a:noFill/>
    <a:ln w="6350">
      <a:noFill/>
    </a:ln>
  </c:spPr>
  <c:txPr>
    <a:bodyPr/>
    <a:lstStyle/>
    <a:p>
      <a:pPr>
        <a:defRPr sz="2000" b="0" i="0" u="none" strike="noStrike" baseline="0">
          <a:solidFill>
            <a:srgbClr val="000000"/>
          </a:solidFill>
          <a:latin typeface="Gill Sans Nova Cond Lt" panose="020B0306020104020203" pitchFamily="34" charset="0"/>
          <a:ea typeface="Arial"/>
          <a:cs typeface="Segoe UI Semilight" panose="020B0402040204020203" pitchFamily="34" charset="0"/>
        </a:defRPr>
      </a:pPr>
      <a:endParaRPr lang="lv-LV"/>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5182445604326503"/>
          <c:w val="0.99978959468173545"/>
          <c:h val="0.38684656399917133"/>
        </c:manualLayout>
      </c:layout>
      <c:barChart>
        <c:barDir val="col"/>
        <c:grouping val="clustered"/>
        <c:varyColors val="0"/>
        <c:ser>
          <c:idx val="0"/>
          <c:order val="0"/>
          <c:tx>
            <c:strRef>
              <c:f>Sheet1!$B$1</c:f>
              <c:strCache>
                <c:ptCount val="1"/>
                <c:pt idx="0">
                  <c:v>Piedāvājums</c:v>
                </c:pt>
              </c:strCache>
            </c:strRef>
          </c:tx>
          <c:spPr>
            <a:solidFill>
              <a:schemeClr val="bg2">
                <a:lumMod val="90000"/>
              </a:schemeClr>
            </a:solidFill>
            <a:ln>
              <a:solidFill>
                <a:schemeClr val="bg1">
                  <a:lumMod val="65000"/>
                </a:schemeClr>
              </a:solidFill>
            </a:ln>
          </c:spPr>
          <c:invertIfNegative val="0"/>
          <c:dPt>
            <c:idx val="0"/>
            <c:invertIfNegative val="0"/>
            <c:bubble3D val="0"/>
            <c:spPr>
              <a:solidFill>
                <a:schemeClr val="bg1">
                  <a:lumMod val="75000"/>
                </a:schemeClr>
              </a:solidFill>
              <a:ln>
                <a:solidFill>
                  <a:schemeClr val="bg1">
                    <a:lumMod val="65000"/>
                  </a:schemeClr>
                </a:solidFill>
              </a:ln>
            </c:spPr>
            <c:extLst>
              <c:ext xmlns:c16="http://schemas.microsoft.com/office/drawing/2014/chart" uri="{C3380CC4-5D6E-409C-BE32-E72D297353CC}">
                <c16:uniqueId val="{00000001-23D5-4C92-839E-2AEA019B9194}"/>
              </c:ext>
            </c:extLst>
          </c:dPt>
          <c:cat>
            <c:strRef>
              <c:f>Sheet1!$A$2:$A$7</c:f>
              <c:strCache>
                <c:ptCount val="6"/>
                <c:pt idx="0">
                  <c:v>Universitāšu un citu augstākās izglītības iestāžu akadēmiskais personāls</c:v>
                </c:pt>
                <c:pt idx="1">
                  <c:v>Citi izglītības jomas vecākie speciālisti</c:v>
                </c:pt>
                <c:pt idx="2">
                  <c:v>Pamatizglītības un pirmsskolas pedagogi</c:v>
                </c:pt>
                <c:pt idx="3">
                  <c:v>Profesionālās izglītības pedagogi</c:v>
                </c:pt>
                <c:pt idx="4">
                  <c:v>Izglītības jomas vadītāji</c:v>
                </c:pt>
                <c:pt idx="5">
                  <c:v>Vidējās izglītības pedagogi</c:v>
                </c:pt>
              </c:strCache>
            </c:strRef>
          </c:cat>
          <c:val>
            <c:numRef>
              <c:f>Sheet1!$B$2:$B$7</c:f>
              <c:numCache>
                <c:formatCode>General</c:formatCode>
                <c:ptCount val="6"/>
                <c:pt idx="0">
                  <c:v>100</c:v>
                </c:pt>
                <c:pt idx="1">
                  <c:v>100</c:v>
                </c:pt>
                <c:pt idx="2">
                  <c:v>100</c:v>
                </c:pt>
                <c:pt idx="3">
                  <c:v>100</c:v>
                </c:pt>
                <c:pt idx="4">
                  <c:v>100</c:v>
                </c:pt>
                <c:pt idx="5">
                  <c:v>100</c:v>
                </c:pt>
              </c:numCache>
            </c:numRef>
          </c:val>
          <c:extLst>
            <c:ext xmlns:c16="http://schemas.microsoft.com/office/drawing/2014/chart" uri="{C3380CC4-5D6E-409C-BE32-E72D297353CC}">
              <c16:uniqueId val="{00000002-23D5-4C92-839E-2AEA019B9194}"/>
            </c:ext>
          </c:extLst>
        </c:ser>
        <c:ser>
          <c:idx val="1"/>
          <c:order val="1"/>
          <c:tx>
            <c:strRef>
              <c:f>Sheet1!$C$1</c:f>
              <c:strCache>
                <c:ptCount val="1"/>
                <c:pt idx="0">
                  <c:v>Pieprasījums</c:v>
                </c:pt>
              </c:strCache>
            </c:strRef>
          </c:tx>
          <c:spPr>
            <a:solidFill>
              <a:srgbClr val="01859C"/>
            </a:solidFill>
            <a:ln>
              <a:noFill/>
            </a:ln>
          </c:spPr>
          <c:invertIfNegative val="0"/>
          <c:dPt>
            <c:idx val="0"/>
            <c:invertIfNegative val="0"/>
            <c:bubble3D val="0"/>
            <c:extLst>
              <c:ext xmlns:c16="http://schemas.microsoft.com/office/drawing/2014/chart" uri="{C3380CC4-5D6E-409C-BE32-E72D297353CC}">
                <c16:uniqueId val="{00000004-23D5-4C92-839E-2AEA019B9194}"/>
              </c:ext>
            </c:extLst>
          </c:dPt>
          <c:dPt>
            <c:idx val="1"/>
            <c:invertIfNegative val="0"/>
            <c:bubble3D val="0"/>
            <c:extLst>
              <c:ext xmlns:c16="http://schemas.microsoft.com/office/drawing/2014/chart" uri="{C3380CC4-5D6E-409C-BE32-E72D297353CC}">
                <c16:uniqueId val="{00000006-23D5-4C92-839E-2AEA019B9194}"/>
              </c:ext>
            </c:extLst>
          </c:dPt>
          <c:dPt>
            <c:idx val="2"/>
            <c:invertIfNegative val="0"/>
            <c:bubble3D val="0"/>
            <c:extLst>
              <c:ext xmlns:c16="http://schemas.microsoft.com/office/drawing/2014/chart" uri="{C3380CC4-5D6E-409C-BE32-E72D297353CC}">
                <c16:uniqueId val="{00000008-23D5-4C92-839E-2AEA019B9194}"/>
              </c:ext>
            </c:extLst>
          </c:dPt>
          <c:dPt>
            <c:idx val="3"/>
            <c:invertIfNegative val="0"/>
            <c:bubble3D val="0"/>
            <c:extLst>
              <c:ext xmlns:c16="http://schemas.microsoft.com/office/drawing/2014/chart" uri="{C3380CC4-5D6E-409C-BE32-E72D297353CC}">
                <c16:uniqueId val="{0000000A-23D5-4C92-839E-2AEA019B9194}"/>
              </c:ext>
            </c:extLst>
          </c:dPt>
          <c:dPt>
            <c:idx val="4"/>
            <c:invertIfNegative val="0"/>
            <c:bubble3D val="0"/>
            <c:extLst>
              <c:ext xmlns:c16="http://schemas.microsoft.com/office/drawing/2014/chart" uri="{C3380CC4-5D6E-409C-BE32-E72D297353CC}">
                <c16:uniqueId val="{0000000C-23D5-4C92-839E-2AEA019B9194}"/>
              </c:ext>
            </c:extLst>
          </c:dPt>
          <c:dPt>
            <c:idx val="5"/>
            <c:invertIfNegative val="0"/>
            <c:bubble3D val="0"/>
            <c:extLst>
              <c:ext xmlns:c16="http://schemas.microsoft.com/office/drawing/2014/chart" uri="{C3380CC4-5D6E-409C-BE32-E72D297353CC}">
                <c16:uniqueId val="{0000000E-23D5-4C92-839E-2AEA019B9194}"/>
              </c:ext>
            </c:extLst>
          </c:dPt>
          <c:dPt>
            <c:idx val="6"/>
            <c:invertIfNegative val="0"/>
            <c:bubble3D val="0"/>
            <c:extLst>
              <c:ext xmlns:c16="http://schemas.microsoft.com/office/drawing/2014/chart" uri="{C3380CC4-5D6E-409C-BE32-E72D297353CC}">
                <c16:uniqueId val="{00000010-23D5-4C92-839E-2AEA019B9194}"/>
              </c:ext>
            </c:extLst>
          </c:dPt>
          <c:dPt>
            <c:idx val="8"/>
            <c:invertIfNegative val="0"/>
            <c:bubble3D val="0"/>
            <c:extLst>
              <c:ext xmlns:c16="http://schemas.microsoft.com/office/drawing/2014/chart" uri="{C3380CC4-5D6E-409C-BE32-E72D297353CC}">
                <c16:uniqueId val="{00000012-23D5-4C92-839E-2AEA019B9194}"/>
              </c:ext>
            </c:extLst>
          </c:dPt>
          <c:dPt>
            <c:idx val="9"/>
            <c:invertIfNegative val="0"/>
            <c:bubble3D val="0"/>
            <c:extLst>
              <c:ext xmlns:c16="http://schemas.microsoft.com/office/drawing/2014/chart" uri="{C3380CC4-5D6E-409C-BE32-E72D297353CC}">
                <c16:uniqueId val="{00000014-23D5-4C92-839E-2AEA019B9194}"/>
              </c:ext>
            </c:extLst>
          </c:dPt>
          <c:dPt>
            <c:idx val="10"/>
            <c:invertIfNegative val="0"/>
            <c:bubble3D val="0"/>
            <c:extLst>
              <c:ext xmlns:c16="http://schemas.microsoft.com/office/drawing/2014/chart" uri="{C3380CC4-5D6E-409C-BE32-E72D297353CC}">
                <c16:uniqueId val="{00000015-23D5-4C92-839E-2AEA019B9194}"/>
              </c:ext>
            </c:extLst>
          </c:dPt>
          <c:dPt>
            <c:idx val="11"/>
            <c:invertIfNegative val="0"/>
            <c:bubble3D val="0"/>
            <c:spPr>
              <a:solidFill>
                <a:srgbClr val="C55A11"/>
              </a:solidFill>
              <a:ln>
                <a:noFill/>
              </a:ln>
            </c:spPr>
            <c:extLst>
              <c:ext xmlns:c16="http://schemas.microsoft.com/office/drawing/2014/chart" uri="{C3380CC4-5D6E-409C-BE32-E72D297353CC}">
                <c16:uniqueId val="{00000017-23D5-4C92-839E-2AEA019B9194}"/>
              </c:ext>
            </c:extLst>
          </c:dPt>
          <c:dPt>
            <c:idx val="12"/>
            <c:invertIfNegative val="0"/>
            <c:bubble3D val="0"/>
            <c:extLst>
              <c:ext xmlns:c16="http://schemas.microsoft.com/office/drawing/2014/chart" uri="{C3380CC4-5D6E-409C-BE32-E72D297353CC}">
                <c16:uniqueId val="{00000019-23D5-4C92-839E-2AEA019B9194}"/>
              </c:ext>
            </c:extLst>
          </c:dPt>
          <c:dPt>
            <c:idx val="13"/>
            <c:invertIfNegative val="0"/>
            <c:bubble3D val="0"/>
            <c:extLst>
              <c:ext xmlns:c16="http://schemas.microsoft.com/office/drawing/2014/chart" uri="{C3380CC4-5D6E-409C-BE32-E72D297353CC}">
                <c16:uniqueId val="{0000001B-23D5-4C92-839E-2AEA019B9194}"/>
              </c:ext>
            </c:extLst>
          </c:dPt>
          <c:dPt>
            <c:idx val="14"/>
            <c:invertIfNegative val="0"/>
            <c:bubble3D val="0"/>
            <c:extLst>
              <c:ext xmlns:c16="http://schemas.microsoft.com/office/drawing/2014/chart" uri="{C3380CC4-5D6E-409C-BE32-E72D297353CC}">
                <c16:uniqueId val="{0000001D-23D5-4C92-839E-2AEA019B9194}"/>
              </c:ext>
            </c:extLst>
          </c:dPt>
          <c:dLbls>
            <c:spPr>
              <a:noFill/>
              <a:ln>
                <a:noFill/>
              </a:ln>
              <a:effectLst/>
            </c:spPr>
            <c:txPr>
              <a:bodyPr wrap="square" lIns="38100" tIns="19050" rIns="38100" bIns="19050" anchor="ctr">
                <a:spAutoFit/>
              </a:bodyPr>
              <a:lstStyle/>
              <a:p>
                <a:pPr>
                  <a:defRPr sz="2000" b="1" i="0">
                    <a:solidFill>
                      <a:schemeClr val="bg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Universitāšu un citu augstākās izglītības iestāžu akadēmiskais personāls</c:v>
                </c:pt>
                <c:pt idx="1">
                  <c:v>Citi izglītības jomas vecākie speciālisti</c:v>
                </c:pt>
                <c:pt idx="2">
                  <c:v>Pamatizglītības un pirmsskolas pedagogi</c:v>
                </c:pt>
                <c:pt idx="3">
                  <c:v>Profesionālās izglītības pedagogi</c:v>
                </c:pt>
                <c:pt idx="4">
                  <c:v>Izglītības jomas vadītāji</c:v>
                </c:pt>
                <c:pt idx="5">
                  <c:v>Vidējās izglītības pedagogi</c:v>
                </c:pt>
              </c:strCache>
            </c:strRef>
          </c:cat>
          <c:val>
            <c:numRef>
              <c:f>Sheet1!$C$2:$C$7</c:f>
              <c:numCache>
                <c:formatCode>0</c:formatCode>
                <c:ptCount val="6"/>
                <c:pt idx="0">
                  <c:v>99.998573393793521</c:v>
                </c:pt>
                <c:pt idx="1">
                  <c:v>86.45655673113437</c:v>
                </c:pt>
                <c:pt idx="2">
                  <c:v>87.193892276450825</c:v>
                </c:pt>
                <c:pt idx="3">
                  <c:v>85.786312468734025</c:v>
                </c:pt>
                <c:pt idx="4">
                  <c:v>84</c:v>
                </c:pt>
                <c:pt idx="5">
                  <c:v>77.766694746449588</c:v>
                </c:pt>
              </c:numCache>
            </c:numRef>
          </c:val>
          <c:extLst>
            <c:ext xmlns:c16="http://schemas.microsoft.com/office/drawing/2014/chart" uri="{C3380CC4-5D6E-409C-BE32-E72D297353CC}">
              <c16:uniqueId val="{0000001E-23D5-4C92-839E-2AEA019B9194}"/>
            </c:ext>
          </c:extLst>
        </c:ser>
        <c:dLbls>
          <c:showLegendKey val="0"/>
          <c:showVal val="0"/>
          <c:showCatName val="0"/>
          <c:showSerName val="0"/>
          <c:showPercent val="0"/>
          <c:showBubbleSize val="0"/>
        </c:dLbls>
        <c:gapWidth val="40"/>
        <c:overlap val="80"/>
        <c:axId val="896209688"/>
        <c:axId val="896210080"/>
      </c:barChart>
      <c:catAx>
        <c:axId val="896209688"/>
        <c:scaling>
          <c:orientation val="minMax"/>
        </c:scaling>
        <c:delete val="1"/>
        <c:axPos val="b"/>
        <c:numFmt formatCode="General" sourceLinked="0"/>
        <c:majorTickMark val="out"/>
        <c:minorTickMark val="none"/>
        <c:tickLblPos val="nextTo"/>
        <c:crossAx val="896210080"/>
        <c:crosses val="autoZero"/>
        <c:auto val="1"/>
        <c:lblAlgn val="ctr"/>
        <c:lblOffset val="100"/>
        <c:noMultiLvlLbl val="0"/>
      </c:catAx>
      <c:valAx>
        <c:axId val="896210080"/>
        <c:scaling>
          <c:orientation val="minMax"/>
          <c:max val="120"/>
          <c:min val="50"/>
        </c:scaling>
        <c:delete val="1"/>
        <c:axPos val="l"/>
        <c:numFmt formatCode="General" sourceLinked="1"/>
        <c:majorTickMark val="out"/>
        <c:minorTickMark val="none"/>
        <c:tickLblPos val="nextTo"/>
        <c:crossAx val="896209688"/>
        <c:crosses val="autoZero"/>
        <c:crossBetween val="between"/>
        <c:majorUnit val="50"/>
      </c:valAx>
    </c:plotArea>
    <c:legend>
      <c:legendPos val="t"/>
      <c:layout>
        <c:manualLayout>
          <c:xMode val="edge"/>
          <c:yMode val="edge"/>
          <c:x val="0.71037320151391981"/>
          <c:y val="2.9117144593971408E-2"/>
          <c:w val="0.24472073779829215"/>
          <c:h val="0.17852543443172766"/>
        </c:manualLayout>
      </c:layout>
      <c:overlay val="0"/>
      <c:txPr>
        <a:bodyPr/>
        <a:lstStyle/>
        <a:p>
          <a:pPr>
            <a:defRPr sz="2000"/>
          </a:pPr>
          <a:endParaRPr lang="lv-LV"/>
        </a:p>
      </c:txPr>
    </c:legend>
    <c:plotVisOnly val="1"/>
    <c:dispBlanksAs val="gap"/>
    <c:showDLblsOverMax val="0"/>
  </c:chart>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1438821060214299"/>
          <c:w val="0.99978959468173545"/>
          <c:h val="0.38684656399917133"/>
        </c:manualLayout>
      </c:layout>
      <c:barChart>
        <c:barDir val="col"/>
        <c:grouping val="clustered"/>
        <c:varyColors val="0"/>
        <c:ser>
          <c:idx val="0"/>
          <c:order val="0"/>
          <c:tx>
            <c:strRef>
              <c:f>Sheet1!$B$1</c:f>
              <c:strCache>
                <c:ptCount val="1"/>
                <c:pt idx="0">
                  <c:v>Piedāvājums</c:v>
                </c:pt>
              </c:strCache>
            </c:strRef>
          </c:tx>
          <c:spPr>
            <a:solidFill>
              <a:schemeClr val="bg2">
                <a:lumMod val="90000"/>
              </a:schemeClr>
            </a:solidFill>
            <a:ln>
              <a:solidFill>
                <a:schemeClr val="bg1">
                  <a:lumMod val="65000"/>
                </a:schemeClr>
              </a:solidFill>
            </a:ln>
          </c:spPr>
          <c:invertIfNegative val="0"/>
          <c:dPt>
            <c:idx val="0"/>
            <c:invertIfNegative val="0"/>
            <c:bubble3D val="0"/>
            <c:spPr>
              <a:solidFill>
                <a:schemeClr val="bg1">
                  <a:lumMod val="75000"/>
                </a:schemeClr>
              </a:solidFill>
              <a:ln>
                <a:solidFill>
                  <a:schemeClr val="bg1">
                    <a:lumMod val="65000"/>
                  </a:schemeClr>
                </a:solidFill>
              </a:ln>
            </c:spPr>
            <c:extLst>
              <c:ext xmlns:c16="http://schemas.microsoft.com/office/drawing/2014/chart" uri="{C3380CC4-5D6E-409C-BE32-E72D297353CC}">
                <c16:uniqueId val="{00000001-1FFD-41F4-9E7D-4F056DC5FECD}"/>
              </c:ext>
            </c:extLst>
          </c:dPt>
          <c:cat>
            <c:strRef>
              <c:f>Sheet1!$A$2:$A$7</c:f>
              <c:strCache>
                <c:ptCount val="6"/>
                <c:pt idx="0">
                  <c:v>Universitāšu un citu augstākās izglītības iestāžu akadēmiskais personāls</c:v>
                </c:pt>
                <c:pt idx="1">
                  <c:v>Citi izglītības jomas vecākie speciālisti</c:v>
                </c:pt>
                <c:pt idx="2">
                  <c:v>Pamatizglītības un pirmsskolas pedagogi</c:v>
                </c:pt>
                <c:pt idx="3">
                  <c:v>Profesionālās izglītības pedagogi</c:v>
                </c:pt>
                <c:pt idx="4">
                  <c:v>Izglītības jomas vadītāji</c:v>
                </c:pt>
                <c:pt idx="5">
                  <c:v>Vidējās izglītības pedagogi</c:v>
                </c:pt>
              </c:strCache>
            </c:strRef>
          </c:cat>
          <c:val>
            <c:numRef>
              <c:f>Sheet1!$B$2:$B$7</c:f>
              <c:numCache>
                <c:formatCode>General</c:formatCode>
                <c:ptCount val="6"/>
                <c:pt idx="0">
                  <c:v>100</c:v>
                </c:pt>
                <c:pt idx="1">
                  <c:v>100</c:v>
                </c:pt>
                <c:pt idx="2">
                  <c:v>100</c:v>
                </c:pt>
                <c:pt idx="3">
                  <c:v>100</c:v>
                </c:pt>
                <c:pt idx="4">
                  <c:v>100</c:v>
                </c:pt>
                <c:pt idx="5">
                  <c:v>100</c:v>
                </c:pt>
              </c:numCache>
            </c:numRef>
          </c:val>
          <c:extLst>
            <c:ext xmlns:c16="http://schemas.microsoft.com/office/drawing/2014/chart" uri="{C3380CC4-5D6E-409C-BE32-E72D297353CC}">
              <c16:uniqueId val="{00000002-1FFD-41F4-9E7D-4F056DC5FECD}"/>
            </c:ext>
          </c:extLst>
        </c:ser>
        <c:ser>
          <c:idx val="1"/>
          <c:order val="1"/>
          <c:tx>
            <c:strRef>
              <c:f>Sheet1!$C$1</c:f>
              <c:strCache>
                <c:ptCount val="1"/>
                <c:pt idx="0">
                  <c:v>Pieprasījums</c:v>
                </c:pt>
              </c:strCache>
            </c:strRef>
          </c:tx>
          <c:spPr>
            <a:solidFill>
              <a:srgbClr val="01859C"/>
            </a:solidFill>
            <a:ln>
              <a:noFill/>
            </a:ln>
          </c:spPr>
          <c:invertIfNegative val="0"/>
          <c:dPt>
            <c:idx val="0"/>
            <c:invertIfNegative val="0"/>
            <c:bubble3D val="0"/>
            <c:extLst>
              <c:ext xmlns:c16="http://schemas.microsoft.com/office/drawing/2014/chart" uri="{C3380CC4-5D6E-409C-BE32-E72D297353CC}">
                <c16:uniqueId val="{00000004-1FFD-41F4-9E7D-4F056DC5FECD}"/>
              </c:ext>
            </c:extLst>
          </c:dPt>
          <c:dPt>
            <c:idx val="1"/>
            <c:invertIfNegative val="0"/>
            <c:bubble3D val="0"/>
            <c:extLst>
              <c:ext xmlns:c16="http://schemas.microsoft.com/office/drawing/2014/chart" uri="{C3380CC4-5D6E-409C-BE32-E72D297353CC}">
                <c16:uniqueId val="{00000006-1FFD-41F4-9E7D-4F056DC5FECD}"/>
              </c:ext>
            </c:extLst>
          </c:dPt>
          <c:dPt>
            <c:idx val="2"/>
            <c:invertIfNegative val="0"/>
            <c:bubble3D val="0"/>
            <c:extLst>
              <c:ext xmlns:c16="http://schemas.microsoft.com/office/drawing/2014/chart" uri="{C3380CC4-5D6E-409C-BE32-E72D297353CC}">
                <c16:uniqueId val="{00000008-1FFD-41F4-9E7D-4F056DC5FECD}"/>
              </c:ext>
            </c:extLst>
          </c:dPt>
          <c:dPt>
            <c:idx val="3"/>
            <c:invertIfNegative val="0"/>
            <c:bubble3D val="0"/>
            <c:extLst>
              <c:ext xmlns:c16="http://schemas.microsoft.com/office/drawing/2014/chart" uri="{C3380CC4-5D6E-409C-BE32-E72D297353CC}">
                <c16:uniqueId val="{0000000A-1FFD-41F4-9E7D-4F056DC5FECD}"/>
              </c:ext>
            </c:extLst>
          </c:dPt>
          <c:dPt>
            <c:idx val="4"/>
            <c:invertIfNegative val="0"/>
            <c:bubble3D val="0"/>
            <c:extLst>
              <c:ext xmlns:c16="http://schemas.microsoft.com/office/drawing/2014/chart" uri="{C3380CC4-5D6E-409C-BE32-E72D297353CC}">
                <c16:uniqueId val="{0000000C-1FFD-41F4-9E7D-4F056DC5FECD}"/>
              </c:ext>
            </c:extLst>
          </c:dPt>
          <c:dPt>
            <c:idx val="5"/>
            <c:invertIfNegative val="0"/>
            <c:bubble3D val="0"/>
            <c:extLst>
              <c:ext xmlns:c16="http://schemas.microsoft.com/office/drawing/2014/chart" uri="{C3380CC4-5D6E-409C-BE32-E72D297353CC}">
                <c16:uniqueId val="{0000000E-1FFD-41F4-9E7D-4F056DC5FECD}"/>
              </c:ext>
            </c:extLst>
          </c:dPt>
          <c:dPt>
            <c:idx val="6"/>
            <c:invertIfNegative val="0"/>
            <c:bubble3D val="0"/>
            <c:extLst>
              <c:ext xmlns:c16="http://schemas.microsoft.com/office/drawing/2014/chart" uri="{C3380CC4-5D6E-409C-BE32-E72D297353CC}">
                <c16:uniqueId val="{00000010-1FFD-41F4-9E7D-4F056DC5FECD}"/>
              </c:ext>
            </c:extLst>
          </c:dPt>
          <c:dPt>
            <c:idx val="8"/>
            <c:invertIfNegative val="0"/>
            <c:bubble3D val="0"/>
            <c:extLst>
              <c:ext xmlns:c16="http://schemas.microsoft.com/office/drawing/2014/chart" uri="{C3380CC4-5D6E-409C-BE32-E72D297353CC}">
                <c16:uniqueId val="{00000011-1FFD-41F4-9E7D-4F056DC5FECD}"/>
              </c:ext>
            </c:extLst>
          </c:dPt>
          <c:dPt>
            <c:idx val="10"/>
            <c:invertIfNegative val="0"/>
            <c:bubble3D val="0"/>
            <c:extLst>
              <c:ext xmlns:c16="http://schemas.microsoft.com/office/drawing/2014/chart" uri="{C3380CC4-5D6E-409C-BE32-E72D297353CC}">
                <c16:uniqueId val="{00000013-1FFD-41F4-9E7D-4F056DC5FECD}"/>
              </c:ext>
            </c:extLst>
          </c:dPt>
          <c:dPt>
            <c:idx val="11"/>
            <c:invertIfNegative val="0"/>
            <c:bubble3D val="0"/>
            <c:spPr>
              <a:solidFill>
                <a:srgbClr val="C55A11"/>
              </a:solidFill>
              <a:ln>
                <a:noFill/>
              </a:ln>
            </c:spPr>
            <c:extLst>
              <c:ext xmlns:c16="http://schemas.microsoft.com/office/drawing/2014/chart" uri="{C3380CC4-5D6E-409C-BE32-E72D297353CC}">
                <c16:uniqueId val="{00000015-1FFD-41F4-9E7D-4F056DC5FECD}"/>
              </c:ext>
            </c:extLst>
          </c:dPt>
          <c:dPt>
            <c:idx val="12"/>
            <c:invertIfNegative val="0"/>
            <c:bubble3D val="0"/>
            <c:extLst>
              <c:ext xmlns:c16="http://schemas.microsoft.com/office/drawing/2014/chart" uri="{C3380CC4-5D6E-409C-BE32-E72D297353CC}">
                <c16:uniqueId val="{00000017-1FFD-41F4-9E7D-4F056DC5FECD}"/>
              </c:ext>
            </c:extLst>
          </c:dPt>
          <c:dPt>
            <c:idx val="13"/>
            <c:invertIfNegative val="0"/>
            <c:bubble3D val="0"/>
            <c:extLst>
              <c:ext xmlns:c16="http://schemas.microsoft.com/office/drawing/2014/chart" uri="{C3380CC4-5D6E-409C-BE32-E72D297353CC}">
                <c16:uniqueId val="{00000019-1FFD-41F4-9E7D-4F056DC5FECD}"/>
              </c:ext>
            </c:extLst>
          </c:dPt>
          <c:dPt>
            <c:idx val="14"/>
            <c:invertIfNegative val="0"/>
            <c:bubble3D val="0"/>
            <c:extLst>
              <c:ext xmlns:c16="http://schemas.microsoft.com/office/drawing/2014/chart" uri="{C3380CC4-5D6E-409C-BE32-E72D297353CC}">
                <c16:uniqueId val="{0000001B-1FFD-41F4-9E7D-4F056DC5FECD}"/>
              </c:ext>
            </c:extLst>
          </c:dPt>
          <c:dLbls>
            <c:spPr>
              <a:noFill/>
              <a:ln>
                <a:noFill/>
              </a:ln>
              <a:effectLst/>
            </c:spPr>
            <c:txPr>
              <a:bodyPr wrap="square" lIns="38100" tIns="19050" rIns="38100" bIns="19050" anchor="ctr">
                <a:spAutoFit/>
              </a:bodyPr>
              <a:lstStyle/>
              <a:p>
                <a:pPr>
                  <a:defRPr sz="2000" b="1" i="0">
                    <a:solidFill>
                      <a:schemeClr val="bg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Universitāšu un citu augstākās izglītības iestāžu akadēmiskais personāls</c:v>
                </c:pt>
                <c:pt idx="1">
                  <c:v>Citi izglītības jomas vecākie speciālisti</c:v>
                </c:pt>
                <c:pt idx="2">
                  <c:v>Pamatizglītības un pirmsskolas pedagogi</c:v>
                </c:pt>
                <c:pt idx="3">
                  <c:v>Profesionālās izglītības pedagogi</c:v>
                </c:pt>
                <c:pt idx="4">
                  <c:v>Izglītības jomas vadītāji</c:v>
                </c:pt>
                <c:pt idx="5">
                  <c:v>Vidējās izglītības pedagogi</c:v>
                </c:pt>
              </c:strCache>
            </c:strRef>
          </c:cat>
          <c:val>
            <c:numRef>
              <c:f>Sheet1!$C$2:$C$7</c:f>
              <c:numCache>
                <c:formatCode>0</c:formatCode>
                <c:ptCount val="6"/>
                <c:pt idx="0">
                  <c:v>100.03628962895554</c:v>
                </c:pt>
                <c:pt idx="1">
                  <c:v>90.973666585084445</c:v>
                </c:pt>
                <c:pt idx="2">
                  <c:v>88.453541741277505</c:v>
                </c:pt>
                <c:pt idx="3">
                  <c:v>88.097990816070862</c:v>
                </c:pt>
                <c:pt idx="4">
                  <c:v>88</c:v>
                </c:pt>
                <c:pt idx="5">
                  <c:v>86.249998413428656</c:v>
                </c:pt>
              </c:numCache>
            </c:numRef>
          </c:val>
          <c:extLst>
            <c:ext xmlns:c16="http://schemas.microsoft.com/office/drawing/2014/chart" uri="{C3380CC4-5D6E-409C-BE32-E72D297353CC}">
              <c16:uniqueId val="{0000001C-1FFD-41F4-9E7D-4F056DC5FECD}"/>
            </c:ext>
          </c:extLst>
        </c:ser>
        <c:ser>
          <c:idx val="2"/>
          <c:order val="2"/>
          <c:tx>
            <c:strRef>
              <c:f>Sheet1!$D$1</c:f>
              <c:strCache>
                <c:ptCount val="1"/>
                <c:pt idx="0">
                  <c:v>2040</c:v>
                </c:pt>
              </c:strCache>
            </c:strRef>
          </c:tx>
          <c:invertIfNegative val="0"/>
          <c:cat>
            <c:strRef>
              <c:f>Sheet1!$A$2:$A$7</c:f>
              <c:strCache>
                <c:ptCount val="6"/>
                <c:pt idx="0">
                  <c:v>Universitāšu un citu augstākās izglītības iestāžu akadēmiskais personāls</c:v>
                </c:pt>
                <c:pt idx="1">
                  <c:v>Citi izglītības jomas vecākie speciālisti</c:v>
                </c:pt>
                <c:pt idx="2">
                  <c:v>Pamatizglītības un pirmsskolas pedagogi</c:v>
                </c:pt>
                <c:pt idx="3">
                  <c:v>Profesionālās izglītības pedagogi</c:v>
                </c:pt>
                <c:pt idx="4">
                  <c:v>Izglītības jomas vadītāji</c:v>
                </c:pt>
                <c:pt idx="5">
                  <c:v>Vidējās izglītības pedagogi</c:v>
                </c:pt>
              </c:strCache>
            </c:strRef>
          </c:cat>
          <c:val>
            <c:numRef>
              <c:f>Sheet1!$D$2:$D$7</c:f>
            </c:numRef>
          </c:val>
          <c:extLst>
            <c:ext xmlns:c16="http://schemas.microsoft.com/office/drawing/2014/chart" uri="{C3380CC4-5D6E-409C-BE32-E72D297353CC}">
              <c16:uniqueId val="{00000000-E5D0-48CF-A9DA-B33A5E98032F}"/>
            </c:ext>
          </c:extLst>
        </c:ser>
        <c:dLbls>
          <c:showLegendKey val="0"/>
          <c:showVal val="0"/>
          <c:showCatName val="0"/>
          <c:showSerName val="0"/>
          <c:showPercent val="0"/>
          <c:showBubbleSize val="0"/>
        </c:dLbls>
        <c:gapWidth val="40"/>
        <c:overlap val="80"/>
        <c:axId val="896209688"/>
        <c:axId val="896210080"/>
      </c:barChart>
      <c:catAx>
        <c:axId val="896209688"/>
        <c:scaling>
          <c:orientation val="minMax"/>
        </c:scaling>
        <c:delete val="0"/>
        <c:axPos val="b"/>
        <c:numFmt formatCode="General" sourceLinked="0"/>
        <c:majorTickMark val="out"/>
        <c:minorTickMark val="none"/>
        <c:tickLblPos val="nextTo"/>
        <c:txPr>
          <a:bodyPr rot="-5400000" vert="horz"/>
          <a:lstStyle/>
          <a:p>
            <a:pPr>
              <a:defRPr sz="1600"/>
            </a:pPr>
            <a:endParaRPr lang="lv-LV"/>
          </a:p>
        </c:txPr>
        <c:crossAx val="896210080"/>
        <c:crosses val="autoZero"/>
        <c:auto val="1"/>
        <c:lblAlgn val="ctr"/>
        <c:lblOffset val="100"/>
        <c:noMultiLvlLbl val="0"/>
      </c:catAx>
      <c:valAx>
        <c:axId val="896210080"/>
        <c:scaling>
          <c:orientation val="minMax"/>
          <c:max val="120"/>
          <c:min val="50"/>
        </c:scaling>
        <c:delete val="1"/>
        <c:axPos val="l"/>
        <c:numFmt formatCode="General" sourceLinked="1"/>
        <c:majorTickMark val="out"/>
        <c:minorTickMark val="none"/>
        <c:tickLblPos val="nextTo"/>
        <c:crossAx val="896209688"/>
        <c:crosses val="autoZero"/>
        <c:crossBetween val="between"/>
        <c:majorUnit val="50"/>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828406577415116E-2"/>
          <c:y val="4.1032354227984354E-2"/>
          <c:w val="0.87565465636968753"/>
          <c:h val="0.8847855263957497"/>
        </c:manualLayout>
      </c:layout>
      <c:barChart>
        <c:barDir val="bar"/>
        <c:grouping val="stacked"/>
        <c:varyColors val="0"/>
        <c:ser>
          <c:idx val="0"/>
          <c:order val="0"/>
          <c:tx>
            <c:strRef>
              <c:f>Sheet1!$B$2</c:f>
              <c:strCache>
                <c:ptCount val="1"/>
                <c:pt idx="0">
                  <c:v>Vīrieši</c:v>
                </c:pt>
              </c:strCache>
            </c:strRef>
          </c:tx>
          <c:invertIfNegative val="0"/>
          <c:cat>
            <c:strRef>
              <c:f>Sheet1!$A$3:$A$103</c:f>
              <c:strCach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39</c:v>
                </c:pt>
                <c:pt idx="39">
                  <c:v>38</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strCache>
            </c:strRef>
          </c:cat>
          <c:val>
            <c:numRef>
              <c:f>Sheet1!$B$3:$B$103</c:f>
              <c:numCache>
                <c:formatCode>0.0</c:formatCode>
                <c:ptCount val="101"/>
                <c:pt idx="0">
                  <c:v>-7.8759999999999994</c:v>
                </c:pt>
                <c:pt idx="1">
                  <c:v>-7.8809999999999993</c:v>
                </c:pt>
                <c:pt idx="2">
                  <c:v>-8.1229999999999993</c:v>
                </c:pt>
                <c:pt idx="3">
                  <c:v>-8.2500000000000036</c:v>
                </c:pt>
                <c:pt idx="4">
                  <c:v>-8.3819999999999979</c:v>
                </c:pt>
                <c:pt idx="5">
                  <c:v>-8.514999999999997</c:v>
                </c:pt>
                <c:pt idx="6">
                  <c:v>-8.6269999999999989</c:v>
                </c:pt>
                <c:pt idx="7">
                  <c:v>-8.7250000000000014</c:v>
                </c:pt>
                <c:pt idx="8">
                  <c:v>-8.8060000000000063</c:v>
                </c:pt>
                <c:pt idx="9">
                  <c:v>-8.875</c:v>
                </c:pt>
                <c:pt idx="10">
                  <c:v>-8.9359999999999999</c:v>
                </c:pt>
                <c:pt idx="11">
                  <c:v>-8.9969999999999963</c:v>
                </c:pt>
                <c:pt idx="12">
                  <c:v>-9.0329999999999977</c:v>
                </c:pt>
                <c:pt idx="13">
                  <c:v>-9.0480000000000054</c:v>
                </c:pt>
                <c:pt idx="14">
                  <c:v>-9.0319999999999965</c:v>
                </c:pt>
                <c:pt idx="15">
                  <c:v>-8.9920000000000062</c:v>
                </c:pt>
                <c:pt idx="16">
                  <c:v>-8.9529999999999994</c:v>
                </c:pt>
                <c:pt idx="17">
                  <c:v>-8.8960000000000008</c:v>
                </c:pt>
                <c:pt idx="18">
                  <c:v>-8.8330000000000002</c:v>
                </c:pt>
                <c:pt idx="19">
                  <c:v>-8.7719999999999985</c:v>
                </c:pt>
                <c:pt idx="20">
                  <c:v>-8.7200000000000024</c:v>
                </c:pt>
                <c:pt idx="21">
                  <c:v>-8.6920000000000002</c:v>
                </c:pt>
                <c:pt idx="22">
                  <c:v>-8.6980000000000004</c:v>
                </c:pt>
                <c:pt idx="23">
                  <c:v>-8.7269999999999985</c:v>
                </c:pt>
                <c:pt idx="24">
                  <c:v>-8.7820000000000018</c:v>
                </c:pt>
                <c:pt idx="25">
                  <c:v>-8.8550000000000058</c:v>
                </c:pt>
                <c:pt idx="26">
                  <c:v>-8.9400000000000013</c:v>
                </c:pt>
                <c:pt idx="27">
                  <c:v>-9.0640000000000054</c:v>
                </c:pt>
                <c:pt idx="28">
                  <c:v>-9.2270000000000021</c:v>
                </c:pt>
                <c:pt idx="29">
                  <c:v>-9.4170000000000016</c:v>
                </c:pt>
                <c:pt idx="30">
                  <c:v>-9.6329999999999956</c:v>
                </c:pt>
                <c:pt idx="31">
                  <c:v>-9.8590000000000071</c:v>
                </c:pt>
                <c:pt idx="32">
                  <c:v>-10.107999999999995</c:v>
                </c:pt>
                <c:pt idx="33">
                  <c:v>-10.373999999999999</c:v>
                </c:pt>
                <c:pt idx="34">
                  <c:v>-10.649000000000004</c:v>
                </c:pt>
                <c:pt idx="35">
                  <c:v>-10.906999999999989</c:v>
                </c:pt>
                <c:pt idx="36">
                  <c:v>-11.146000000000004</c:v>
                </c:pt>
                <c:pt idx="37">
                  <c:v>-11.497000000000011</c:v>
                </c:pt>
                <c:pt idx="38">
                  <c:v>-11.505000000000001</c:v>
                </c:pt>
                <c:pt idx="39">
                  <c:v>-12.326000000000002</c:v>
                </c:pt>
                <c:pt idx="40">
                  <c:v>-12.741000000000003</c:v>
                </c:pt>
                <c:pt idx="41">
                  <c:v>-12.951999999999996</c:v>
                </c:pt>
                <c:pt idx="42">
                  <c:v>-13.525999999999998</c:v>
                </c:pt>
                <c:pt idx="43">
                  <c:v>-13.855999999999996</c:v>
                </c:pt>
                <c:pt idx="44">
                  <c:v>-13.793000000000003</c:v>
                </c:pt>
                <c:pt idx="45">
                  <c:v>-13.502000000000002</c:v>
                </c:pt>
                <c:pt idx="46">
                  <c:v>-12.936999999999998</c:v>
                </c:pt>
                <c:pt idx="47">
                  <c:v>-12.695999999999994</c:v>
                </c:pt>
                <c:pt idx="48">
                  <c:v>-12.176000000000002</c:v>
                </c:pt>
                <c:pt idx="49">
                  <c:v>-12.259000000000007</c:v>
                </c:pt>
                <c:pt idx="50">
                  <c:v>-12.583999999999994</c:v>
                </c:pt>
                <c:pt idx="51">
                  <c:v>-12.966000000000012</c:v>
                </c:pt>
                <c:pt idx="52">
                  <c:v>-12.564000000000009</c:v>
                </c:pt>
                <c:pt idx="53">
                  <c:v>-12.108999999999993</c:v>
                </c:pt>
                <c:pt idx="54">
                  <c:v>-11.786999999999992</c:v>
                </c:pt>
                <c:pt idx="55">
                  <c:v>-11.38600000000001</c:v>
                </c:pt>
                <c:pt idx="56">
                  <c:v>-11.433999999999999</c:v>
                </c:pt>
                <c:pt idx="57">
                  <c:v>-10.922000000000011</c:v>
                </c:pt>
                <c:pt idx="58">
                  <c:v>-10.984000000000002</c:v>
                </c:pt>
                <c:pt idx="59">
                  <c:v>-11.000999999999996</c:v>
                </c:pt>
                <c:pt idx="60">
                  <c:v>-10.67499999999999</c:v>
                </c:pt>
                <c:pt idx="61">
                  <c:v>-10.394000000000004</c:v>
                </c:pt>
                <c:pt idx="62">
                  <c:v>-10.431999999999997</c:v>
                </c:pt>
                <c:pt idx="63">
                  <c:v>-10.525999999999998</c:v>
                </c:pt>
                <c:pt idx="64">
                  <c:v>-10.794000000000004</c:v>
                </c:pt>
                <c:pt idx="65">
                  <c:v>-11.018999999999998</c:v>
                </c:pt>
                <c:pt idx="66">
                  <c:v>-11.420000000000011</c:v>
                </c:pt>
                <c:pt idx="67">
                  <c:v>-12.235999999999997</c:v>
                </c:pt>
                <c:pt idx="68">
                  <c:v>-12.139000000000021</c:v>
                </c:pt>
                <c:pt idx="69">
                  <c:v>-12.234999999999978</c:v>
                </c:pt>
                <c:pt idx="70">
                  <c:v>-12.100000000000005</c:v>
                </c:pt>
                <c:pt idx="71">
                  <c:v>-12.201000000000022</c:v>
                </c:pt>
                <c:pt idx="72">
                  <c:v>-11.836999999999984</c:v>
                </c:pt>
                <c:pt idx="73">
                  <c:v>-11.317999999999989</c:v>
                </c:pt>
                <c:pt idx="74">
                  <c:v>-10.767000000000007</c:v>
                </c:pt>
                <c:pt idx="75">
                  <c:v>-10.447000000000001</c:v>
                </c:pt>
                <c:pt idx="76">
                  <c:v>-10.236999999999995</c:v>
                </c:pt>
                <c:pt idx="77">
                  <c:v>-9.1139999999999919</c:v>
                </c:pt>
                <c:pt idx="78">
                  <c:v>-8.5670000000000002</c:v>
                </c:pt>
                <c:pt idx="79">
                  <c:v>-8.12100000000002</c:v>
                </c:pt>
                <c:pt idx="80">
                  <c:v>-7.4949999999999983</c:v>
                </c:pt>
                <c:pt idx="81">
                  <c:v>-7.0009999999999968</c:v>
                </c:pt>
                <c:pt idx="82">
                  <c:v>-6.7889999999999917</c:v>
                </c:pt>
                <c:pt idx="83">
                  <c:v>-6.5100000000000007</c:v>
                </c:pt>
                <c:pt idx="84">
                  <c:v>-6.0169999999999986</c:v>
                </c:pt>
                <c:pt idx="85">
                  <c:v>-5.5530000000000088</c:v>
                </c:pt>
                <c:pt idx="86">
                  <c:v>-5.0869999999999989</c:v>
                </c:pt>
                <c:pt idx="87">
                  <c:v>-4.8000000000000052</c:v>
                </c:pt>
                <c:pt idx="88">
                  <c:v>-4.0779999999999914</c:v>
                </c:pt>
                <c:pt idx="89">
                  <c:v>-3.4099999999999944</c:v>
                </c:pt>
                <c:pt idx="90">
                  <c:v>-2.7730000000000077</c:v>
                </c:pt>
                <c:pt idx="91">
                  <c:v>-2.3489999999999824</c:v>
                </c:pt>
                <c:pt idx="92">
                  <c:v>-1.7010000000000194</c:v>
                </c:pt>
                <c:pt idx="93">
                  <c:v>-1.3099999999999974</c:v>
                </c:pt>
                <c:pt idx="94">
                  <c:v>-0.91999999999999826</c:v>
                </c:pt>
                <c:pt idx="95">
                  <c:v>-0.68099999999999805</c:v>
                </c:pt>
                <c:pt idx="96">
                  <c:v>-0.43499999999999672</c:v>
                </c:pt>
                <c:pt idx="97">
                  <c:v>-0.21399999999999986</c:v>
                </c:pt>
                <c:pt idx="98">
                  <c:v>-0.13900000000000007</c:v>
                </c:pt>
                <c:pt idx="99">
                  <c:v>-3.1000000000010963E-2</c:v>
                </c:pt>
                <c:pt idx="100">
                  <c:v>-0.12099999999999349</c:v>
                </c:pt>
              </c:numCache>
            </c:numRef>
          </c:val>
          <c:extLst>
            <c:ext xmlns:c16="http://schemas.microsoft.com/office/drawing/2014/chart" uri="{C3380CC4-5D6E-409C-BE32-E72D297353CC}">
              <c16:uniqueId val="{00000000-DBAE-423F-80D6-409A1C3B7192}"/>
            </c:ext>
          </c:extLst>
        </c:ser>
        <c:ser>
          <c:idx val="1"/>
          <c:order val="1"/>
          <c:tx>
            <c:strRef>
              <c:f>Sheet1!$C$2</c:f>
              <c:strCache>
                <c:ptCount val="1"/>
                <c:pt idx="0">
                  <c:v>Sievietes</c:v>
                </c:pt>
              </c:strCache>
            </c:strRef>
          </c:tx>
          <c:invertIfNegative val="0"/>
          <c:cat>
            <c:strRef>
              <c:f>Sheet1!$A$3:$A$103</c:f>
              <c:strCache>
                <c:ptCount val="1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39</c:v>
                </c:pt>
                <c:pt idx="39">
                  <c:v>38</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strCache>
            </c:strRef>
          </c:cat>
          <c:val>
            <c:numRef>
              <c:f>Sheet1!$C$3:$C$103</c:f>
              <c:numCache>
                <c:formatCode>0.0</c:formatCode>
                <c:ptCount val="101"/>
                <c:pt idx="0">
                  <c:v>7.4519999999999991</c:v>
                </c:pt>
                <c:pt idx="1">
                  <c:v>7.4580000000000002</c:v>
                </c:pt>
                <c:pt idx="2">
                  <c:v>7.6340000000000012</c:v>
                </c:pt>
                <c:pt idx="3">
                  <c:v>7.7379999999999987</c:v>
                </c:pt>
                <c:pt idx="4">
                  <c:v>7.8540000000000001</c:v>
                </c:pt>
                <c:pt idx="5">
                  <c:v>7.9779999999999989</c:v>
                </c:pt>
                <c:pt idx="6">
                  <c:v>8.0920000000000041</c:v>
                </c:pt>
                <c:pt idx="7">
                  <c:v>8.1989999999999998</c:v>
                </c:pt>
                <c:pt idx="8">
                  <c:v>8.2879999999999967</c:v>
                </c:pt>
                <c:pt idx="9">
                  <c:v>8.3670000000000027</c:v>
                </c:pt>
                <c:pt idx="10">
                  <c:v>8.4339999999999922</c:v>
                </c:pt>
                <c:pt idx="11">
                  <c:v>8.5050000000000061</c:v>
                </c:pt>
                <c:pt idx="12">
                  <c:v>8.5519999999999978</c:v>
                </c:pt>
                <c:pt idx="13">
                  <c:v>8.5720000000000045</c:v>
                </c:pt>
                <c:pt idx="14">
                  <c:v>8.5670000000000002</c:v>
                </c:pt>
                <c:pt idx="15">
                  <c:v>8.5419999999999963</c:v>
                </c:pt>
                <c:pt idx="16">
                  <c:v>8.5130000000000035</c:v>
                </c:pt>
                <c:pt idx="17">
                  <c:v>8.465999999999994</c:v>
                </c:pt>
                <c:pt idx="18">
                  <c:v>8.3810000000000056</c:v>
                </c:pt>
                <c:pt idx="19">
                  <c:v>8.2679999999999954</c:v>
                </c:pt>
                <c:pt idx="20">
                  <c:v>8.1269999999999989</c:v>
                </c:pt>
                <c:pt idx="21">
                  <c:v>7.9770000000000048</c:v>
                </c:pt>
                <c:pt idx="22">
                  <c:v>7.8239999999999936</c:v>
                </c:pt>
                <c:pt idx="23">
                  <c:v>7.6769999999999987</c:v>
                </c:pt>
                <c:pt idx="24">
                  <c:v>7.5480000000000027</c:v>
                </c:pt>
                <c:pt idx="25">
                  <c:v>7.4309999999999992</c:v>
                </c:pt>
                <c:pt idx="26">
                  <c:v>7.3329999999999993</c:v>
                </c:pt>
                <c:pt idx="27">
                  <c:v>7.2810000000000041</c:v>
                </c:pt>
                <c:pt idx="28">
                  <c:v>7.2659999999999973</c:v>
                </c:pt>
                <c:pt idx="29">
                  <c:v>7.2939999999999987</c:v>
                </c:pt>
                <c:pt idx="30">
                  <c:v>7.3569999999999993</c:v>
                </c:pt>
                <c:pt idx="31">
                  <c:v>7.4339999999999984</c:v>
                </c:pt>
                <c:pt idx="32">
                  <c:v>7.5339999999999998</c:v>
                </c:pt>
                <c:pt idx="33">
                  <c:v>7.6630000000000082</c:v>
                </c:pt>
                <c:pt idx="34">
                  <c:v>7.7989999999999933</c:v>
                </c:pt>
                <c:pt idx="35">
                  <c:v>7.9439999999999991</c:v>
                </c:pt>
                <c:pt idx="36">
                  <c:v>8.0820000000000007</c:v>
                </c:pt>
                <c:pt idx="37">
                  <c:v>8.3509999999999902</c:v>
                </c:pt>
                <c:pt idx="38">
                  <c:v>8.2970000000000059</c:v>
                </c:pt>
                <c:pt idx="39">
                  <c:v>9.011000000000001</c:v>
                </c:pt>
                <c:pt idx="40">
                  <c:v>9.4820000000000046</c:v>
                </c:pt>
                <c:pt idx="41">
                  <c:v>9.536999999999999</c:v>
                </c:pt>
                <c:pt idx="42">
                  <c:v>10.087999999999997</c:v>
                </c:pt>
                <c:pt idx="43">
                  <c:v>10.372</c:v>
                </c:pt>
                <c:pt idx="44">
                  <c:v>10.387000000000009</c:v>
                </c:pt>
                <c:pt idx="45">
                  <c:v>10.249000000000004</c:v>
                </c:pt>
                <c:pt idx="46">
                  <c:v>9.8489999999999984</c:v>
                </c:pt>
                <c:pt idx="47">
                  <c:v>9.3969999999999914</c:v>
                </c:pt>
                <c:pt idx="48">
                  <c:v>8.9599999999999973</c:v>
                </c:pt>
                <c:pt idx="49">
                  <c:v>8.9529999999999994</c:v>
                </c:pt>
                <c:pt idx="50">
                  <c:v>9.61</c:v>
                </c:pt>
                <c:pt idx="51">
                  <c:v>10.073999999999996</c:v>
                </c:pt>
                <c:pt idx="52">
                  <c:v>9.7480000000000118</c:v>
                </c:pt>
                <c:pt idx="53">
                  <c:v>9.369999999999985</c:v>
                </c:pt>
                <c:pt idx="54">
                  <c:v>8.9650000000000052</c:v>
                </c:pt>
                <c:pt idx="55">
                  <c:v>8.6099999999999977</c:v>
                </c:pt>
                <c:pt idx="56">
                  <c:v>8.7059999999999889</c:v>
                </c:pt>
                <c:pt idx="57">
                  <c:v>8.5149999999999917</c:v>
                </c:pt>
                <c:pt idx="58">
                  <c:v>8.5800000000000072</c:v>
                </c:pt>
                <c:pt idx="59">
                  <c:v>8.8370000000000122</c:v>
                </c:pt>
                <c:pt idx="60">
                  <c:v>8.5809999999999995</c:v>
                </c:pt>
                <c:pt idx="61">
                  <c:v>8.4029999999999898</c:v>
                </c:pt>
                <c:pt idx="62">
                  <c:v>8.4470000000000045</c:v>
                </c:pt>
                <c:pt idx="63">
                  <c:v>8.6330000000000062</c:v>
                </c:pt>
                <c:pt idx="64">
                  <c:v>9.4090000000000042</c:v>
                </c:pt>
                <c:pt idx="65">
                  <c:v>9.8849999999999909</c:v>
                </c:pt>
                <c:pt idx="66">
                  <c:v>10.563000000000006</c:v>
                </c:pt>
                <c:pt idx="67">
                  <c:v>11.744</c:v>
                </c:pt>
                <c:pt idx="68">
                  <c:v>11.855000000000013</c:v>
                </c:pt>
                <c:pt idx="69">
                  <c:v>12.369</c:v>
                </c:pt>
                <c:pt idx="70">
                  <c:v>12.335999999999986</c:v>
                </c:pt>
                <c:pt idx="71">
                  <c:v>12.459000000000007</c:v>
                </c:pt>
                <c:pt idx="72">
                  <c:v>12.751000000000001</c:v>
                </c:pt>
                <c:pt idx="73">
                  <c:v>12.414000000000007</c:v>
                </c:pt>
                <c:pt idx="74">
                  <c:v>11.831999999999983</c:v>
                </c:pt>
                <c:pt idx="75">
                  <c:v>12.054000000000011</c:v>
                </c:pt>
                <c:pt idx="76">
                  <c:v>11.743000000000004</c:v>
                </c:pt>
                <c:pt idx="77">
                  <c:v>10.888000000000002</c:v>
                </c:pt>
                <c:pt idx="78">
                  <c:v>10.509000000000006</c:v>
                </c:pt>
                <c:pt idx="79">
                  <c:v>10.225000000000007</c:v>
                </c:pt>
                <c:pt idx="80">
                  <c:v>10.091999999999992</c:v>
                </c:pt>
                <c:pt idx="81">
                  <c:v>9.711999999999998</c:v>
                </c:pt>
                <c:pt idx="82">
                  <c:v>9.6010000000000026</c:v>
                </c:pt>
                <c:pt idx="83">
                  <c:v>9.5180000000000113</c:v>
                </c:pt>
                <c:pt idx="84">
                  <c:v>9.3479999999999919</c:v>
                </c:pt>
                <c:pt idx="85">
                  <c:v>8.9949999999999992</c:v>
                </c:pt>
                <c:pt idx="86">
                  <c:v>8.4959999999999916</c:v>
                </c:pt>
                <c:pt idx="87">
                  <c:v>8.2090000000000032</c:v>
                </c:pt>
                <c:pt idx="88">
                  <c:v>7.8650000000000055</c:v>
                </c:pt>
                <c:pt idx="89">
                  <c:v>6.8389999999999977</c:v>
                </c:pt>
                <c:pt idx="90">
                  <c:v>6.0029999999999974</c:v>
                </c:pt>
                <c:pt idx="91">
                  <c:v>5.2930000000000037</c:v>
                </c:pt>
                <c:pt idx="92">
                  <c:v>4.542000000000006</c:v>
                </c:pt>
                <c:pt idx="93">
                  <c:v>3.7810000000000037</c:v>
                </c:pt>
                <c:pt idx="94">
                  <c:v>2.8029999999999982</c:v>
                </c:pt>
                <c:pt idx="95">
                  <c:v>2.621</c:v>
                </c:pt>
                <c:pt idx="96">
                  <c:v>1.7939999999999987</c:v>
                </c:pt>
                <c:pt idx="97">
                  <c:v>1.3399999999999963</c:v>
                </c:pt>
                <c:pt idx="98">
                  <c:v>0.84700000000001041</c:v>
                </c:pt>
                <c:pt idx="99">
                  <c:v>0.47499999999998804</c:v>
                </c:pt>
                <c:pt idx="100">
                  <c:v>0.65499999999997183</c:v>
                </c:pt>
              </c:numCache>
            </c:numRef>
          </c:val>
          <c:extLst>
            <c:ext xmlns:c16="http://schemas.microsoft.com/office/drawing/2014/chart" uri="{C3380CC4-5D6E-409C-BE32-E72D297353CC}">
              <c16:uniqueId val="{00000001-DBAE-423F-80D6-409A1C3B7192}"/>
            </c:ext>
          </c:extLst>
        </c:ser>
        <c:dLbls>
          <c:showLegendKey val="0"/>
          <c:showVal val="0"/>
          <c:showCatName val="0"/>
          <c:showSerName val="0"/>
          <c:showPercent val="0"/>
          <c:showBubbleSize val="0"/>
        </c:dLbls>
        <c:gapWidth val="0"/>
        <c:overlap val="100"/>
        <c:axId val="742072256"/>
        <c:axId val="742067552"/>
      </c:barChart>
      <c:catAx>
        <c:axId val="742072256"/>
        <c:scaling>
          <c:orientation val="minMax"/>
        </c:scaling>
        <c:delete val="0"/>
        <c:axPos val="l"/>
        <c:title>
          <c:tx>
            <c:rich>
              <a:bodyPr/>
              <a:lstStyle/>
              <a:p>
                <a:pPr>
                  <a:defRPr/>
                </a:pPr>
                <a:r>
                  <a:rPr lang="lv-LV"/>
                  <a:t>Vecums</a:t>
                </a:r>
                <a:endParaRPr lang="en-GB"/>
              </a:p>
            </c:rich>
          </c:tx>
          <c:overlay val="0"/>
        </c:title>
        <c:numFmt formatCode="General" sourceLinked="0"/>
        <c:majorTickMark val="out"/>
        <c:minorTickMark val="none"/>
        <c:tickLblPos val="nextTo"/>
        <c:spPr>
          <a:ln w="3175">
            <a:noFill/>
          </a:ln>
        </c:spPr>
        <c:crossAx val="742067552"/>
        <c:crossesAt val="-120"/>
        <c:auto val="1"/>
        <c:lblAlgn val="ctr"/>
        <c:lblOffset val="100"/>
        <c:tickLblSkip val="20"/>
        <c:tickMarkSkip val="10"/>
        <c:noMultiLvlLbl val="0"/>
      </c:catAx>
      <c:valAx>
        <c:axId val="742067552"/>
        <c:scaling>
          <c:orientation val="minMax"/>
          <c:max val="18"/>
          <c:min val="-18"/>
        </c:scaling>
        <c:delete val="0"/>
        <c:axPos val="b"/>
        <c:numFmt formatCode="#,##0_ ;#,##0\ " sourceLinked="0"/>
        <c:majorTickMark val="out"/>
        <c:minorTickMark val="none"/>
        <c:tickLblPos val="nextTo"/>
        <c:spPr>
          <a:ln w="3175"/>
        </c:spPr>
        <c:crossAx val="742072256"/>
        <c:crosses val="autoZero"/>
        <c:crossBetween val="between"/>
        <c:majorUnit val="6"/>
      </c:valAx>
    </c:plotArea>
    <c:legend>
      <c:legendPos val="r"/>
      <c:layout>
        <c:manualLayout>
          <c:xMode val="edge"/>
          <c:yMode val="edge"/>
          <c:x val="0.17444824218749999"/>
          <c:y val="0.51717997690908168"/>
          <c:w val="0.65209400149484631"/>
          <c:h val="7.8203060243446934E-2"/>
        </c:manualLayout>
      </c:layout>
      <c:overlay val="0"/>
    </c:legend>
    <c:plotVisOnly val="1"/>
    <c:dispBlanksAs val="gap"/>
    <c:showDLblsOverMax val="0"/>
  </c:chart>
  <c:spPr>
    <a:ln>
      <a:noFill/>
    </a:ln>
  </c:spPr>
  <c:txPr>
    <a:bodyPr/>
    <a:lstStyle/>
    <a:p>
      <a:pPr>
        <a:defRPr sz="1400">
          <a:latin typeface="Segoe UI Light" panose="020B0502040204020203" pitchFamily="34" charset="0"/>
          <a:cs typeface="Segoe UI Semilight" panose="020B0402040204020203" pitchFamily="34" charset="0"/>
        </a:defRPr>
      </a:pPr>
      <a:endParaRPr lang="lv-LV"/>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012221627559001E-2"/>
          <c:y val="3.6313599349631936E-2"/>
          <c:w val="0.980987778372441"/>
          <c:h val="0.38605089088603317"/>
        </c:manualLayout>
      </c:layout>
      <c:barChart>
        <c:barDir val="col"/>
        <c:grouping val="clustered"/>
        <c:varyColors val="0"/>
        <c:ser>
          <c:idx val="0"/>
          <c:order val="0"/>
          <c:tx>
            <c:strRef>
              <c:f>Sheet1!$B$1</c:f>
              <c:strCache>
                <c:ptCount val="1"/>
                <c:pt idx="0">
                  <c:v>Vidējā normēta bruto darba alga, EUR (2022.g. jūnijs)</c:v>
                </c:pt>
              </c:strCache>
            </c:strRef>
          </c:tx>
          <c:spPr>
            <a:solidFill>
              <a:srgbClr val="4472C4"/>
            </a:solidFill>
            <a:ln>
              <a:noFill/>
            </a:ln>
            <a:effectLst/>
          </c:spPr>
          <c:invertIfNegative val="0"/>
          <c:dPt>
            <c:idx val="0"/>
            <c:invertIfNegative val="0"/>
            <c:bubble3D val="0"/>
            <c:spPr>
              <a:solidFill>
                <a:srgbClr val="4472C4"/>
              </a:solidFill>
              <a:ln>
                <a:noFill/>
              </a:ln>
              <a:effectLst/>
            </c:spPr>
            <c:extLst>
              <c:ext xmlns:c16="http://schemas.microsoft.com/office/drawing/2014/chart" uri="{C3380CC4-5D6E-409C-BE32-E72D297353CC}">
                <c16:uniqueId val="{00000009-E4D3-45EA-88BC-2733B76C506A}"/>
              </c:ext>
            </c:extLst>
          </c:dPt>
          <c:dPt>
            <c:idx val="2"/>
            <c:invertIfNegative val="0"/>
            <c:bubble3D val="0"/>
            <c:spPr>
              <a:solidFill>
                <a:srgbClr val="C55A11"/>
              </a:solidFill>
              <a:ln>
                <a:noFill/>
              </a:ln>
              <a:effectLst/>
            </c:spPr>
            <c:extLst>
              <c:ext xmlns:c16="http://schemas.microsoft.com/office/drawing/2014/chart" uri="{C3380CC4-5D6E-409C-BE32-E72D297353CC}">
                <c16:uniqueId val="{00000006-368E-42B3-B5D3-7B93B3C059A0}"/>
              </c:ext>
            </c:extLst>
          </c:dPt>
          <c:dPt>
            <c:idx val="6"/>
            <c:invertIfNegative val="0"/>
            <c:bubble3D val="0"/>
            <c:spPr>
              <a:solidFill>
                <a:srgbClr val="4472C4"/>
              </a:solidFill>
              <a:ln>
                <a:noFill/>
              </a:ln>
              <a:effectLst/>
            </c:spPr>
            <c:extLst>
              <c:ext xmlns:c16="http://schemas.microsoft.com/office/drawing/2014/chart" uri="{C3380CC4-5D6E-409C-BE32-E72D297353CC}">
                <c16:uniqueId val="{00000005-8551-458C-B17E-B5C0244C8786}"/>
              </c:ext>
            </c:extLst>
          </c:dPt>
          <c:dPt>
            <c:idx val="8"/>
            <c:invertIfNegative val="0"/>
            <c:bubble3D val="0"/>
            <c:spPr>
              <a:solidFill>
                <a:srgbClr val="4472C4"/>
              </a:solidFill>
              <a:ln>
                <a:noFill/>
              </a:ln>
              <a:effectLst/>
            </c:spPr>
            <c:extLst>
              <c:ext xmlns:c16="http://schemas.microsoft.com/office/drawing/2014/chart" uri="{C3380CC4-5D6E-409C-BE32-E72D297353CC}">
                <c16:uniqueId val="{00000007-368E-42B3-B5D3-7B93B3C059A0}"/>
              </c:ext>
            </c:extLst>
          </c:dPt>
          <c:dPt>
            <c:idx val="11"/>
            <c:invertIfNegative val="0"/>
            <c:bubble3D val="0"/>
            <c:spPr>
              <a:solidFill>
                <a:srgbClr val="4472C4"/>
              </a:solidFill>
              <a:ln>
                <a:noFill/>
              </a:ln>
              <a:effectLst/>
            </c:spPr>
            <c:extLst>
              <c:ext xmlns:c16="http://schemas.microsoft.com/office/drawing/2014/chart" uri="{C3380CC4-5D6E-409C-BE32-E72D297353CC}">
                <c16:uniqueId val="{0000000E-0B29-41DD-853C-10C590BFA221}"/>
              </c:ext>
            </c:extLst>
          </c:dPt>
          <c:dPt>
            <c:idx val="13"/>
            <c:invertIfNegative val="0"/>
            <c:bubble3D val="0"/>
            <c:spPr>
              <a:solidFill>
                <a:srgbClr val="7F7F7F"/>
              </a:solidFill>
              <a:ln>
                <a:noFill/>
              </a:ln>
              <a:effectLst/>
            </c:spPr>
            <c:extLst>
              <c:ext xmlns:c16="http://schemas.microsoft.com/office/drawing/2014/chart" uri="{C3380CC4-5D6E-409C-BE32-E72D297353CC}">
                <c16:uniqueId val="{00000010-0B29-41DD-853C-10C590BFA221}"/>
              </c:ext>
            </c:extLst>
          </c:dPt>
          <c:dPt>
            <c:idx val="15"/>
            <c:invertIfNegative val="0"/>
            <c:bubble3D val="0"/>
            <c:spPr>
              <a:solidFill>
                <a:srgbClr val="C55A11"/>
              </a:solidFill>
              <a:ln>
                <a:noFill/>
              </a:ln>
              <a:effectLst/>
            </c:spPr>
            <c:extLst>
              <c:ext xmlns:c16="http://schemas.microsoft.com/office/drawing/2014/chart" uri="{C3380CC4-5D6E-409C-BE32-E72D297353CC}">
                <c16:uniqueId val="{00000011-0B29-41DD-853C-10C590BFA221}"/>
              </c:ext>
            </c:extLst>
          </c:dPt>
          <c:dPt>
            <c:idx val="35"/>
            <c:invertIfNegative val="0"/>
            <c:bubble3D val="0"/>
            <c:spPr>
              <a:solidFill>
                <a:srgbClr val="4472C4"/>
              </a:solidFill>
              <a:ln>
                <a:noFill/>
              </a:ln>
              <a:effectLst/>
            </c:spPr>
            <c:extLst>
              <c:ext xmlns:c16="http://schemas.microsoft.com/office/drawing/2014/chart" uri="{C3380CC4-5D6E-409C-BE32-E72D297353CC}">
                <c16:uniqueId val="{00000008-368E-42B3-B5D3-7B93B3C059A0}"/>
              </c:ext>
            </c:extLst>
          </c:dPt>
          <c:dPt>
            <c:idx val="36"/>
            <c:invertIfNegative val="0"/>
            <c:bubble3D val="0"/>
            <c:spPr>
              <a:solidFill>
                <a:srgbClr val="4472C4"/>
              </a:solidFill>
              <a:ln>
                <a:noFill/>
              </a:ln>
              <a:effectLst/>
            </c:spPr>
            <c:extLst>
              <c:ext xmlns:c16="http://schemas.microsoft.com/office/drawing/2014/chart" uri="{C3380CC4-5D6E-409C-BE32-E72D297353CC}">
                <c16:uniqueId val="{0000000F-0B29-41DD-853C-10C590BFA221}"/>
              </c:ext>
            </c:extLst>
          </c:dPt>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4D3-45EA-88BC-2733B76C506A}"/>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Informācijas un komunikācijas tehnoloģiju jomas vecākie speciālisti</c:v>
                </c:pt>
                <c:pt idx="1">
                  <c:v>Administratīvie vadītāji un komercdirektori</c:v>
                </c:pt>
                <c:pt idx="2">
                  <c:v>Ražošanas un specializēto pakalpojumu jomas vadītāji</c:v>
                </c:pt>
                <c:pt idx="3">
                  <c:v>Veselības aprūpes jomas vecākie speciālisti</c:v>
                </c:pt>
                <c:pt idx="4">
                  <c:v>Komercdarbības un pārvaldes (administrācijas) vecākie speciālisti</c:v>
                </c:pt>
                <c:pt idx="5">
                  <c:v>Zinātnes un inženierzinātņu jomas vecākie speciālisti</c:v>
                </c:pt>
                <c:pt idx="6">
                  <c:v>Likumdevēji, amatpersonas un vadītāji</c:v>
                </c:pt>
                <c:pt idx="7">
                  <c:v>Informācijas tehnoloģiju jomas speciālisti</c:v>
                </c:pt>
                <c:pt idx="8">
                  <c:v>Juridisko, sociālo un kultūras lietu vecākie speciālisti</c:v>
                </c:pt>
                <c:pt idx="9">
                  <c:v>Zinātnes un inženierzinātņu speciālisti</c:v>
                </c:pt>
                <c:pt idx="10">
                  <c:v>Veselības aprūpes jomas speciālisti</c:v>
                </c:pt>
                <c:pt idx="11">
                  <c:v>Viesmīlības, ēdināšanas, tirdzniecības un citu pakalpojumu jomas vadītāji</c:v>
                </c:pt>
                <c:pt idx="12">
                  <c:v>Komercdarbības un pārvaldes (administrācijas) speciālisti</c:v>
                </c:pt>
                <c:pt idx="13">
                  <c:v>Vidēji tautsaimniecībā</c:v>
                </c:pt>
                <c:pt idx="14">
                  <c:v>Juridisko, sociālo un kultūras lietu un tām radniecīgu lietu speciālisti</c:v>
                </c:pt>
                <c:pt idx="15">
                  <c:v>Izglītības jomas vecākie speciālisti</c:v>
                </c:pt>
                <c:pt idx="16">
                  <c:v>Elektrisko un elektronisko iekārtu strādnieki</c:v>
                </c:pt>
                <c:pt idx="17">
                  <c:v>Klientu apkalpotāji</c:v>
                </c:pt>
                <c:pt idx="18">
                  <c:v>Metālapstrādes, mašīnbūves un tām radniecīgu jomu strādnieki</c:v>
                </c:pt>
                <c:pt idx="19">
                  <c:v>Būvnieki un tiem radniecīgu profesiju strādnieki (izņemot elektriķus)</c:v>
                </c:pt>
                <c:pt idx="20">
                  <c:v>Uzskaites un materiālo vērtību reģistrēšanas darbinieki</c:v>
                </c:pt>
                <c:pt idx="21">
                  <c:v>Montieri</c:v>
                </c:pt>
                <c:pt idx="22">
                  <c:v>Amatnieki un iespieddarbu strādnieki</c:v>
                </c:pt>
                <c:pt idx="23">
                  <c:v>Pašgājēju mašīnu un iekārtu vadītāji un celšanas iekārtu un mašīnu operatori</c:v>
                </c:pt>
                <c:pt idx="24">
                  <c:v>Iestāžu kalpotāji un kancelejas tehnikas operatori</c:v>
                </c:pt>
                <c:pt idx="25">
                  <c:v>Rūpniecisko iekārtu operatori</c:v>
                </c:pt>
                <c:pt idx="26">
                  <c:v>Kvalificēti tirgus mežsaimniecības, zivsaimniecības un medību saimniecības darbinieki</c:v>
                </c:pt>
                <c:pt idx="27">
                  <c:v>Ielu strādnieki un ielu pārdevēji</c:v>
                </c:pt>
                <c:pt idx="28">
                  <c:v>Raktuvju, būvniecības, ražošanas un transporta strādnieki</c:v>
                </c:pt>
                <c:pt idx="29">
                  <c:v>Citi kalpotāji</c:v>
                </c:pt>
                <c:pt idx="30">
                  <c:v>Pārtikas produktu pārstrādes un kokapstrādes strādnieki, apģērbu izgatavošanas un citi amatnieki un tiem radniecīgu profesiju strādnieki</c:v>
                </c:pt>
                <c:pt idx="31">
                  <c:v>Individuālo pakalpojumu jomas darbinieki</c:v>
                </c:pt>
                <c:pt idx="32">
                  <c:v>Kvalificēti tirgus lauksaimniecības darbinieki</c:v>
                </c:pt>
                <c:pt idx="33">
                  <c:v>Apsardzes pakalpojumu jomas darbinieki</c:v>
                </c:pt>
                <c:pt idx="34">
                  <c:v>Tirdzniecības darbinieki</c:v>
                </c:pt>
                <c:pt idx="35">
                  <c:v>Lauksaimniecības, mežsaimniecības un zivsaimniecības strādnieki</c:v>
                </c:pt>
                <c:pt idx="36">
                  <c:v>Individuālās aprūpes darbinieki</c:v>
                </c:pt>
                <c:pt idx="37">
                  <c:v>Pārtikas produktu sagatavošanas palīgstrādnieki</c:v>
                </c:pt>
                <c:pt idx="38">
                  <c:v>Atkritumu savācēji un citu vienkāršo profesiju strādnieki</c:v>
                </c:pt>
                <c:pt idx="39">
                  <c:v>Apkopēji un palīgi mājas darbos</c:v>
                </c:pt>
                <c:pt idx="40">
                  <c:v>Personiskā patēriņa lauksaimnieki, zvejnieki, mednieki un vācēji</c:v>
                </c:pt>
              </c:strCache>
            </c:strRef>
          </c:cat>
          <c:val>
            <c:numRef>
              <c:f>Sheet1!$B$2:$B$42</c:f>
              <c:numCache>
                <c:formatCode>0</c:formatCode>
                <c:ptCount val="41"/>
                <c:pt idx="0">
                  <c:v>3198.2263143411387</c:v>
                </c:pt>
                <c:pt idx="1">
                  <c:v>2591.7875395379015</c:v>
                </c:pt>
                <c:pt idx="2">
                  <c:v>2360.2094880204122</c:v>
                </c:pt>
                <c:pt idx="3">
                  <c:v>2304.8248641890559</c:v>
                </c:pt>
                <c:pt idx="4">
                  <c:v>2221.2242174790117</c:v>
                </c:pt>
                <c:pt idx="5">
                  <c:v>2018.7201117537038</c:v>
                </c:pt>
                <c:pt idx="6">
                  <c:v>1948.8364081679952</c:v>
                </c:pt>
                <c:pt idx="7">
                  <c:v>1855.9588200269652</c:v>
                </c:pt>
                <c:pt idx="8">
                  <c:v>1826.2205514388666</c:v>
                </c:pt>
                <c:pt idx="9">
                  <c:v>1743.4648892036373</c:v>
                </c:pt>
                <c:pt idx="10">
                  <c:v>1740.0081763906039</c:v>
                </c:pt>
                <c:pt idx="11">
                  <c:v>1717.1210144147667</c:v>
                </c:pt>
                <c:pt idx="12">
                  <c:v>1640.2063625125188</c:v>
                </c:pt>
                <c:pt idx="13">
                  <c:v>1529.1888371137363</c:v>
                </c:pt>
                <c:pt idx="14">
                  <c:v>1479.39973023736</c:v>
                </c:pt>
                <c:pt idx="15">
                  <c:v>1476.8549414805464</c:v>
                </c:pt>
                <c:pt idx="16">
                  <c:v>1451.7514252021513</c:v>
                </c:pt>
                <c:pt idx="17">
                  <c:v>1399.8396669218712</c:v>
                </c:pt>
                <c:pt idx="18">
                  <c:v>1393.3863879851331</c:v>
                </c:pt>
                <c:pt idx="19">
                  <c:v>1375.5866261615547</c:v>
                </c:pt>
                <c:pt idx="20">
                  <c:v>1366.3486168890568</c:v>
                </c:pt>
                <c:pt idx="21">
                  <c:v>1311.9664974937264</c:v>
                </c:pt>
                <c:pt idx="22">
                  <c:v>1303.0282370986088</c:v>
                </c:pt>
                <c:pt idx="23">
                  <c:v>1285.8430306097139</c:v>
                </c:pt>
                <c:pt idx="24">
                  <c:v>1254.0569170879469</c:v>
                </c:pt>
                <c:pt idx="25">
                  <c:v>1164.8789530734828</c:v>
                </c:pt>
                <c:pt idx="26">
                  <c:v>1145.6360365050193</c:v>
                </c:pt>
                <c:pt idx="27">
                  <c:v>1139.5447391228984</c:v>
                </c:pt>
                <c:pt idx="28">
                  <c:v>1113.530321785644</c:v>
                </c:pt>
                <c:pt idx="29">
                  <c:v>1091.9297024998664</c:v>
                </c:pt>
                <c:pt idx="30">
                  <c:v>1055.7238864053284</c:v>
                </c:pt>
                <c:pt idx="31">
                  <c:v>1048.8449956016359</c:v>
                </c:pt>
                <c:pt idx="32">
                  <c:v>1038.7576003672168</c:v>
                </c:pt>
                <c:pt idx="33">
                  <c:v>1030.1935446658683</c:v>
                </c:pt>
                <c:pt idx="34">
                  <c:v>981.91531897649202</c:v>
                </c:pt>
                <c:pt idx="35">
                  <c:v>968.18826351417943</c:v>
                </c:pt>
                <c:pt idx="36">
                  <c:v>928.91207245681926</c:v>
                </c:pt>
                <c:pt idx="37">
                  <c:v>773.53502597721467</c:v>
                </c:pt>
                <c:pt idx="38">
                  <c:v>754.55406784362367</c:v>
                </c:pt>
                <c:pt idx="39">
                  <c:v>724.04051167013199</c:v>
                </c:pt>
                <c:pt idx="40">
                  <c:v>628.13854143147421</c:v>
                </c:pt>
              </c:numCache>
            </c:numRef>
          </c:val>
          <c:extLst>
            <c:ext xmlns:c16="http://schemas.microsoft.com/office/drawing/2014/chart" uri="{C3380CC4-5D6E-409C-BE32-E72D297353CC}">
              <c16:uniqueId val="{00000000-E4D3-45EA-88BC-2733B76C506A}"/>
            </c:ext>
          </c:extLst>
        </c:ser>
        <c:dLbls>
          <c:showLegendKey val="0"/>
          <c:showVal val="0"/>
          <c:showCatName val="0"/>
          <c:showSerName val="0"/>
          <c:showPercent val="0"/>
          <c:showBubbleSize val="0"/>
        </c:dLbls>
        <c:gapWidth val="60"/>
        <c:overlap val="-7"/>
        <c:axId val="576749104"/>
        <c:axId val="576734128"/>
      </c:barChart>
      <c:catAx>
        <c:axId val="57674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crossAx val="576734128"/>
        <c:crosses val="autoZero"/>
        <c:auto val="0"/>
        <c:lblAlgn val="ctr"/>
        <c:lblOffset val="100"/>
        <c:noMultiLvlLbl val="0"/>
      </c:catAx>
      <c:valAx>
        <c:axId val="576734128"/>
        <c:scaling>
          <c:orientation val="minMax"/>
        </c:scaling>
        <c:delete val="1"/>
        <c:axPos val="l"/>
        <c:numFmt formatCode="0" sourceLinked="1"/>
        <c:majorTickMark val="none"/>
        <c:minorTickMark val="none"/>
        <c:tickLblPos val="nextTo"/>
        <c:crossAx val="576749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lv-LV"/>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24851548274279"/>
          <c:y val="2.8097062579821201E-2"/>
          <c:w val="0.50175148451725715"/>
          <c:h val="0.94733801952916807"/>
        </c:manualLayout>
      </c:layout>
      <c:barChart>
        <c:barDir val="bar"/>
        <c:grouping val="clustered"/>
        <c:varyColors val="0"/>
        <c:ser>
          <c:idx val="0"/>
          <c:order val="0"/>
          <c:tx>
            <c:strRef>
              <c:f>Sheet1!$B$1</c:f>
              <c:strCache>
                <c:ptCount val="1"/>
                <c:pt idx="0">
                  <c:v>Bruto darba alga, eur</c:v>
                </c:pt>
              </c:strCache>
            </c:strRef>
          </c:tx>
          <c:spPr>
            <a:solidFill>
              <a:srgbClr val="01859C"/>
            </a:solidFill>
            <a:ln>
              <a:noFill/>
            </a:ln>
            <a:effectLst/>
          </c:spPr>
          <c:invertIfNegative val="0"/>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4-23EE-4285-B67F-806DC8531625}"/>
              </c:ext>
            </c:extLst>
          </c:dPt>
          <c:dPt>
            <c:idx val="3"/>
            <c:invertIfNegative val="0"/>
            <c:bubble3D val="0"/>
            <c:spPr>
              <a:solidFill>
                <a:srgbClr val="01859C"/>
              </a:solidFill>
              <a:ln>
                <a:noFill/>
              </a:ln>
              <a:effectLst/>
            </c:spPr>
            <c:extLst>
              <c:ext xmlns:c16="http://schemas.microsoft.com/office/drawing/2014/chart" uri="{C3380CC4-5D6E-409C-BE32-E72D297353CC}">
                <c16:uniqueId val="{00000007-32CA-47F5-883A-13E2EAD0F47F}"/>
              </c:ext>
            </c:extLst>
          </c:dPt>
          <c:dPt>
            <c:idx val="4"/>
            <c:invertIfNegative val="0"/>
            <c:bubble3D val="0"/>
            <c:spPr>
              <a:solidFill>
                <a:srgbClr val="01859C"/>
              </a:solidFill>
              <a:ln>
                <a:noFill/>
              </a:ln>
              <a:effectLst/>
            </c:spPr>
            <c:extLst>
              <c:ext xmlns:c16="http://schemas.microsoft.com/office/drawing/2014/chart" uri="{C3380CC4-5D6E-409C-BE32-E72D297353CC}">
                <c16:uniqueId val="{00000006-23EE-4285-B67F-806DC8531625}"/>
              </c:ext>
            </c:extLst>
          </c:dPt>
          <c:dPt>
            <c:idx val="12"/>
            <c:invertIfNegative val="0"/>
            <c:bubble3D val="0"/>
            <c:spPr>
              <a:solidFill>
                <a:srgbClr val="7F7F7F"/>
              </a:solidFill>
              <a:ln>
                <a:noFill/>
              </a:ln>
              <a:effectLst/>
            </c:spPr>
            <c:extLst>
              <c:ext xmlns:c16="http://schemas.microsoft.com/office/drawing/2014/chart" uri="{C3380CC4-5D6E-409C-BE32-E72D297353CC}">
                <c16:uniqueId val="{00000005-9B1A-4C7B-9D8A-227F4C084153}"/>
              </c:ext>
            </c:extLst>
          </c:dPt>
          <c:dPt>
            <c:idx val="13"/>
            <c:invertIfNegative val="0"/>
            <c:bubble3D val="0"/>
            <c:spPr>
              <a:solidFill>
                <a:srgbClr val="01859C"/>
              </a:solidFill>
              <a:ln>
                <a:noFill/>
              </a:ln>
              <a:effectLst/>
            </c:spPr>
            <c:extLst>
              <c:ext xmlns:c16="http://schemas.microsoft.com/office/drawing/2014/chart" uri="{C3380CC4-5D6E-409C-BE32-E72D297353CC}">
                <c16:uniqueId val="{00000009-04A2-4F6B-BC36-CD520069F15C}"/>
              </c:ext>
            </c:extLst>
          </c:dPt>
          <c:dLbls>
            <c:dLbl>
              <c:idx val="10"/>
              <c:layout>
                <c:manualLayout>
                  <c:x val="-3.569581543858071E-3"/>
                  <c:y val="2.3219316130806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4A2-4F6B-BC36-CD520069F15C}"/>
                </c:ext>
              </c:extLst>
            </c:dLbl>
            <c:dLbl>
              <c:idx val="18"/>
              <c:layout>
                <c:manualLayout>
                  <c:x val="-2.855665235086456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1A-4C7B-9D8A-227F4C084153}"/>
                </c:ext>
              </c:extLst>
            </c:dLbl>
            <c:dLbl>
              <c:idx val="19"/>
              <c:layout>
                <c:manualLayout>
                  <c:x val="1.5616480426334795E-3"/>
                  <c:y val="-1.63260814679178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CA-47F5-883A-13E2EAD0F47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Izmitināšana un ēdināšanas pakalpojumi</c:v>
                </c:pt>
                <c:pt idx="1">
                  <c:v>Izglītība</c:v>
                </c:pt>
                <c:pt idx="2">
                  <c:v>Citi pakalpojumi</c:v>
                </c:pt>
                <c:pt idx="3">
                  <c:v>Operācijas ar nekustamo īpašumu</c:v>
                </c:pt>
                <c:pt idx="4">
                  <c:v>Māksla, izklaide un atpūta</c:v>
                </c:pt>
                <c:pt idx="5">
                  <c:v>Vairumtirdzniecība un mazumtirdzniecība, automobiļu un motociklu remonts</c:v>
                </c:pt>
                <c:pt idx="6">
                  <c:v>Administratīvo un apkalpojošo dienestu darbība</c:v>
                </c:pt>
                <c:pt idx="7">
                  <c:v>Transports un uzglabāšana</c:v>
                </c:pt>
                <c:pt idx="8">
                  <c:v>Apstrādes rūpniecība</c:v>
                </c:pt>
                <c:pt idx="9">
                  <c:v>Ūdens apgāde, notekūdeņu, atkritumu apsaimniekošana un sanācija</c:v>
                </c:pt>
                <c:pt idx="10">
                  <c:v>Lauksaimniecība, mežsaimniecība un zivsaimniecība</c:v>
                </c:pt>
                <c:pt idx="11">
                  <c:v>Būvniecība</c:v>
                </c:pt>
                <c:pt idx="12">
                  <c:v>Vidēji tautsaimniecībā</c:v>
                </c:pt>
                <c:pt idx="13">
                  <c:v>Valsts pārvalde un aizsardzība, obligātā sociālā apdrošināšana</c:v>
                </c:pt>
                <c:pt idx="14">
                  <c:v>Veselība un sociālā aprūpe</c:v>
                </c:pt>
                <c:pt idx="15">
                  <c:v>Ieguves rūpniecība un karjeru izstrāde</c:v>
                </c:pt>
                <c:pt idx="16">
                  <c:v>Elektroenerģija, gāzes apgāde, siltumapgāde un gaisa kondicionēšana</c:v>
                </c:pt>
                <c:pt idx="17">
                  <c:v>Profesionālie, zinātniskie un tehniskie pakalpojumi</c:v>
                </c:pt>
                <c:pt idx="18">
                  <c:v>Informācijas un komunikācijas pakalpojumi</c:v>
                </c:pt>
                <c:pt idx="19">
                  <c:v>Finanšu un apdrošināšanas darbības</c:v>
                </c:pt>
              </c:strCache>
            </c:strRef>
          </c:cat>
          <c:val>
            <c:numRef>
              <c:f>Sheet1!$B$2:$B$21</c:f>
              <c:numCache>
                <c:formatCode>General</c:formatCode>
                <c:ptCount val="20"/>
                <c:pt idx="0">
                  <c:v>906</c:v>
                </c:pt>
                <c:pt idx="1">
                  <c:v>1093</c:v>
                </c:pt>
                <c:pt idx="2">
                  <c:v>1108</c:v>
                </c:pt>
                <c:pt idx="3">
                  <c:v>1111</c:v>
                </c:pt>
                <c:pt idx="4">
                  <c:v>1123</c:v>
                </c:pt>
                <c:pt idx="5">
                  <c:v>1217</c:v>
                </c:pt>
                <c:pt idx="6">
                  <c:v>1228</c:v>
                </c:pt>
                <c:pt idx="7">
                  <c:v>1279</c:v>
                </c:pt>
                <c:pt idx="8">
                  <c:v>1319</c:v>
                </c:pt>
                <c:pt idx="9">
                  <c:v>1323</c:v>
                </c:pt>
                <c:pt idx="10">
                  <c:v>1355</c:v>
                </c:pt>
                <c:pt idx="11">
                  <c:v>1359</c:v>
                </c:pt>
                <c:pt idx="12">
                  <c:v>1369</c:v>
                </c:pt>
                <c:pt idx="13">
                  <c:v>1511</c:v>
                </c:pt>
                <c:pt idx="14">
                  <c:v>1520</c:v>
                </c:pt>
                <c:pt idx="15">
                  <c:v>1643</c:v>
                </c:pt>
                <c:pt idx="16">
                  <c:v>1726</c:v>
                </c:pt>
                <c:pt idx="17">
                  <c:v>1754</c:v>
                </c:pt>
                <c:pt idx="18">
                  <c:v>2302</c:v>
                </c:pt>
                <c:pt idx="19">
                  <c:v>2380</c:v>
                </c:pt>
              </c:numCache>
            </c:numRef>
          </c:val>
          <c:extLst>
            <c:ext xmlns:c16="http://schemas.microsoft.com/office/drawing/2014/chart" uri="{C3380CC4-5D6E-409C-BE32-E72D297353CC}">
              <c16:uniqueId val="{00000000-9B1A-4C7B-9D8A-227F4C084153}"/>
            </c:ext>
          </c:extLst>
        </c:ser>
        <c:dLbls>
          <c:showLegendKey val="0"/>
          <c:showVal val="0"/>
          <c:showCatName val="0"/>
          <c:showSerName val="0"/>
          <c:showPercent val="0"/>
          <c:showBubbleSize val="0"/>
        </c:dLbls>
        <c:gapWidth val="66"/>
        <c:axId val="587255648"/>
        <c:axId val="587256064"/>
      </c:barChart>
      <c:catAx>
        <c:axId val="587255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crossAx val="587256064"/>
        <c:crosses val="autoZero"/>
        <c:auto val="1"/>
        <c:lblAlgn val="ctr"/>
        <c:lblOffset val="100"/>
        <c:noMultiLvlLbl val="0"/>
      </c:catAx>
      <c:valAx>
        <c:axId val="587256064"/>
        <c:scaling>
          <c:orientation val="minMax"/>
        </c:scaling>
        <c:delete val="1"/>
        <c:axPos val="b"/>
        <c:numFmt formatCode="General" sourceLinked="1"/>
        <c:majorTickMark val="none"/>
        <c:minorTickMark val="none"/>
        <c:tickLblPos val="nextTo"/>
        <c:crossAx val="587255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lv-LV"/>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42119386445959E-2"/>
          <c:y val="2.0738777469806935E-3"/>
          <c:w val="0.97655787358742996"/>
          <c:h val="0.42029061248868443"/>
        </c:manualLayout>
      </c:layout>
      <c:barChart>
        <c:barDir val="col"/>
        <c:grouping val="clustered"/>
        <c:varyColors val="0"/>
        <c:ser>
          <c:idx val="0"/>
          <c:order val="0"/>
          <c:tx>
            <c:strRef>
              <c:f>Sheet1!$B$1</c:f>
              <c:strCache>
                <c:ptCount val="1"/>
                <c:pt idx="0">
                  <c:v>Pēc pilna laika ekvivalenta* </c:v>
                </c:pt>
              </c:strCache>
            </c:strRef>
          </c:tx>
          <c:spPr>
            <a:solidFill>
              <a:srgbClr val="4472C4"/>
            </a:solidFill>
            <a:ln>
              <a:noFill/>
            </a:ln>
            <a:effectLst/>
          </c:spPr>
          <c:invertIfNegative val="0"/>
          <c:dPt>
            <c:idx val="0"/>
            <c:invertIfNegative val="0"/>
            <c:bubble3D val="0"/>
            <c:spPr>
              <a:solidFill>
                <a:srgbClr val="4472C4"/>
              </a:solidFill>
              <a:ln>
                <a:noFill/>
              </a:ln>
              <a:effectLst/>
            </c:spPr>
            <c:extLst>
              <c:ext xmlns:c16="http://schemas.microsoft.com/office/drawing/2014/chart" uri="{C3380CC4-5D6E-409C-BE32-E72D297353CC}">
                <c16:uniqueId val="{00000009-E4D3-45EA-88BC-2733B76C506A}"/>
              </c:ext>
            </c:extLst>
          </c:dPt>
          <c:dPt>
            <c:idx val="4"/>
            <c:invertIfNegative val="0"/>
            <c:bubble3D val="0"/>
            <c:spPr>
              <a:solidFill>
                <a:srgbClr val="4472C4"/>
              </a:solidFill>
              <a:ln>
                <a:noFill/>
              </a:ln>
              <a:effectLst/>
            </c:spPr>
            <c:extLst>
              <c:ext xmlns:c16="http://schemas.microsoft.com/office/drawing/2014/chart" uri="{C3380CC4-5D6E-409C-BE32-E72D297353CC}">
                <c16:uniqueId val="{00000003-5E24-4D83-8DD5-023E24212933}"/>
              </c:ext>
            </c:extLst>
          </c:dPt>
          <c:dPt>
            <c:idx val="13"/>
            <c:invertIfNegative val="0"/>
            <c:bubble3D val="0"/>
            <c:spPr>
              <a:solidFill>
                <a:srgbClr val="4472C4"/>
              </a:solidFill>
              <a:ln>
                <a:noFill/>
              </a:ln>
              <a:effectLst/>
            </c:spPr>
            <c:extLst>
              <c:ext xmlns:c16="http://schemas.microsoft.com/office/drawing/2014/chart" uri="{C3380CC4-5D6E-409C-BE32-E72D297353CC}">
                <c16:uniqueId val="{00000005-5E24-4D83-8DD5-023E24212933}"/>
              </c:ext>
            </c:extLst>
          </c:dPt>
          <c:dLbls>
            <c:spPr>
              <a:noFill/>
              <a:ln>
                <a:noFill/>
              </a:ln>
              <a:effectLst/>
            </c:spPr>
            <c:txPr>
              <a:bodyPr rot="-5400000" spcFirstLastPara="1" vertOverflow="ellipsis" wrap="square" anchor="ctr" anchorCtr="1"/>
              <a:lstStyle/>
              <a:p>
                <a:pPr>
                  <a:defRPr sz="1200" b="0" i="0" u="none" strike="noStrike" kern="1200" baseline="0">
                    <a:solidFill>
                      <a:schemeClr val="bg1"/>
                    </a:solidFill>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Sheet1!$A$2:$A$37</c:f>
              <c:strCache>
                <c:ptCount val="36"/>
                <c:pt idx="0">
                  <c:v>Rektors</c:v>
                </c:pt>
                <c:pt idx="1">
                  <c:v>Prorektors</c:v>
                </c:pt>
                <c:pt idx="2">
                  <c:v>Koledžas katedras vadītājs</c:v>
                </c:pt>
                <c:pt idx="3">
                  <c:v>Katedras vadītājs</c:v>
                </c:pt>
                <c:pt idx="4">
                  <c:v>Dekāns</c:v>
                </c:pt>
                <c:pt idx="5">
                  <c:v>Koledžas direktors</c:v>
                </c:pt>
                <c:pt idx="6">
                  <c:v>Prodekāns</c:v>
                </c:pt>
                <c:pt idx="7">
                  <c:v>Koledžas direktora vietnieks</c:v>
                </c:pt>
                <c:pt idx="8">
                  <c:v>Skolas direktors /priekšnieks</c:v>
                </c:pt>
                <c:pt idx="9">
                  <c:v>Profesors</c:v>
                </c:pt>
                <c:pt idx="10">
                  <c:v>Vadītāja vietnieks /direktora vietnieks /izpilddirektors (izglītības jomā)</c:v>
                </c:pt>
                <c:pt idx="11">
                  <c:v>Pamatdarbības struktūrvienības vadītājs /direktors/ komandieris (izglītības jomā)</c:v>
                </c:pt>
                <c:pt idx="12">
                  <c:v>Pamatdarbības struktūrvienības vadītāja vietnieks /direktora vietnieks/ komandiera vietnieks (izglītības jomā)</c:v>
                </c:pt>
                <c:pt idx="13">
                  <c:v>Asociētais profesors</c:v>
                </c:pt>
                <c:pt idx="14">
                  <c:v>Skolas direktora vietnieks /priekšnieka vietnieks</c:v>
                </c:pt>
                <c:pt idx="15">
                  <c:v>Vadītājs /direktors /pārvaldnieks (izglītības jomā)</c:v>
                </c:pt>
                <c:pt idx="16">
                  <c:v>Mācību centra vadītājs /priekšnieks</c:v>
                </c:pt>
                <c:pt idx="17">
                  <c:v>Pamatizglītības pedagogi</c:v>
                </c:pt>
                <c:pt idx="18">
                  <c:v>Speciālās izglītības pedagogi</c:v>
                </c:pt>
                <c:pt idx="19">
                  <c:v>Izglītības metodikas speciālisti</c:v>
                </c:pt>
                <c:pt idx="20">
                  <c:v>Vispārējās vidējās izglītības skolotājs</c:v>
                </c:pt>
                <c:pt idx="21">
                  <c:v>Izglītības programmas/nodaļas direktors/ vadītājs</c:v>
                </c:pt>
                <c:pt idx="22">
                  <c:v>Vidēji</c:v>
                </c:pt>
                <c:pt idx="23">
                  <c:v>Informācijas tehnoloģiju, komunikāciju un transportlīdzekļu instruktori un pasniedzēji</c:v>
                </c:pt>
                <c:pt idx="24">
                  <c:v>Pedagogs</c:v>
                </c:pt>
                <c:pt idx="25">
                  <c:v>Docents</c:v>
                </c:pt>
                <c:pt idx="26">
                  <c:v>Profesionālās izglītības skolotājs</c:v>
                </c:pt>
                <c:pt idx="27">
                  <c:v>Pirmsskolas pedagogi</c:v>
                </c:pt>
                <c:pt idx="28">
                  <c:v>Mācību kursu vadītājs</c:v>
                </c:pt>
                <c:pt idx="29">
                  <c:v>Citur neklasificēti izglītības jomas vecākie speciālisti</c:v>
                </c:pt>
                <c:pt idx="30">
                  <c:v>Profesionālās ievirzes izglītības skolotājs</c:v>
                </c:pt>
                <c:pt idx="31">
                  <c:v>Vecākais pasniedzējs</c:v>
                </c:pt>
                <c:pt idx="32">
                  <c:v>Lektors</c:v>
                </c:pt>
                <c:pt idx="33">
                  <c:v>Citi mūzikas skolotāji</c:v>
                </c:pt>
                <c:pt idx="34">
                  <c:v>Pasniedzējs</c:v>
                </c:pt>
                <c:pt idx="35">
                  <c:v>Asistents (izglītības jomā)</c:v>
                </c:pt>
              </c:strCache>
            </c:strRef>
          </c:cat>
          <c:val>
            <c:numRef>
              <c:f>Sheet1!$B$2:$B$37</c:f>
              <c:numCache>
                <c:formatCode>0</c:formatCode>
                <c:ptCount val="36"/>
                <c:pt idx="0">
                  <c:v>6388.7391465677192</c:v>
                </c:pt>
                <c:pt idx="1">
                  <c:v>5453.4369982547996</c:v>
                </c:pt>
                <c:pt idx="2">
                  <c:v>4069.1553019495955</c:v>
                </c:pt>
                <c:pt idx="3">
                  <c:v>4201.0706195715111</c:v>
                </c:pt>
                <c:pt idx="4">
                  <c:v>4732.5414299706172</c:v>
                </c:pt>
                <c:pt idx="5">
                  <c:v>3199.4450586898902</c:v>
                </c:pt>
                <c:pt idx="6">
                  <c:v>3241.5251995438994</c:v>
                </c:pt>
                <c:pt idx="7">
                  <c:v>2538.7981790591807</c:v>
                </c:pt>
                <c:pt idx="8">
                  <c:v>2072.624074536986</c:v>
                </c:pt>
                <c:pt idx="9">
                  <c:v>3867.8907132040804</c:v>
                </c:pt>
                <c:pt idx="10">
                  <c:v>1857.1246283486357</c:v>
                </c:pt>
                <c:pt idx="11">
                  <c:v>1985.8964526734737</c:v>
                </c:pt>
                <c:pt idx="12">
                  <c:v>1817.3534197356605</c:v>
                </c:pt>
                <c:pt idx="13">
                  <c:v>3256.3040560603367</c:v>
                </c:pt>
                <c:pt idx="14">
                  <c:v>1720.4467197922802</c:v>
                </c:pt>
                <c:pt idx="15">
                  <c:v>1851.2064227602664</c:v>
                </c:pt>
                <c:pt idx="16">
                  <c:v>2384.0531634046429</c:v>
                </c:pt>
                <c:pt idx="17">
                  <c:v>1582.1865066211622</c:v>
                </c:pt>
                <c:pt idx="18">
                  <c:v>1594.8062693148588</c:v>
                </c:pt>
                <c:pt idx="19">
                  <c:v>1458.1176474857332</c:v>
                </c:pt>
                <c:pt idx="20">
                  <c:v>1501.2657249114527</c:v>
                </c:pt>
                <c:pt idx="21">
                  <c:v>1887.5533689839572</c:v>
                </c:pt>
                <c:pt idx="22">
                  <c:v>1564</c:v>
                </c:pt>
                <c:pt idx="23">
                  <c:v>1642.831767938151</c:v>
                </c:pt>
                <c:pt idx="24">
                  <c:v>1758.7288457480497</c:v>
                </c:pt>
                <c:pt idx="25">
                  <c:v>2382.3449644307561</c:v>
                </c:pt>
                <c:pt idx="26">
                  <c:v>1690.9628722744501</c:v>
                </c:pt>
                <c:pt idx="27">
                  <c:v>1166.4000000000001</c:v>
                </c:pt>
                <c:pt idx="28">
                  <c:v>1503.3546623421753</c:v>
                </c:pt>
                <c:pt idx="29">
                  <c:v>1351.6434297129993</c:v>
                </c:pt>
                <c:pt idx="30">
                  <c:v>1328.3139348588506</c:v>
                </c:pt>
                <c:pt idx="31">
                  <c:v>2808.4146816479397</c:v>
                </c:pt>
                <c:pt idx="32">
                  <c:v>2066.1038379460906</c:v>
                </c:pt>
                <c:pt idx="33">
                  <c:v>1321.2278199883112</c:v>
                </c:pt>
                <c:pt idx="34">
                  <c:v>2049.8319584055462</c:v>
                </c:pt>
                <c:pt idx="35">
                  <c:v>1985.8695509448248</c:v>
                </c:pt>
              </c:numCache>
            </c:numRef>
          </c:val>
          <c:extLst>
            <c:ext xmlns:c16="http://schemas.microsoft.com/office/drawing/2014/chart" uri="{C3380CC4-5D6E-409C-BE32-E72D297353CC}">
              <c16:uniqueId val="{00000000-E4D3-45EA-88BC-2733B76C506A}"/>
            </c:ext>
          </c:extLst>
        </c:ser>
        <c:ser>
          <c:idx val="1"/>
          <c:order val="1"/>
          <c:tx>
            <c:strRef>
              <c:f>Sheet1!$C$1</c:f>
              <c:strCache>
                <c:ptCount val="1"/>
                <c:pt idx="0">
                  <c:v>Pēc faktiski nostrādātām darba stundām</c:v>
                </c:pt>
              </c:strCache>
            </c:strRef>
          </c:tx>
          <c:spPr>
            <a:solidFill>
              <a:schemeClr val="accent2"/>
            </a:solidFill>
            <a:ln>
              <a:noFill/>
            </a:ln>
            <a:effectLst/>
          </c:spPr>
          <c:invertIfNegative val="0"/>
          <c:dLbls>
            <c:numFmt formatCode="#,##0" sourceLinked="0"/>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Sheet1!$A$2:$A$37</c:f>
              <c:strCache>
                <c:ptCount val="36"/>
                <c:pt idx="0">
                  <c:v>Rektors</c:v>
                </c:pt>
                <c:pt idx="1">
                  <c:v>Prorektors</c:v>
                </c:pt>
                <c:pt idx="2">
                  <c:v>Koledžas katedras vadītājs</c:v>
                </c:pt>
                <c:pt idx="3">
                  <c:v>Katedras vadītājs</c:v>
                </c:pt>
                <c:pt idx="4">
                  <c:v>Dekāns</c:v>
                </c:pt>
                <c:pt idx="5">
                  <c:v>Koledžas direktors</c:v>
                </c:pt>
                <c:pt idx="6">
                  <c:v>Prodekāns</c:v>
                </c:pt>
                <c:pt idx="7">
                  <c:v>Koledžas direktora vietnieks</c:v>
                </c:pt>
                <c:pt idx="8">
                  <c:v>Skolas direktors /priekšnieks</c:v>
                </c:pt>
                <c:pt idx="9">
                  <c:v>Profesors</c:v>
                </c:pt>
                <c:pt idx="10">
                  <c:v>Vadītāja vietnieks /direktora vietnieks /izpilddirektors (izglītības jomā)</c:v>
                </c:pt>
                <c:pt idx="11">
                  <c:v>Pamatdarbības struktūrvienības vadītājs /direktors/ komandieris (izglītības jomā)</c:v>
                </c:pt>
                <c:pt idx="12">
                  <c:v>Pamatdarbības struktūrvienības vadītāja vietnieks /direktora vietnieks/ komandiera vietnieks (izglītības jomā)</c:v>
                </c:pt>
                <c:pt idx="13">
                  <c:v>Asociētais profesors</c:v>
                </c:pt>
                <c:pt idx="14">
                  <c:v>Skolas direktora vietnieks /priekšnieka vietnieks</c:v>
                </c:pt>
                <c:pt idx="15">
                  <c:v>Vadītājs /direktors /pārvaldnieks (izglītības jomā)</c:v>
                </c:pt>
                <c:pt idx="16">
                  <c:v>Mācību centra vadītājs /priekšnieks</c:v>
                </c:pt>
                <c:pt idx="17">
                  <c:v>Pamatizglītības pedagogi</c:v>
                </c:pt>
                <c:pt idx="18">
                  <c:v>Speciālās izglītības pedagogi</c:v>
                </c:pt>
                <c:pt idx="19">
                  <c:v>Izglītības metodikas speciālisti</c:v>
                </c:pt>
                <c:pt idx="20">
                  <c:v>Vispārējās vidējās izglītības skolotājs</c:v>
                </c:pt>
                <c:pt idx="21">
                  <c:v>Izglītības programmas/nodaļas direktors/ vadītājs</c:v>
                </c:pt>
                <c:pt idx="22">
                  <c:v>Vidēji</c:v>
                </c:pt>
                <c:pt idx="23">
                  <c:v>Informācijas tehnoloģiju, komunikāciju un transportlīdzekļu instruktori un pasniedzēji</c:v>
                </c:pt>
                <c:pt idx="24">
                  <c:v>Pedagogs</c:v>
                </c:pt>
                <c:pt idx="25">
                  <c:v>Docents</c:v>
                </c:pt>
                <c:pt idx="26">
                  <c:v>Profesionālās izglītības skolotājs</c:v>
                </c:pt>
                <c:pt idx="27">
                  <c:v>Pirmsskolas pedagogi</c:v>
                </c:pt>
                <c:pt idx="28">
                  <c:v>Mācību kursu vadītājs</c:v>
                </c:pt>
                <c:pt idx="29">
                  <c:v>Citur neklasificēti izglītības jomas vecākie speciālisti</c:v>
                </c:pt>
                <c:pt idx="30">
                  <c:v>Profesionālās ievirzes izglītības skolotājs</c:v>
                </c:pt>
                <c:pt idx="31">
                  <c:v>Vecākais pasniedzējs</c:v>
                </c:pt>
                <c:pt idx="32">
                  <c:v>Lektors</c:v>
                </c:pt>
                <c:pt idx="33">
                  <c:v>Citi mūzikas skolotāji</c:v>
                </c:pt>
                <c:pt idx="34">
                  <c:v>Pasniedzējs</c:v>
                </c:pt>
                <c:pt idx="35">
                  <c:v>Asistents (izglītības jomā)</c:v>
                </c:pt>
              </c:strCache>
            </c:strRef>
          </c:cat>
          <c:val>
            <c:numRef>
              <c:f>Sheet1!$C$2:$C$37</c:f>
              <c:numCache>
                <c:formatCode>General</c:formatCode>
                <c:ptCount val="36"/>
                <c:pt idx="0">
                  <c:v>5739.217333333334</c:v>
                </c:pt>
                <c:pt idx="1">
                  <c:v>4882.5303125</c:v>
                </c:pt>
                <c:pt idx="2">
                  <c:v>3820.2828571428572</c:v>
                </c:pt>
                <c:pt idx="3">
                  <c:v>3488.1004615384613</c:v>
                </c:pt>
                <c:pt idx="4">
                  <c:v>3484.561153846154</c:v>
                </c:pt>
                <c:pt idx="5">
                  <c:v>2933.9355555555558</c:v>
                </c:pt>
                <c:pt idx="6">
                  <c:v>2632.2385185185185</c:v>
                </c:pt>
                <c:pt idx="7">
                  <c:v>2614.1687500000003</c:v>
                </c:pt>
                <c:pt idx="8">
                  <c:v>2175.7114122137418</c:v>
                </c:pt>
                <c:pt idx="9">
                  <c:v>2098.7370905172411</c:v>
                </c:pt>
                <c:pt idx="10">
                  <c:v>1842.0656087824357</c:v>
                </c:pt>
                <c:pt idx="11">
                  <c:v>1839.181987179488</c:v>
                </c:pt>
                <c:pt idx="12">
                  <c:v>1825.0818556701036</c:v>
                </c:pt>
                <c:pt idx="13">
                  <c:v>1813.2574074074078</c:v>
                </c:pt>
                <c:pt idx="14">
                  <c:v>1763.2319887955177</c:v>
                </c:pt>
                <c:pt idx="15">
                  <c:v>1748.882282768777</c:v>
                </c:pt>
                <c:pt idx="16">
                  <c:v>1722.9489473684214</c:v>
                </c:pt>
                <c:pt idx="17">
                  <c:v>1365.1601836187388</c:v>
                </c:pt>
                <c:pt idx="18">
                  <c:v>1365.1184017687935</c:v>
                </c:pt>
                <c:pt idx="19">
                  <c:v>1346.5965683646102</c:v>
                </c:pt>
                <c:pt idx="20">
                  <c:v>1306.3993495307848</c:v>
                </c:pt>
                <c:pt idx="21">
                  <c:v>1289.2663636363636</c:v>
                </c:pt>
                <c:pt idx="22">
                  <c:v>1253</c:v>
                </c:pt>
                <c:pt idx="23">
                  <c:v>1245.734496124031</c:v>
                </c:pt>
                <c:pt idx="24">
                  <c:v>1231.250090909092</c:v>
                </c:pt>
                <c:pt idx="25">
                  <c:v>1148.8676971608836</c:v>
                </c:pt>
                <c:pt idx="26">
                  <c:v>1108.9472659176035</c:v>
                </c:pt>
                <c:pt idx="27">
                  <c:v>1086.21</c:v>
                </c:pt>
                <c:pt idx="28">
                  <c:v>1053.4464935064934</c:v>
                </c:pt>
                <c:pt idx="29">
                  <c:v>1024.2374783737007</c:v>
                </c:pt>
                <c:pt idx="30">
                  <c:v>1022.8809104046284</c:v>
                </c:pt>
                <c:pt idx="31">
                  <c:v>867.87814814814806</c:v>
                </c:pt>
                <c:pt idx="32">
                  <c:v>859.71935519125657</c:v>
                </c:pt>
                <c:pt idx="33">
                  <c:v>838.15389830508502</c:v>
                </c:pt>
                <c:pt idx="34">
                  <c:v>735.54293532338306</c:v>
                </c:pt>
                <c:pt idx="35">
                  <c:v>652.46469026548652</c:v>
                </c:pt>
              </c:numCache>
            </c:numRef>
          </c:val>
          <c:extLst>
            <c:ext xmlns:c16="http://schemas.microsoft.com/office/drawing/2014/chart" uri="{C3380CC4-5D6E-409C-BE32-E72D297353CC}">
              <c16:uniqueId val="{00000000-EFFC-43DA-9239-4B4010094EF1}"/>
            </c:ext>
          </c:extLst>
        </c:ser>
        <c:dLbls>
          <c:showLegendKey val="0"/>
          <c:showVal val="0"/>
          <c:showCatName val="0"/>
          <c:showSerName val="0"/>
          <c:showPercent val="0"/>
          <c:showBubbleSize val="0"/>
        </c:dLbls>
        <c:gapWidth val="60"/>
        <c:overlap val="-7"/>
        <c:axId val="576749104"/>
        <c:axId val="576734128"/>
      </c:barChart>
      <c:catAx>
        <c:axId val="57674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crossAx val="576734128"/>
        <c:crosses val="autoZero"/>
        <c:auto val="0"/>
        <c:lblAlgn val="ctr"/>
        <c:lblOffset val="100"/>
        <c:noMultiLvlLbl val="0"/>
      </c:catAx>
      <c:valAx>
        <c:axId val="576734128"/>
        <c:scaling>
          <c:orientation val="minMax"/>
        </c:scaling>
        <c:delete val="1"/>
        <c:axPos val="l"/>
        <c:numFmt formatCode="0" sourceLinked="1"/>
        <c:majorTickMark val="none"/>
        <c:minorTickMark val="none"/>
        <c:tickLblPos val="nextTo"/>
        <c:crossAx val="576749104"/>
        <c:crosses val="autoZero"/>
        <c:crossBetween val="between"/>
      </c:valAx>
      <c:spPr>
        <a:noFill/>
        <a:ln>
          <a:noFill/>
        </a:ln>
        <a:effectLst/>
      </c:spPr>
    </c:plotArea>
    <c:legend>
      <c:legendPos val="r"/>
      <c:layout>
        <c:manualLayout>
          <c:xMode val="edge"/>
          <c:yMode val="edge"/>
          <c:x val="0.72144060702846335"/>
          <c:y val="7.8682176420632174E-2"/>
          <c:w val="0.21289219593931477"/>
          <c:h val="9.38348669659272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lv-LV"/>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4215902824149E-2"/>
          <c:y val="2.073877746980693E-3"/>
          <c:w val="0.97655787358742996"/>
          <c:h val="0.42029061248868443"/>
        </c:manualLayout>
      </c:layout>
      <c:barChart>
        <c:barDir val="col"/>
        <c:grouping val="clustered"/>
        <c:varyColors val="0"/>
        <c:ser>
          <c:idx val="0"/>
          <c:order val="0"/>
          <c:tx>
            <c:strRef>
              <c:f>Sheet1!$B$1</c:f>
              <c:strCache>
                <c:ptCount val="1"/>
                <c:pt idx="0">
                  <c:v>Pilnas laika ekvivalents (160h/mēnesī)</c:v>
                </c:pt>
              </c:strCache>
            </c:strRef>
          </c:tx>
          <c:spPr>
            <a:solidFill>
              <a:schemeClr val="bg1">
                <a:lumMod val="85000"/>
              </a:schemeClr>
            </a:solidFill>
            <a:ln>
              <a:noFill/>
            </a:ln>
            <a:effectLst/>
          </c:spPr>
          <c:invertIfNegative val="0"/>
          <c:dPt>
            <c:idx val="6"/>
            <c:invertIfNegative val="0"/>
            <c:bubble3D val="0"/>
            <c:spPr>
              <a:solidFill>
                <a:schemeClr val="bg1">
                  <a:lumMod val="85000"/>
                </a:schemeClr>
              </a:solidFill>
              <a:ln>
                <a:noFill/>
              </a:ln>
              <a:effectLst/>
            </c:spPr>
            <c:extLst>
              <c:ext xmlns:c16="http://schemas.microsoft.com/office/drawing/2014/chart" uri="{C3380CC4-5D6E-409C-BE32-E72D297353CC}">
                <c16:uniqueId val="{00000009-9EA6-4BED-A854-313D39C27746}"/>
              </c:ext>
            </c:extLst>
          </c:dPt>
          <c:dPt>
            <c:idx val="12"/>
            <c:invertIfNegative val="0"/>
            <c:bubble3D val="0"/>
            <c:spPr>
              <a:solidFill>
                <a:schemeClr val="bg1">
                  <a:lumMod val="85000"/>
                </a:schemeClr>
              </a:solidFill>
              <a:ln>
                <a:noFill/>
              </a:ln>
              <a:effectLst/>
            </c:spPr>
            <c:extLst>
              <c:ext xmlns:c16="http://schemas.microsoft.com/office/drawing/2014/chart" uri="{C3380CC4-5D6E-409C-BE32-E72D297353CC}">
                <c16:uniqueId val="{00000004-9EA6-4BED-A854-313D39C27746}"/>
              </c:ext>
            </c:extLst>
          </c:dPt>
          <c:dPt>
            <c:idx val="19"/>
            <c:invertIfNegative val="0"/>
            <c:bubble3D val="0"/>
            <c:spPr>
              <a:solidFill>
                <a:schemeClr val="bg1">
                  <a:lumMod val="85000"/>
                </a:schemeClr>
              </a:solidFill>
              <a:ln>
                <a:noFill/>
              </a:ln>
              <a:effectLst/>
            </c:spPr>
            <c:extLst>
              <c:ext xmlns:c16="http://schemas.microsoft.com/office/drawing/2014/chart" uri="{C3380CC4-5D6E-409C-BE32-E72D297353CC}">
                <c16:uniqueId val="{00000005-0C60-4769-B16F-D9F22B41D852}"/>
              </c:ext>
            </c:extLst>
          </c:dPt>
          <c:cat>
            <c:strRef>
              <c:f>Sheet1!$A$2:$A$36</c:f>
              <c:strCache>
                <c:ptCount val="33"/>
                <c:pt idx="0">
                  <c:v>Skolas direktors /priekšnieks</c:v>
                </c:pt>
                <c:pt idx="1">
                  <c:v>Koledžas direktora vietnieks</c:v>
                </c:pt>
                <c:pt idx="2">
                  <c:v>Skolas direktora vietnieks /priekšnieka vietnieks</c:v>
                </c:pt>
                <c:pt idx="3">
                  <c:v>Pamatdarbības struktūrvienības vadītāja vietnieks /direktora vietnieks/ komandiera vietnieks (izglītības jomā)</c:v>
                </c:pt>
                <c:pt idx="4">
                  <c:v>Vadītāja vietnieks /direktora vietnieks /izpilddirektors (izglītības jomā)</c:v>
                </c:pt>
                <c:pt idx="5">
                  <c:v>Vadītājs /direktors /pārvaldnieks (izglītības jomā)</c:v>
                </c:pt>
                <c:pt idx="6">
                  <c:v>Koledžas katedras vadītājs</c:v>
                </c:pt>
                <c:pt idx="7">
                  <c:v>Pirmsskolas pedagogi</c:v>
                </c:pt>
                <c:pt idx="8">
                  <c:v>Pamatdarbības struktūrvienības vadītājs /direktors/ komandieris (izglītības jomā)</c:v>
                </c:pt>
                <c:pt idx="9">
                  <c:v>Izglītības metodikas speciālisti</c:v>
                </c:pt>
                <c:pt idx="10">
                  <c:v>Koledžas direktors</c:v>
                </c:pt>
                <c:pt idx="11">
                  <c:v>Rektors</c:v>
                </c:pt>
                <c:pt idx="12">
                  <c:v>Prorektors</c:v>
                </c:pt>
                <c:pt idx="13">
                  <c:v>Vispārējās vidējās izglītības skolotājs</c:v>
                </c:pt>
                <c:pt idx="14">
                  <c:v>Pamatizglītības pedagogi</c:v>
                </c:pt>
                <c:pt idx="15">
                  <c:v>Speciālās izglītības pedagogi</c:v>
                </c:pt>
                <c:pt idx="16">
                  <c:v>Katedras vadītājs</c:v>
                </c:pt>
                <c:pt idx="17">
                  <c:v>Prodekāns</c:v>
                </c:pt>
                <c:pt idx="18">
                  <c:v>Profesionālās ievirzes izglītības skolotājs</c:v>
                </c:pt>
                <c:pt idx="19">
                  <c:v>Informācijas tehnoloģiju, komunikāciju un transportlīdzekļu instruktori un pasniedzēji</c:v>
                </c:pt>
                <c:pt idx="20">
                  <c:v>Citur neklasificēti izglītības jomas vecākie speciālisti</c:v>
                </c:pt>
                <c:pt idx="21">
                  <c:v>Dekāns</c:v>
                </c:pt>
                <c:pt idx="22">
                  <c:v>Mācību centra vadītājs /priekšnieks</c:v>
                </c:pt>
                <c:pt idx="23">
                  <c:v>Mācību kursu vadītājs</c:v>
                </c:pt>
                <c:pt idx="24">
                  <c:v>Izglītības programmas/nodaļas direktors/ vadītājs</c:v>
                </c:pt>
                <c:pt idx="25">
                  <c:v>Profesionālās izglītības skolotājs</c:v>
                </c:pt>
                <c:pt idx="26">
                  <c:v>Citi mūzikas skolotāji</c:v>
                </c:pt>
                <c:pt idx="27">
                  <c:v>Asociētais profesors</c:v>
                </c:pt>
                <c:pt idx="28">
                  <c:v>Docents</c:v>
                </c:pt>
                <c:pt idx="29">
                  <c:v>Lektors</c:v>
                </c:pt>
                <c:pt idx="30">
                  <c:v>Pasniedzējs</c:v>
                </c:pt>
                <c:pt idx="31">
                  <c:v>Asistents (izglītības jomā)</c:v>
                </c:pt>
                <c:pt idx="32">
                  <c:v>Vecākais pasniedzējs</c:v>
                </c:pt>
              </c:strCache>
            </c:strRef>
          </c:cat>
          <c:val>
            <c:numRef>
              <c:f>Sheet1!$B$2:$B$36</c:f>
              <c:numCache>
                <c:formatCode>General</c:formatCode>
                <c:ptCount val="33"/>
                <c:pt idx="0">
                  <c:v>160</c:v>
                </c:pt>
                <c:pt idx="1">
                  <c:v>160</c:v>
                </c:pt>
                <c:pt idx="2">
                  <c:v>160</c:v>
                </c:pt>
                <c:pt idx="3">
                  <c:v>160</c:v>
                </c:pt>
                <c:pt idx="4">
                  <c:v>160</c:v>
                </c:pt>
                <c:pt idx="5">
                  <c:v>160</c:v>
                </c:pt>
                <c:pt idx="6">
                  <c:v>160</c:v>
                </c:pt>
                <c:pt idx="7">
                  <c:v>160</c:v>
                </c:pt>
                <c:pt idx="8">
                  <c:v>160</c:v>
                </c:pt>
                <c:pt idx="9">
                  <c:v>160</c:v>
                </c:pt>
                <c:pt idx="10">
                  <c:v>160</c:v>
                </c:pt>
                <c:pt idx="11">
                  <c:v>160</c:v>
                </c:pt>
                <c:pt idx="12">
                  <c:v>160</c:v>
                </c:pt>
                <c:pt idx="13">
                  <c:v>160</c:v>
                </c:pt>
                <c:pt idx="14">
                  <c:v>160</c:v>
                </c:pt>
                <c:pt idx="15">
                  <c:v>160</c:v>
                </c:pt>
                <c:pt idx="16">
                  <c:v>160</c:v>
                </c:pt>
                <c:pt idx="17">
                  <c:v>160</c:v>
                </c:pt>
                <c:pt idx="18">
                  <c:v>160</c:v>
                </c:pt>
                <c:pt idx="19">
                  <c:v>160</c:v>
                </c:pt>
                <c:pt idx="20">
                  <c:v>160</c:v>
                </c:pt>
                <c:pt idx="21">
                  <c:v>160</c:v>
                </c:pt>
                <c:pt idx="22">
                  <c:v>160</c:v>
                </c:pt>
                <c:pt idx="23">
                  <c:v>160</c:v>
                </c:pt>
                <c:pt idx="24">
                  <c:v>160</c:v>
                </c:pt>
                <c:pt idx="25">
                  <c:v>160</c:v>
                </c:pt>
                <c:pt idx="26">
                  <c:v>160</c:v>
                </c:pt>
                <c:pt idx="27">
                  <c:v>160</c:v>
                </c:pt>
                <c:pt idx="28">
                  <c:v>160</c:v>
                </c:pt>
                <c:pt idx="29">
                  <c:v>160</c:v>
                </c:pt>
                <c:pt idx="30">
                  <c:v>160</c:v>
                </c:pt>
                <c:pt idx="31">
                  <c:v>160</c:v>
                </c:pt>
                <c:pt idx="32">
                  <c:v>160</c:v>
                </c:pt>
              </c:numCache>
            </c:numRef>
          </c:val>
          <c:extLst>
            <c:ext xmlns:c16="http://schemas.microsoft.com/office/drawing/2014/chart" uri="{C3380CC4-5D6E-409C-BE32-E72D297353CC}">
              <c16:uniqueId val="{00000000-E4D3-45EA-88BC-2733B76C506A}"/>
            </c:ext>
          </c:extLst>
        </c:ser>
        <c:ser>
          <c:idx val="1"/>
          <c:order val="1"/>
          <c:tx>
            <c:strRef>
              <c:f>Sheet1!$C$1</c:f>
              <c:strCache>
                <c:ptCount val="1"/>
                <c:pt idx="0">
                  <c:v>Vidējais darba stundu skaits mēnesī vienai darba vietai</c:v>
                </c:pt>
              </c:strCache>
            </c:strRef>
          </c:tx>
          <c:spPr>
            <a:solidFill>
              <a:srgbClr val="4472C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Sheet1!$A$2:$A$36</c:f>
              <c:strCache>
                <c:ptCount val="33"/>
                <c:pt idx="0">
                  <c:v>Skolas direktors /priekšnieks</c:v>
                </c:pt>
                <c:pt idx="1">
                  <c:v>Koledžas direktora vietnieks</c:v>
                </c:pt>
                <c:pt idx="2">
                  <c:v>Skolas direktora vietnieks /priekšnieka vietnieks</c:v>
                </c:pt>
                <c:pt idx="3">
                  <c:v>Pamatdarbības struktūrvienības vadītāja vietnieks /direktora vietnieks/ komandiera vietnieks (izglītības jomā)</c:v>
                </c:pt>
                <c:pt idx="4">
                  <c:v>Vadītāja vietnieks /direktora vietnieks /izpilddirektors (izglītības jomā)</c:v>
                </c:pt>
                <c:pt idx="5">
                  <c:v>Vadītājs /direktors /pārvaldnieks (izglītības jomā)</c:v>
                </c:pt>
                <c:pt idx="6">
                  <c:v>Koledžas katedras vadītājs</c:v>
                </c:pt>
                <c:pt idx="7">
                  <c:v>Pirmsskolas pedagogi</c:v>
                </c:pt>
                <c:pt idx="8">
                  <c:v>Pamatdarbības struktūrvienības vadītājs /direktors/ komandieris (izglītības jomā)</c:v>
                </c:pt>
                <c:pt idx="9">
                  <c:v>Izglītības metodikas speciālisti</c:v>
                </c:pt>
                <c:pt idx="10">
                  <c:v>Koledžas direktors</c:v>
                </c:pt>
                <c:pt idx="11">
                  <c:v>Rektors</c:v>
                </c:pt>
                <c:pt idx="12">
                  <c:v>Prorektors</c:v>
                </c:pt>
                <c:pt idx="13">
                  <c:v>Vispārējās vidējās izglītības skolotājs</c:v>
                </c:pt>
                <c:pt idx="14">
                  <c:v>Pamatizglītības pedagogi</c:v>
                </c:pt>
                <c:pt idx="15">
                  <c:v>Speciālās izglītības pedagogi</c:v>
                </c:pt>
                <c:pt idx="16">
                  <c:v>Katedras vadītājs</c:v>
                </c:pt>
                <c:pt idx="17">
                  <c:v>Prodekāns</c:v>
                </c:pt>
                <c:pt idx="18">
                  <c:v>Profesionālās ievirzes izglītības skolotājs</c:v>
                </c:pt>
                <c:pt idx="19">
                  <c:v>Informācijas tehnoloģiju, komunikāciju un transportlīdzekļu instruktori un pasniedzēji</c:v>
                </c:pt>
                <c:pt idx="20">
                  <c:v>Citur neklasificēti izglītības jomas vecākie speciālisti</c:v>
                </c:pt>
                <c:pt idx="21">
                  <c:v>Dekāns</c:v>
                </c:pt>
                <c:pt idx="22">
                  <c:v>Mācību centra vadītājs /priekšnieks</c:v>
                </c:pt>
                <c:pt idx="23">
                  <c:v>Mācību kursu vadītājs</c:v>
                </c:pt>
                <c:pt idx="24">
                  <c:v>Izglītības programmas/nodaļas direktors/ vadītājs</c:v>
                </c:pt>
                <c:pt idx="25">
                  <c:v>Profesionālās izglītības skolotājs</c:v>
                </c:pt>
                <c:pt idx="26">
                  <c:v>Citi mūzikas skolotāji</c:v>
                </c:pt>
                <c:pt idx="27">
                  <c:v>Asociētais profesors</c:v>
                </c:pt>
                <c:pt idx="28">
                  <c:v>Docents</c:v>
                </c:pt>
                <c:pt idx="29">
                  <c:v>Lektors</c:v>
                </c:pt>
                <c:pt idx="30">
                  <c:v>Pasniedzējs</c:v>
                </c:pt>
                <c:pt idx="31">
                  <c:v>Asistents (izglītības jomā)</c:v>
                </c:pt>
                <c:pt idx="32">
                  <c:v>Vecākais pasniedzējs</c:v>
                </c:pt>
              </c:strCache>
            </c:strRef>
          </c:cat>
          <c:val>
            <c:numRef>
              <c:f>Sheet1!$C$2:$C$36</c:f>
              <c:numCache>
                <c:formatCode>0</c:formatCode>
                <c:ptCount val="33"/>
                <c:pt idx="0">
                  <c:v>167.95801526717557</c:v>
                </c:pt>
                <c:pt idx="1">
                  <c:v>164.75</c:v>
                </c:pt>
                <c:pt idx="2">
                  <c:v>163.97899159663865</c:v>
                </c:pt>
                <c:pt idx="3">
                  <c:v>160.68041237113403</c:v>
                </c:pt>
                <c:pt idx="4">
                  <c:v>158.70259481037925</c:v>
                </c:pt>
                <c:pt idx="5">
                  <c:v>151.1561119293078</c:v>
                </c:pt>
                <c:pt idx="6">
                  <c:v>150.21428571428572</c:v>
                </c:pt>
                <c:pt idx="7">
                  <c:v>149</c:v>
                </c:pt>
                <c:pt idx="8">
                  <c:v>148.17948717948718</c:v>
                </c:pt>
                <c:pt idx="9">
                  <c:v>147.76273458445041</c:v>
                </c:pt>
                <c:pt idx="10">
                  <c:v>146.72222222222223</c:v>
                </c:pt>
                <c:pt idx="11">
                  <c:v>143.73333333333332</c:v>
                </c:pt>
                <c:pt idx="12">
                  <c:v>143.25</c:v>
                </c:pt>
                <c:pt idx="13">
                  <c:v>139.23177786347858</c:v>
                </c:pt>
                <c:pt idx="14">
                  <c:v>138.053022488137</c:v>
                </c:pt>
                <c:pt idx="15">
                  <c:v>136.95641187618446</c:v>
                </c:pt>
                <c:pt idx="16">
                  <c:v>132.84615384615384</c:v>
                </c:pt>
                <c:pt idx="17">
                  <c:v>129.92592592592592</c:v>
                </c:pt>
                <c:pt idx="18">
                  <c:v>123.20953757225433</c:v>
                </c:pt>
                <c:pt idx="19">
                  <c:v>121.32558139534883</c:v>
                </c:pt>
                <c:pt idx="20">
                  <c:v>121.24351211072664</c:v>
                </c:pt>
                <c:pt idx="21">
                  <c:v>117.80769230769231</c:v>
                </c:pt>
                <c:pt idx="22">
                  <c:v>115.63157894736842</c:v>
                </c:pt>
                <c:pt idx="23">
                  <c:v>112.11688311688312</c:v>
                </c:pt>
                <c:pt idx="24">
                  <c:v>109.28571428571429</c:v>
                </c:pt>
                <c:pt idx="25">
                  <c:v>104.92930711610487</c:v>
                </c:pt>
                <c:pt idx="26">
                  <c:v>101.5</c:v>
                </c:pt>
                <c:pt idx="27">
                  <c:v>89.095238095238102</c:v>
                </c:pt>
                <c:pt idx="28">
                  <c:v>77.158780231335442</c:v>
                </c:pt>
                <c:pt idx="29">
                  <c:v>66.577049180327876</c:v>
                </c:pt>
                <c:pt idx="30">
                  <c:v>57.412935323383081</c:v>
                </c:pt>
                <c:pt idx="31">
                  <c:v>52.568584070796462</c:v>
                </c:pt>
                <c:pt idx="32">
                  <c:v>49.444444444444443</c:v>
                </c:pt>
              </c:numCache>
            </c:numRef>
          </c:val>
          <c:extLst>
            <c:ext xmlns:c16="http://schemas.microsoft.com/office/drawing/2014/chart" uri="{C3380CC4-5D6E-409C-BE32-E72D297353CC}">
              <c16:uniqueId val="{00000006-CBC7-46AC-8370-4A14EE264C55}"/>
            </c:ext>
          </c:extLst>
        </c:ser>
        <c:dLbls>
          <c:showLegendKey val="0"/>
          <c:showVal val="0"/>
          <c:showCatName val="0"/>
          <c:showSerName val="0"/>
          <c:showPercent val="0"/>
          <c:showBubbleSize val="0"/>
        </c:dLbls>
        <c:gapWidth val="60"/>
        <c:overlap val="100"/>
        <c:axId val="576749104"/>
        <c:axId val="576734128"/>
      </c:barChart>
      <c:catAx>
        <c:axId val="57674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crossAx val="576734128"/>
        <c:crosses val="autoZero"/>
        <c:auto val="0"/>
        <c:lblAlgn val="ctr"/>
        <c:lblOffset val="100"/>
        <c:noMultiLvlLbl val="0"/>
      </c:catAx>
      <c:valAx>
        <c:axId val="576734128"/>
        <c:scaling>
          <c:orientation val="minMax"/>
          <c:max val="200"/>
        </c:scaling>
        <c:delete val="1"/>
        <c:axPos val="l"/>
        <c:numFmt formatCode="General" sourceLinked="1"/>
        <c:majorTickMark val="out"/>
        <c:minorTickMark val="none"/>
        <c:tickLblPos val="nextTo"/>
        <c:crossAx val="576749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lv-LV"/>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197516071360646E-2"/>
          <c:y val="3.5914010816902757E-2"/>
          <c:w val="0.96393291871124809"/>
          <c:h val="0.880301185520407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11"/>
              <c:layout>
                <c:manualLayout>
                  <c:x val="-1.2077294685990338E-3"/>
                  <c:y val="4.761684796722284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472-43A1-8830-F2E3857AD0E1}"/>
                </c:ext>
              </c:extLst>
            </c:dLbl>
            <c:dLbl>
              <c:idx val="12"/>
              <c:layout>
                <c:manualLayout>
                  <c:x val="0"/>
                  <c:y val="4.234628521158308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72-43A1-8830-F2E3857AD0E1}"/>
                </c:ext>
              </c:extLst>
            </c:dLbl>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20-24</c:v>
                </c:pt>
                <c:pt idx="1">
                  <c:v>25-29</c:v>
                </c:pt>
                <c:pt idx="2">
                  <c:v>30-34</c:v>
                </c:pt>
                <c:pt idx="3">
                  <c:v>35-39</c:v>
                </c:pt>
                <c:pt idx="4">
                  <c:v>40-44</c:v>
                </c:pt>
                <c:pt idx="5">
                  <c:v>45-49</c:v>
                </c:pt>
                <c:pt idx="6">
                  <c:v>50-54</c:v>
                </c:pt>
                <c:pt idx="7">
                  <c:v>55-59</c:v>
                </c:pt>
                <c:pt idx="8">
                  <c:v>60-64</c:v>
                </c:pt>
                <c:pt idx="9">
                  <c:v>65-69</c:v>
                </c:pt>
                <c:pt idx="10">
                  <c:v>70-74</c:v>
                </c:pt>
                <c:pt idx="11">
                  <c:v>75-79</c:v>
                </c:pt>
                <c:pt idx="12">
                  <c:v>80-84</c:v>
                </c:pt>
              </c:strCache>
            </c:strRef>
          </c:cat>
          <c:val>
            <c:numRef>
              <c:f>Sheet1!$B$2:$B$14</c:f>
              <c:numCache>
                <c:formatCode>General</c:formatCode>
                <c:ptCount val="13"/>
                <c:pt idx="0">
                  <c:v>1158.1451750000001</c:v>
                </c:pt>
                <c:pt idx="1">
                  <c:v>4718.9314750000021</c:v>
                </c:pt>
                <c:pt idx="2">
                  <c:v>3088.5077500000007</c:v>
                </c:pt>
                <c:pt idx="3">
                  <c:v>3926.3507499999992</c:v>
                </c:pt>
                <c:pt idx="4">
                  <c:v>4016.3079249999992</c:v>
                </c:pt>
                <c:pt idx="5">
                  <c:v>6620.2818999999981</c:v>
                </c:pt>
                <c:pt idx="6">
                  <c:v>5614.1555249999992</c:v>
                </c:pt>
                <c:pt idx="7">
                  <c:v>6803.9465000000027</c:v>
                </c:pt>
                <c:pt idx="8">
                  <c:v>7111.1728250000033</c:v>
                </c:pt>
                <c:pt idx="9">
                  <c:v>2175.0075999999999</c:v>
                </c:pt>
                <c:pt idx="10">
                  <c:v>765.46345000000008</c:v>
                </c:pt>
                <c:pt idx="11">
                  <c:v>379.68327499999998</c:v>
                </c:pt>
                <c:pt idx="12">
                  <c:v>146.119125</c:v>
                </c:pt>
              </c:numCache>
            </c:numRef>
          </c:val>
          <c:extLst>
            <c:ext xmlns:c16="http://schemas.microsoft.com/office/drawing/2014/chart" uri="{C3380CC4-5D6E-409C-BE32-E72D297353CC}">
              <c16:uniqueId val="{00000000-0472-43A1-8830-F2E3857AD0E1}"/>
            </c:ext>
          </c:extLst>
        </c:ser>
        <c:dLbls>
          <c:showLegendKey val="0"/>
          <c:showVal val="0"/>
          <c:showCatName val="0"/>
          <c:showSerName val="0"/>
          <c:showPercent val="0"/>
          <c:showBubbleSize val="0"/>
        </c:dLbls>
        <c:gapWidth val="59"/>
        <c:overlap val="-27"/>
        <c:axId val="1182658495"/>
        <c:axId val="1182658911"/>
      </c:barChart>
      <c:catAx>
        <c:axId val="1182658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v-LV"/>
          </a:p>
        </c:txPr>
        <c:crossAx val="1182658911"/>
        <c:crosses val="autoZero"/>
        <c:auto val="1"/>
        <c:lblAlgn val="ctr"/>
        <c:lblOffset val="100"/>
        <c:noMultiLvlLbl val="0"/>
      </c:catAx>
      <c:valAx>
        <c:axId val="1182658911"/>
        <c:scaling>
          <c:orientation val="minMax"/>
        </c:scaling>
        <c:delete val="1"/>
        <c:axPos val="l"/>
        <c:numFmt formatCode="General" sourceLinked="1"/>
        <c:majorTickMark val="none"/>
        <c:minorTickMark val="none"/>
        <c:tickLblPos val="nextTo"/>
        <c:crossAx val="1182658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lv-LV"/>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62202627300904E-2"/>
          <c:y val="3.2239949725269064E-2"/>
          <c:w val="0.96057613465509262"/>
          <c:h val="0.87986890575058285"/>
        </c:manualLayout>
      </c:layout>
      <c:lineChart>
        <c:grouping val="standard"/>
        <c:varyColors val="0"/>
        <c:ser>
          <c:idx val="0"/>
          <c:order val="0"/>
          <c:tx>
            <c:strRef>
              <c:f>Sheet1!$A$2</c:f>
              <c:strCache>
                <c:ptCount val="1"/>
                <c:pt idx="0">
                  <c:v>Iedzīvotāju skaits vecumā 65+ gadi</c:v>
                </c:pt>
              </c:strCache>
            </c:strRef>
          </c:tx>
          <c:spPr>
            <a:ln w="28575">
              <a:solidFill>
                <a:schemeClr val="accent2">
                  <a:lumMod val="75000"/>
                </a:schemeClr>
              </a:solidFill>
            </a:ln>
          </c:spPr>
          <c:marker>
            <c:symbol val="none"/>
          </c:marker>
          <c:dPt>
            <c:idx val="0"/>
            <c:bubble3D val="0"/>
            <c:spPr>
              <a:ln w="28575">
                <a:solidFill>
                  <a:schemeClr val="accent2">
                    <a:lumMod val="75000"/>
                  </a:schemeClr>
                </a:solidFill>
              </a:ln>
            </c:spPr>
            <c:extLst>
              <c:ext xmlns:c16="http://schemas.microsoft.com/office/drawing/2014/chart" uri="{C3380CC4-5D6E-409C-BE32-E72D297353CC}">
                <c16:uniqueId val="{00000001-F5DF-4A37-9B06-88A845F1A2C9}"/>
              </c:ext>
            </c:extLst>
          </c:dPt>
          <c:dPt>
            <c:idx val="1"/>
            <c:bubble3D val="0"/>
            <c:extLst>
              <c:ext xmlns:c16="http://schemas.microsoft.com/office/drawing/2014/chart" uri="{C3380CC4-5D6E-409C-BE32-E72D297353CC}">
                <c16:uniqueId val="{00000002-F5DF-4A37-9B06-88A845F1A2C9}"/>
              </c:ext>
            </c:extLst>
          </c:dPt>
          <c:dPt>
            <c:idx val="2"/>
            <c:bubble3D val="0"/>
            <c:extLst>
              <c:ext xmlns:c16="http://schemas.microsoft.com/office/drawing/2014/chart" uri="{C3380CC4-5D6E-409C-BE32-E72D297353CC}">
                <c16:uniqueId val="{00000003-F5DF-4A37-9B06-88A845F1A2C9}"/>
              </c:ext>
            </c:extLst>
          </c:dPt>
          <c:dPt>
            <c:idx val="3"/>
            <c:bubble3D val="0"/>
            <c:extLst>
              <c:ext xmlns:c16="http://schemas.microsoft.com/office/drawing/2014/chart" uri="{C3380CC4-5D6E-409C-BE32-E72D297353CC}">
                <c16:uniqueId val="{00000004-F5DF-4A37-9B06-88A845F1A2C9}"/>
              </c:ext>
            </c:extLst>
          </c:dPt>
          <c:dPt>
            <c:idx val="4"/>
            <c:bubble3D val="0"/>
            <c:extLst>
              <c:ext xmlns:c16="http://schemas.microsoft.com/office/drawing/2014/chart" uri="{C3380CC4-5D6E-409C-BE32-E72D297353CC}">
                <c16:uniqueId val="{00000005-F5DF-4A37-9B06-88A845F1A2C9}"/>
              </c:ext>
            </c:extLst>
          </c:dPt>
          <c:dPt>
            <c:idx val="5"/>
            <c:bubble3D val="0"/>
            <c:extLst>
              <c:ext xmlns:c16="http://schemas.microsoft.com/office/drawing/2014/chart" uri="{C3380CC4-5D6E-409C-BE32-E72D297353CC}">
                <c16:uniqueId val="{00000006-F5DF-4A37-9B06-88A845F1A2C9}"/>
              </c:ext>
            </c:extLst>
          </c:dPt>
          <c:dPt>
            <c:idx val="6"/>
            <c:bubble3D val="0"/>
            <c:extLst>
              <c:ext xmlns:c16="http://schemas.microsoft.com/office/drawing/2014/chart" uri="{C3380CC4-5D6E-409C-BE32-E72D297353CC}">
                <c16:uniqueId val="{00000007-F5DF-4A37-9B06-88A845F1A2C9}"/>
              </c:ext>
            </c:extLst>
          </c:dPt>
          <c:dPt>
            <c:idx val="7"/>
            <c:bubble3D val="0"/>
            <c:extLst>
              <c:ext xmlns:c16="http://schemas.microsoft.com/office/drawing/2014/chart" uri="{C3380CC4-5D6E-409C-BE32-E72D297353CC}">
                <c16:uniqueId val="{00000008-F5DF-4A37-9B06-88A845F1A2C9}"/>
              </c:ext>
            </c:extLst>
          </c:dPt>
          <c:dPt>
            <c:idx val="8"/>
            <c:bubble3D val="0"/>
            <c:extLst>
              <c:ext xmlns:c16="http://schemas.microsoft.com/office/drawing/2014/chart" uri="{C3380CC4-5D6E-409C-BE32-E72D297353CC}">
                <c16:uniqueId val="{00000009-F5DF-4A37-9B06-88A845F1A2C9}"/>
              </c:ext>
            </c:extLst>
          </c:dPt>
          <c:dPt>
            <c:idx val="9"/>
            <c:bubble3D val="0"/>
            <c:extLst>
              <c:ext xmlns:c16="http://schemas.microsoft.com/office/drawing/2014/chart" uri="{C3380CC4-5D6E-409C-BE32-E72D297353CC}">
                <c16:uniqueId val="{0000000A-F5DF-4A37-9B06-88A845F1A2C9}"/>
              </c:ext>
            </c:extLst>
          </c:dPt>
          <c:dPt>
            <c:idx val="10"/>
            <c:bubble3D val="0"/>
            <c:extLst>
              <c:ext xmlns:c16="http://schemas.microsoft.com/office/drawing/2014/chart" uri="{C3380CC4-5D6E-409C-BE32-E72D297353CC}">
                <c16:uniqueId val="{0000000B-F5DF-4A37-9B06-88A845F1A2C9}"/>
              </c:ext>
            </c:extLst>
          </c:dPt>
          <c:dPt>
            <c:idx val="11"/>
            <c:bubble3D val="0"/>
            <c:extLst>
              <c:ext xmlns:c16="http://schemas.microsoft.com/office/drawing/2014/chart" uri="{C3380CC4-5D6E-409C-BE32-E72D297353CC}">
                <c16:uniqueId val="{0000000C-F5DF-4A37-9B06-88A845F1A2C9}"/>
              </c:ext>
            </c:extLst>
          </c:dPt>
          <c:dPt>
            <c:idx val="12"/>
            <c:bubble3D val="0"/>
            <c:extLst>
              <c:ext xmlns:c16="http://schemas.microsoft.com/office/drawing/2014/chart" uri="{C3380CC4-5D6E-409C-BE32-E72D297353CC}">
                <c16:uniqueId val="{0000000D-F5DF-4A37-9B06-88A845F1A2C9}"/>
              </c:ext>
            </c:extLst>
          </c:dPt>
          <c:dPt>
            <c:idx val="13"/>
            <c:bubble3D val="0"/>
            <c:extLst>
              <c:ext xmlns:c16="http://schemas.microsoft.com/office/drawing/2014/chart" uri="{C3380CC4-5D6E-409C-BE32-E72D297353CC}">
                <c16:uniqueId val="{0000000E-F5DF-4A37-9B06-88A845F1A2C9}"/>
              </c:ext>
            </c:extLst>
          </c:dPt>
          <c:dPt>
            <c:idx val="14"/>
            <c:bubble3D val="0"/>
            <c:extLst>
              <c:ext xmlns:c16="http://schemas.microsoft.com/office/drawing/2014/chart" uri="{C3380CC4-5D6E-409C-BE32-E72D297353CC}">
                <c16:uniqueId val="{0000000F-F5DF-4A37-9B06-88A845F1A2C9}"/>
              </c:ext>
            </c:extLst>
          </c:dPt>
          <c:dPt>
            <c:idx val="15"/>
            <c:bubble3D val="0"/>
            <c:extLst>
              <c:ext xmlns:c16="http://schemas.microsoft.com/office/drawing/2014/chart" uri="{C3380CC4-5D6E-409C-BE32-E72D297353CC}">
                <c16:uniqueId val="{00000010-F5DF-4A37-9B06-88A845F1A2C9}"/>
              </c:ext>
            </c:extLst>
          </c:dPt>
          <c:dPt>
            <c:idx val="16"/>
            <c:bubble3D val="0"/>
            <c:extLst>
              <c:ext xmlns:c16="http://schemas.microsoft.com/office/drawing/2014/chart" uri="{C3380CC4-5D6E-409C-BE32-E72D297353CC}">
                <c16:uniqueId val="{00000011-F5DF-4A37-9B06-88A845F1A2C9}"/>
              </c:ext>
            </c:extLst>
          </c:dPt>
          <c:cat>
            <c:numRef>
              <c:f>Sheet1!$B$1:$BA$1</c:f>
              <c:numCache>
                <c:formatCode>General</c:formatCode>
                <c:ptCount val="3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numCache>
            </c:numRef>
          </c:cat>
          <c:val>
            <c:numRef>
              <c:f>Sheet1!$B$2:$BA$2</c:f>
              <c:numCache>
                <c:formatCode>0</c:formatCode>
                <c:ptCount val="33"/>
                <c:pt idx="0">
                  <c:v>100</c:v>
                </c:pt>
                <c:pt idx="1">
                  <c:v>99.947105723731127</c:v>
                </c:pt>
                <c:pt idx="2">
                  <c:v>99.611590069358925</c:v>
                </c:pt>
                <c:pt idx="3">
                  <c:v>98.82413949568938</c:v>
                </c:pt>
                <c:pt idx="4">
                  <c:v>98.410838140921754</c:v>
                </c:pt>
                <c:pt idx="5">
                  <c:v>98.472548129902123</c:v>
                </c:pt>
                <c:pt idx="6">
                  <c:v>98.947300187982123</c:v>
                </c:pt>
                <c:pt idx="7">
                  <c:v>99.844687884877189</c:v>
                </c:pt>
                <c:pt idx="8">
                  <c:v>100.23594995786611</c:v>
                </c:pt>
                <c:pt idx="9">
                  <c:v>100.57924418227786</c:v>
                </c:pt>
                <c:pt idx="10">
                  <c:v>100.82478770985938</c:v>
                </c:pt>
                <c:pt idx="11">
                  <c:v>100.8566798470215</c:v>
                </c:pt>
                <c:pt idx="12">
                  <c:v>101.48778116289627</c:v>
                </c:pt>
                <c:pt idx="13">
                  <c:v>102.08024891424132</c:v>
                </c:pt>
                <c:pt idx="14">
                  <c:v>101.54223115317308</c:v>
                </c:pt>
                <c:pt idx="15">
                  <c:v>101.60016057936973</c:v>
                </c:pt>
                <c:pt idx="16">
                  <c:v>102.36908928583652</c:v>
                </c:pt>
                <c:pt idx="17">
                  <c:v>103.33986177775087</c:v>
                </c:pt>
                <c:pt idx="18">
                  <c:v>104.44883361825991</c:v>
                </c:pt>
                <c:pt idx="19">
                  <c:v>105.59858985299708</c:v>
                </c:pt>
                <c:pt idx="20">
                  <c:v>106.59793739819226</c:v>
                </c:pt>
                <c:pt idx="21">
                  <c:v>107.42531507727898</c:v>
                </c:pt>
                <c:pt idx="22">
                  <c:v>108.12072796485047</c:v>
                </c:pt>
                <c:pt idx="23">
                  <c:v>108.54208011413736</c:v>
                </c:pt>
                <c:pt idx="24">
                  <c:v>109.14475396515188</c:v>
                </c:pt>
                <c:pt idx="25">
                  <c:v>109.77989946762192</c:v>
                </c:pt>
                <c:pt idx="26">
                  <c:v>110.51012196555371</c:v>
                </c:pt>
                <c:pt idx="27">
                  <c:v>111.27775180596228</c:v>
                </c:pt>
                <c:pt idx="28">
                  <c:v>112.23163903911974</c:v>
                </c:pt>
                <c:pt idx="29">
                  <c:v>113.36632842758155</c:v>
                </c:pt>
                <c:pt idx="30">
                  <c:v>114.41269492408433</c:v>
                </c:pt>
                <c:pt idx="31">
                  <c:v>115.31878388629926</c:v>
                </c:pt>
                <c:pt idx="32">
                  <c:v>116.22175556997448</c:v>
                </c:pt>
              </c:numCache>
            </c:numRef>
          </c:val>
          <c:smooth val="1"/>
          <c:extLst>
            <c:ext xmlns:c16="http://schemas.microsoft.com/office/drawing/2014/chart" uri="{C3380CC4-5D6E-409C-BE32-E72D297353CC}">
              <c16:uniqueId val="{00000012-F5DF-4A37-9B06-88A845F1A2C9}"/>
            </c:ext>
          </c:extLst>
        </c:ser>
        <c:ser>
          <c:idx val="2"/>
          <c:order val="1"/>
          <c:tx>
            <c:strRef>
              <c:f>Sheet1!$A$3</c:f>
              <c:strCache>
                <c:ptCount val="1"/>
                <c:pt idx="0">
                  <c:v>Veselība un sociālā aprūpe</c:v>
                </c:pt>
              </c:strCache>
            </c:strRef>
          </c:tx>
          <c:spPr>
            <a:ln w="34925">
              <a:solidFill>
                <a:schemeClr val="accent1">
                  <a:lumMod val="75000"/>
                </a:schemeClr>
              </a:solidFill>
              <a:prstDash val="solid"/>
            </a:ln>
          </c:spPr>
          <c:marker>
            <c:symbol val="none"/>
          </c:marker>
          <c:cat>
            <c:numRef>
              <c:f>Sheet1!$B$1:$BA$1</c:f>
              <c:numCache>
                <c:formatCode>General</c:formatCode>
                <c:ptCount val="3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2025</c:v>
                </c:pt>
                <c:pt idx="18">
                  <c:v>2026</c:v>
                </c:pt>
                <c:pt idx="19">
                  <c:v>2027</c:v>
                </c:pt>
                <c:pt idx="20">
                  <c:v>2028</c:v>
                </c:pt>
                <c:pt idx="21">
                  <c:v>2029</c:v>
                </c:pt>
                <c:pt idx="22">
                  <c:v>2030</c:v>
                </c:pt>
                <c:pt idx="23">
                  <c:v>2031</c:v>
                </c:pt>
                <c:pt idx="24">
                  <c:v>2032</c:v>
                </c:pt>
                <c:pt idx="25">
                  <c:v>2033</c:v>
                </c:pt>
                <c:pt idx="26">
                  <c:v>2034</c:v>
                </c:pt>
                <c:pt idx="27">
                  <c:v>2035</c:v>
                </c:pt>
                <c:pt idx="28">
                  <c:v>2036</c:v>
                </c:pt>
                <c:pt idx="29">
                  <c:v>2037</c:v>
                </c:pt>
                <c:pt idx="30">
                  <c:v>2038</c:v>
                </c:pt>
                <c:pt idx="31">
                  <c:v>2039</c:v>
                </c:pt>
                <c:pt idx="32">
                  <c:v>2040</c:v>
                </c:pt>
              </c:numCache>
            </c:numRef>
          </c:cat>
          <c:val>
            <c:numRef>
              <c:f>Sheet1!$B$3:$BA$3</c:f>
              <c:numCache>
                <c:formatCode>0.0</c:formatCode>
                <c:ptCount val="33"/>
                <c:pt idx="0">
                  <c:v>100</c:v>
                </c:pt>
                <c:pt idx="1">
                  <c:v>104.35684647302904</c:v>
                </c:pt>
                <c:pt idx="2">
                  <c:v>102.69709543568464</c:v>
                </c:pt>
                <c:pt idx="3">
                  <c:v>107.05394190871368</c:v>
                </c:pt>
                <c:pt idx="4">
                  <c:v>106.22406639004149</c:v>
                </c:pt>
                <c:pt idx="5">
                  <c:v>98.962655601659748</c:v>
                </c:pt>
                <c:pt idx="6">
                  <c:v>107.88381742738589</c:v>
                </c:pt>
                <c:pt idx="7">
                  <c:v>115.76763485477177</c:v>
                </c:pt>
                <c:pt idx="8">
                  <c:v>111.20331950207468</c:v>
                </c:pt>
                <c:pt idx="9">
                  <c:v>114.73029045643153</c:v>
                </c:pt>
                <c:pt idx="10">
                  <c:v>115.97510373443983</c:v>
                </c:pt>
                <c:pt idx="11">
                  <c:v>120.33195020746888</c:v>
                </c:pt>
                <c:pt idx="12">
                  <c:v>117.63485477178422</c:v>
                </c:pt>
                <c:pt idx="13">
                  <c:v>120.95435684647302</c:v>
                </c:pt>
                <c:pt idx="14">
                  <c:v>124.06639004149378</c:v>
                </c:pt>
                <c:pt idx="15">
                  <c:v>124.97599944911478</c:v>
                </c:pt>
                <c:pt idx="16">
                  <c:v>125.03331535740905</c:v>
                </c:pt>
                <c:pt idx="17">
                  <c:v>125.18014263650763</c:v>
                </c:pt>
                <c:pt idx="18">
                  <c:v>125.30610064405742</c:v>
                </c:pt>
                <c:pt idx="19">
                  <c:v>125.41545372992596</c:v>
                </c:pt>
                <c:pt idx="20">
                  <c:v>125.71458705749602</c:v>
                </c:pt>
                <c:pt idx="21">
                  <c:v>125.97424975107212</c:v>
                </c:pt>
                <c:pt idx="22">
                  <c:v>126.66809217571119</c:v>
                </c:pt>
                <c:pt idx="23">
                  <c:v>127.1917171036839</c:v>
                </c:pt>
                <c:pt idx="24">
                  <c:v>127.48170486462242</c:v>
                </c:pt>
                <c:pt idx="25">
                  <c:v>127.73374886790027</c:v>
                </c:pt>
                <c:pt idx="26">
                  <c:v>127.94823323975284</c:v>
                </c:pt>
                <c:pt idx="27">
                  <c:v>128.09123886658801</c:v>
                </c:pt>
                <c:pt idx="28">
                  <c:v>128.34213906613215</c:v>
                </c:pt>
                <c:pt idx="29">
                  <c:v>128.59572518490137</c:v>
                </c:pt>
                <c:pt idx="30">
                  <c:v>128.84285223893968</c:v>
                </c:pt>
                <c:pt idx="31">
                  <c:v>129.01514808803375</c:v>
                </c:pt>
                <c:pt idx="32" formatCode="General">
                  <c:v>129.27506158148904</c:v>
                </c:pt>
              </c:numCache>
            </c:numRef>
          </c:val>
          <c:smooth val="1"/>
          <c:extLst>
            <c:ext xmlns:c16="http://schemas.microsoft.com/office/drawing/2014/chart" uri="{C3380CC4-5D6E-409C-BE32-E72D297353CC}">
              <c16:uniqueId val="{00000013-F5DF-4A37-9B06-88A845F1A2C9}"/>
            </c:ext>
          </c:extLst>
        </c:ser>
        <c:dLbls>
          <c:showLegendKey val="0"/>
          <c:showVal val="0"/>
          <c:showCatName val="0"/>
          <c:showSerName val="0"/>
          <c:showPercent val="0"/>
          <c:showBubbleSize val="0"/>
        </c:dLbls>
        <c:smooth val="0"/>
        <c:axId val="304293008"/>
        <c:axId val="304294576"/>
      </c:lineChart>
      <c:catAx>
        <c:axId val="304293008"/>
        <c:scaling>
          <c:orientation val="minMax"/>
        </c:scaling>
        <c:delete val="0"/>
        <c:axPos val="b"/>
        <c:numFmt formatCode="General" sourceLinked="1"/>
        <c:majorTickMark val="out"/>
        <c:minorTickMark val="none"/>
        <c:tickLblPos val="low"/>
        <c:spPr>
          <a:ln w="3175">
            <a:noFill/>
          </a:ln>
        </c:spPr>
        <c:txPr>
          <a:bodyPr rot="0" vert="horz"/>
          <a:lstStyle/>
          <a:p>
            <a:pPr>
              <a:defRPr/>
            </a:pPr>
            <a:endParaRPr lang="lv-LV"/>
          </a:p>
        </c:txPr>
        <c:crossAx val="304294576"/>
        <c:crosses val="autoZero"/>
        <c:auto val="1"/>
        <c:lblAlgn val="ctr"/>
        <c:lblOffset val="100"/>
        <c:tickLblSkip val="1"/>
        <c:noMultiLvlLbl val="0"/>
      </c:catAx>
      <c:valAx>
        <c:axId val="304294576"/>
        <c:scaling>
          <c:orientation val="minMax"/>
          <c:min val="60"/>
        </c:scaling>
        <c:delete val="0"/>
        <c:axPos val="l"/>
        <c:numFmt formatCode="0" sourceLinked="0"/>
        <c:majorTickMark val="out"/>
        <c:minorTickMark val="none"/>
        <c:tickLblPos val="nextTo"/>
        <c:spPr>
          <a:ln w="3175">
            <a:noFill/>
          </a:ln>
        </c:spPr>
        <c:txPr>
          <a:bodyPr rot="0" vert="horz"/>
          <a:lstStyle/>
          <a:p>
            <a:pPr>
              <a:defRPr sz="2400"/>
            </a:pPr>
            <a:endParaRPr lang="lv-LV"/>
          </a:p>
        </c:txPr>
        <c:crossAx val="304293008"/>
        <c:crosses val="autoZero"/>
        <c:crossBetween val="between"/>
        <c:majorUnit val="10"/>
      </c:valAx>
      <c:spPr>
        <a:noFill/>
        <a:ln w="25400">
          <a:noFill/>
        </a:ln>
      </c:spPr>
    </c:plotArea>
    <c:legend>
      <c:legendPos val="r"/>
      <c:layout>
        <c:manualLayout>
          <c:xMode val="edge"/>
          <c:yMode val="edge"/>
          <c:x val="6.2588099169920655E-2"/>
          <c:y val="3.8844393485322461E-2"/>
          <c:w val="0.25466388046322364"/>
          <c:h val="0.19061349236582728"/>
        </c:manualLayout>
      </c:layout>
      <c:overlay val="0"/>
      <c:txPr>
        <a:bodyPr/>
        <a:lstStyle/>
        <a:p>
          <a:pPr>
            <a:defRPr sz="2800"/>
          </a:pPr>
          <a:endParaRPr lang="lv-LV"/>
        </a:p>
      </c:txPr>
    </c:legend>
    <c:plotVisOnly val="1"/>
    <c:dispBlanksAs val="gap"/>
    <c:showDLblsOverMax val="0"/>
  </c:chart>
  <c:spPr>
    <a:noFill/>
    <a:ln w="6350">
      <a:noFill/>
    </a:ln>
  </c:spPr>
  <c:txPr>
    <a:bodyPr/>
    <a:lstStyle/>
    <a:p>
      <a:pPr>
        <a:defRPr sz="2000" b="0" i="0" u="none" strike="noStrike" baseline="0">
          <a:solidFill>
            <a:srgbClr val="000000"/>
          </a:solidFill>
          <a:latin typeface="Gill Sans Nova Cond Lt" panose="020B0306020104020203" pitchFamily="34" charset="0"/>
          <a:ea typeface="Arial"/>
          <a:cs typeface="Segoe UI Semilight" panose="020B0402040204020203" pitchFamily="34" charset="0"/>
        </a:defRPr>
      </a:pPr>
      <a:endParaRPr lang="lv-LV"/>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5182445604326503"/>
          <c:w val="0.99978959468173545"/>
          <c:h val="0.38684656399917133"/>
        </c:manualLayout>
      </c:layout>
      <c:barChart>
        <c:barDir val="col"/>
        <c:grouping val="clustered"/>
        <c:varyColors val="0"/>
        <c:ser>
          <c:idx val="0"/>
          <c:order val="0"/>
          <c:tx>
            <c:strRef>
              <c:f>Sheet1!$B$1</c:f>
              <c:strCache>
                <c:ptCount val="1"/>
                <c:pt idx="0">
                  <c:v>Piedāvājums</c:v>
                </c:pt>
              </c:strCache>
            </c:strRef>
          </c:tx>
          <c:spPr>
            <a:solidFill>
              <a:schemeClr val="bg2">
                <a:lumMod val="90000"/>
              </a:schemeClr>
            </a:solidFill>
            <a:ln>
              <a:solidFill>
                <a:schemeClr val="bg1">
                  <a:lumMod val="65000"/>
                </a:schemeClr>
              </a:solidFill>
            </a:ln>
          </c:spPr>
          <c:invertIfNegative val="0"/>
          <c:dPt>
            <c:idx val="0"/>
            <c:invertIfNegative val="0"/>
            <c:bubble3D val="0"/>
            <c:spPr>
              <a:solidFill>
                <a:schemeClr val="bg1">
                  <a:lumMod val="75000"/>
                </a:schemeClr>
              </a:solidFill>
              <a:ln>
                <a:solidFill>
                  <a:schemeClr val="bg1">
                    <a:lumMod val="65000"/>
                  </a:schemeClr>
                </a:solidFill>
              </a:ln>
            </c:spPr>
            <c:extLst>
              <c:ext xmlns:c16="http://schemas.microsoft.com/office/drawing/2014/chart" uri="{C3380CC4-5D6E-409C-BE32-E72D297353CC}">
                <c16:uniqueId val="{00000001-23D5-4C92-839E-2AEA019B9194}"/>
              </c:ext>
            </c:extLst>
          </c:dPt>
          <c:cat>
            <c:strRef>
              <c:f>Sheet1!$A$2:$A$12</c:f>
              <c:strCache>
                <c:ptCount val="11"/>
                <c:pt idx="0">
                  <c:v>Ārstu palīgi</c:v>
                </c:pt>
                <c:pt idx="1">
                  <c:v>Veterinārfeldšeri un veterinārārstu asistenti</c:v>
                </c:pt>
                <c:pt idx="2">
                  <c:v>Medicīnas māsu un vecmāšu profesiju vecākie speciālisti</c:v>
                </c:pt>
                <c:pt idx="3">
                  <c:v>Ārsti</c:v>
                </c:pt>
                <c:pt idx="4">
                  <c:v>Medicīnas māsu un vecmāšu profesiju speciālisti</c:v>
                </c:pt>
                <c:pt idx="5">
                  <c:v>Individuālās aprūpes darbinieki</c:v>
                </c:pt>
                <c:pt idx="6">
                  <c:v>Alternatīvās un papildinošās medicīnas speciālisti</c:v>
                </c:pt>
                <c:pt idx="7">
                  <c:v>Medicīnas un farmācijas speciālisti</c:v>
                </c:pt>
                <c:pt idx="8">
                  <c:v>Citi veselības aprūpes jomas speciālisti</c:v>
                </c:pt>
                <c:pt idx="9">
                  <c:v>Citi veselības aprūpes jomas vecākie speciālisti</c:v>
                </c:pt>
                <c:pt idx="10">
                  <c:v>Veterinārārsti</c:v>
                </c:pt>
              </c:strCache>
            </c:strRef>
          </c:cat>
          <c:val>
            <c:numRef>
              <c:f>Sheet1!$B$2:$B$12</c:f>
              <c:numCache>
                <c:formatCode>General</c:formatCode>
                <c:ptCount val="11"/>
                <c:pt idx="0">
                  <c:v>100</c:v>
                </c:pt>
                <c:pt idx="1">
                  <c:v>100</c:v>
                </c:pt>
                <c:pt idx="2">
                  <c:v>100</c:v>
                </c:pt>
                <c:pt idx="3">
                  <c:v>100</c:v>
                </c:pt>
                <c:pt idx="4">
                  <c:v>100</c:v>
                </c:pt>
                <c:pt idx="5">
                  <c:v>100</c:v>
                </c:pt>
                <c:pt idx="6">
                  <c:v>100</c:v>
                </c:pt>
                <c:pt idx="7">
                  <c:v>100</c:v>
                </c:pt>
                <c:pt idx="8">
                  <c:v>100</c:v>
                </c:pt>
                <c:pt idx="9">
                  <c:v>100</c:v>
                </c:pt>
                <c:pt idx="10">
                  <c:v>100</c:v>
                </c:pt>
              </c:numCache>
            </c:numRef>
          </c:val>
          <c:extLst>
            <c:ext xmlns:c16="http://schemas.microsoft.com/office/drawing/2014/chart" uri="{C3380CC4-5D6E-409C-BE32-E72D297353CC}">
              <c16:uniqueId val="{00000002-23D5-4C92-839E-2AEA019B9194}"/>
            </c:ext>
          </c:extLst>
        </c:ser>
        <c:ser>
          <c:idx val="1"/>
          <c:order val="1"/>
          <c:tx>
            <c:strRef>
              <c:f>Sheet1!$C$1</c:f>
              <c:strCache>
                <c:ptCount val="1"/>
                <c:pt idx="0">
                  <c:v>Pieprasījums</c:v>
                </c:pt>
              </c:strCache>
            </c:strRef>
          </c:tx>
          <c:spPr>
            <a:solidFill>
              <a:srgbClr val="01859C"/>
            </a:solidFill>
            <a:ln>
              <a:noFill/>
            </a:ln>
          </c:spPr>
          <c:invertIfNegative val="0"/>
          <c:dPt>
            <c:idx val="0"/>
            <c:invertIfNegative val="0"/>
            <c:bubble3D val="0"/>
            <c:extLst>
              <c:ext xmlns:c16="http://schemas.microsoft.com/office/drawing/2014/chart" uri="{C3380CC4-5D6E-409C-BE32-E72D297353CC}">
                <c16:uniqueId val="{00000004-23D5-4C92-839E-2AEA019B9194}"/>
              </c:ext>
            </c:extLst>
          </c:dPt>
          <c:dPt>
            <c:idx val="1"/>
            <c:invertIfNegative val="0"/>
            <c:bubble3D val="0"/>
            <c:extLst>
              <c:ext xmlns:c16="http://schemas.microsoft.com/office/drawing/2014/chart" uri="{C3380CC4-5D6E-409C-BE32-E72D297353CC}">
                <c16:uniqueId val="{00000006-23D5-4C92-839E-2AEA019B9194}"/>
              </c:ext>
            </c:extLst>
          </c:dPt>
          <c:dPt>
            <c:idx val="2"/>
            <c:invertIfNegative val="0"/>
            <c:bubble3D val="0"/>
            <c:extLst>
              <c:ext xmlns:c16="http://schemas.microsoft.com/office/drawing/2014/chart" uri="{C3380CC4-5D6E-409C-BE32-E72D297353CC}">
                <c16:uniqueId val="{00000008-23D5-4C92-839E-2AEA019B9194}"/>
              </c:ext>
            </c:extLst>
          </c:dPt>
          <c:dPt>
            <c:idx val="3"/>
            <c:invertIfNegative val="0"/>
            <c:bubble3D val="0"/>
            <c:extLst>
              <c:ext xmlns:c16="http://schemas.microsoft.com/office/drawing/2014/chart" uri="{C3380CC4-5D6E-409C-BE32-E72D297353CC}">
                <c16:uniqueId val="{0000000A-23D5-4C92-839E-2AEA019B9194}"/>
              </c:ext>
            </c:extLst>
          </c:dPt>
          <c:dPt>
            <c:idx val="4"/>
            <c:invertIfNegative val="0"/>
            <c:bubble3D val="0"/>
            <c:extLst>
              <c:ext xmlns:c16="http://schemas.microsoft.com/office/drawing/2014/chart" uri="{C3380CC4-5D6E-409C-BE32-E72D297353CC}">
                <c16:uniqueId val="{0000000C-23D5-4C92-839E-2AEA019B9194}"/>
              </c:ext>
            </c:extLst>
          </c:dPt>
          <c:dPt>
            <c:idx val="5"/>
            <c:invertIfNegative val="0"/>
            <c:bubble3D val="0"/>
            <c:extLst>
              <c:ext xmlns:c16="http://schemas.microsoft.com/office/drawing/2014/chart" uri="{C3380CC4-5D6E-409C-BE32-E72D297353CC}">
                <c16:uniqueId val="{0000000E-23D5-4C92-839E-2AEA019B9194}"/>
              </c:ext>
            </c:extLst>
          </c:dPt>
          <c:dPt>
            <c:idx val="6"/>
            <c:invertIfNegative val="0"/>
            <c:bubble3D val="0"/>
            <c:extLst>
              <c:ext xmlns:c16="http://schemas.microsoft.com/office/drawing/2014/chart" uri="{C3380CC4-5D6E-409C-BE32-E72D297353CC}">
                <c16:uniqueId val="{00000010-23D5-4C92-839E-2AEA019B9194}"/>
              </c:ext>
            </c:extLst>
          </c:dPt>
          <c:dPt>
            <c:idx val="8"/>
            <c:invertIfNegative val="0"/>
            <c:bubble3D val="0"/>
            <c:extLst>
              <c:ext xmlns:c16="http://schemas.microsoft.com/office/drawing/2014/chart" uri="{C3380CC4-5D6E-409C-BE32-E72D297353CC}">
                <c16:uniqueId val="{00000012-23D5-4C92-839E-2AEA019B9194}"/>
              </c:ext>
            </c:extLst>
          </c:dPt>
          <c:dPt>
            <c:idx val="9"/>
            <c:invertIfNegative val="0"/>
            <c:bubble3D val="0"/>
            <c:extLst>
              <c:ext xmlns:c16="http://schemas.microsoft.com/office/drawing/2014/chart" uri="{C3380CC4-5D6E-409C-BE32-E72D297353CC}">
                <c16:uniqueId val="{00000014-23D5-4C92-839E-2AEA019B9194}"/>
              </c:ext>
            </c:extLst>
          </c:dPt>
          <c:dPt>
            <c:idx val="10"/>
            <c:invertIfNegative val="0"/>
            <c:bubble3D val="0"/>
            <c:extLst>
              <c:ext xmlns:c16="http://schemas.microsoft.com/office/drawing/2014/chart" uri="{C3380CC4-5D6E-409C-BE32-E72D297353CC}">
                <c16:uniqueId val="{00000015-23D5-4C92-839E-2AEA019B9194}"/>
              </c:ext>
            </c:extLst>
          </c:dPt>
          <c:dPt>
            <c:idx val="11"/>
            <c:invertIfNegative val="0"/>
            <c:bubble3D val="0"/>
            <c:spPr>
              <a:solidFill>
                <a:srgbClr val="C55A11"/>
              </a:solidFill>
              <a:ln>
                <a:noFill/>
              </a:ln>
            </c:spPr>
            <c:extLst>
              <c:ext xmlns:c16="http://schemas.microsoft.com/office/drawing/2014/chart" uri="{C3380CC4-5D6E-409C-BE32-E72D297353CC}">
                <c16:uniqueId val="{00000017-23D5-4C92-839E-2AEA019B9194}"/>
              </c:ext>
            </c:extLst>
          </c:dPt>
          <c:dPt>
            <c:idx val="12"/>
            <c:invertIfNegative val="0"/>
            <c:bubble3D val="0"/>
            <c:extLst>
              <c:ext xmlns:c16="http://schemas.microsoft.com/office/drawing/2014/chart" uri="{C3380CC4-5D6E-409C-BE32-E72D297353CC}">
                <c16:uniqueId val="{00000019-23D5-4C92-839E-2AEA019B9194}"/>
              </c:ext>
            </c:extLst>
          </c:dPt>
          <c:dPt>
            <c:idx val="13"/>
            <c:invertIfNegative val="0"/>
            <c:bubble3D val="0"/>
            <c:extLst>
              <c:ext xmlns:c16="http://schemas.microsoft.com/office/drawing/2014/chart" uri="{C3380CC4-5D6E-409C-BE32-E72D297353CC}">
                <c16:uniqueId val="{0000001B-23D5-4C92-839E-2AEA019B9194}"/>
              </c:ext>
            </c:extLst>
          </c:dPt>
          <c:dPt>
            <c:idx val="14"/>
            <c:invertIfNegative val="0"/>
            <c:bubble3D val="0"/>
            <c:extLst>
              <c:ext xmlns:c16="http://schemas.microsoft.com/office/drawing/2014/chart" uri="{C3380CC4-5D6E-409C-BE32-E72D297353CC}">
                <c16:uniqueId val="{0000001D-23D5-4C92-839E-2AEA019B9194}"/>
              </c:ext>
            </c:extLst>
          </c:dPt>
          <c:dLbls>
            <c:spPr>
              <a:noFill/>
              <a:ln>
                <a:noFill/>
              </a:ln>
              <a:effectLst/>
            </c:spPr>
            <c:txPr>
              <a:bodyPr wrap="square" lIns="38100" tIns="19050" rIns="38100" bIns="19050" anchor="ctr">
                <a:spAutoFit/>
              </a:bodyPr>
              <a:lstStyle/>
              <a:p>
                <a:pPr>
                  <a:defRPr sz="2000" b="1" i="0">
                    <a:solidFill>
                      <a:schemeClr val="bg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Ārstu palīgi</c:v>
                </c:pt>
                <c:pt idx="1">
                  <c:v>Veterinārfeldšeri un veterinārārstu asistenti</c:v>
                </c:pt>
                <c:pt idx="2">
                  <c:v>Medicīnas māsu un vecmāšu profesiju vecākie speciālisti</c:v>
                </c:pt>
                <c:pt idx="3">
                  <c:v>Ārsti</c:v>
                </c:pt>
                <c:pt idx="4">
                  <c:v>Medicīnas māsu un vecmāšu profesiju speciālisti</c:v>
                </c:pt>
                <c:pt idx="5">
                  <c:v>Individuālās aprūpes darbinieki</c:v>
                </c:pt>
                <c:pt idx="6">
                  <c:v>Alternatīvās un papildinošās medicīnas speciālisti</c:v>
                </c:pt>
                <c:pt idx="7">
                  <c:v>Medicīnas un farmācijas speciālisti</c:v>
                </c:pt>
                <c:pt idx="8">
                  <c:v>Citi veselības aprūpes jomas speciālisti</c:v>
                </c:pt>
                <c:pt idx="9">
                  <c:v>Citi veselības aprūpes jomas vecākie speciālisti</c:v>
                </c:pt>
                <c:pt idx="10">
                  <c:v>Veterinārārsti</c:v>
                </c:pt>
              </c:strCache>
            </c:strRef>
          </c:cat>
          <c:val>
            <c:numRef>
              <c:f>Sheet1!$C$2:$C$12</c:f>
              <c:numCache>
                <c:formatCode>0</c:formatCode>
                <c:ptCount val="11"/>
                <c:pt idx="0">
                  <c:v>101.32923201557597</c:v>
                </c:pt>
                <c:pt idx="1">
                  <c:v>122.78696694370966</c:v>
                </c:pt>
                <c:pt idx="2">
                  <c:v>102.94401446207125</c:v>
                </c:pt>
                <c:pt idx="3">
                  <c:v>104.05280130366984</c:v>
                </c:pt>
                <c:pt idx="4">
                  <c:v>133.02188295624552</c:v>
                </c:pt>
                <c:pt idx="5">
                  <c:v>102.89091344923632</c:v>
                </c:pt>
                <c:pt idx="6">
                  <c:v>101.35419779897849</c:v>
                </c:pt>
                <c:pt idx="7">
                  <c:v>98.943005337183365</c:v>
                </c:pt>
                <c:pt idx="8">
                  <c:v>100.17315616204108</c:v>
                </c:pt>
                <c:pt idx="9">
                  <c:v>99.997651684150895</c:v>
                </c:pt>
                <c:pt idx="10">
                  <c:v>87.71054193232213</c:v>
                </c:pt>
              </c:numCache>
            </c:numRef>
          </c:val>
          <c:extLst>
            <c:ext xmlns:c16="http://schemas.microsoft.com/office/drawing/2014/chart" uri="{C3380CC4-5D6E-409C-BE32-E72D297353CC}">
              <c16:uniqueId val="{0000001E-23D5-4C92-839E-2AEA019B9194}"/>
            </c:ext>
          </c:extLst>
        </c:ser>
        <c:dLbls>
          <c:showLegendKey val="0"/>
          <c:showVal val="0"/>
          <c:showCatName val="0"/>
          <c:showSerName val="0"/>
          <c:showPercent val="0"/>
          <c:showBubbleSize val="0"/>
        </c:dLbls>
        <c:gapWidth val="40"/>
        <c:overlap val="80"/>
        <c:axId val="896209688"/>
        <c:axId val="896210080"/>
      </c:barChart>
      <c:catAx>
        <c:axId val="896209688"/>
        <c:scaling>
          <c:orientation val="minMax"/>
        </c:scaling>
        <c:delete val="1"/>
        <c:axPos val="b"/>
        <c:numFmt formatCode="General" sourceLinked="0"/>
        <c:majorTickMark val="out"/>
        <c:minorTickMark val="none"/>
        <c:tickLblPos val="nextTo"/>
        <c:crossAx val="896210080"/>
        <c:crosses val="autoZero"/>
        <c:auto val="1"/>
        <c:lblAlgn val="ctr"/>
        <c:lblOffset val="100"/>
        <c:noMultiLvlLbl val="0"/>
      </c:catAx>
      <c:valAx>
        <c:axId val="896210080"/>
        <c:scaling>
          <c:orientation val="minMax"/>
          <c:min val="50"/>
        </c:scaling>
        <c:delete val="1"/>
        <c:axPos val="l"/>
        <c:numFmt formatCode="General" sourceLinked="1"/>
        <c:majorTickMark val="out"/>
        <c:minorTickMark val="none"/>
        <c:tickLblPos val="nextTo"/>
        <c:crossAx val="896209688"/>
        <c:crosses val="autoZero"/>
        <c:crossBetween val="between"/>
        <c:majorUnit val="50"/>
      </c:valAx>
    </c:plotArea>
    <c:legend>
      <c:legendPos val="t"/>
      <c:layout>
        <c:manualLayout>
          <c:xMode val="edge"/>
          <c:yMode val="edge"/>
          <c:x val="0.71037320151391981"/>
          <c:y val="2.9117144593971408E-2"/>
          <c:w val="0.24472073779829215"/>
          <c:h val="0.17852543443172766"/>
        </c:manualLayout>
      </c:layout>
      <c:overlay val="0"/>
      <c:txPr>
        <a:bodyPr/>
        <a:lstStyle/>
        <a:p>
          <a:pPr>
            <a:defRPr sz="2000"/>
          </a:pPr>
          <a:endParaRPr lang="lv-LV"/>
        </a:p>
      </c:txPr>
    </c:legend>
    <c:plotVisOnly val="1"/>
    <c:dispBlanksAs val="gap"/>
    <c:showDLblsOverMax val="0"/>
  </c:chart>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11438821060214299"/>
          <c:w val="0.99978959468173545"/>
          <c:h val="0.38684656399917133"/>
        </c:manualLayout>
      </c:layout>
      <c:barChart>
        <c:barDir val="col"/>
        <c:grouping val="clustered"/>
        <c:varyColors val="0"/>
        <c:ser>
          <c:idx val="0"/>
          <c:order val="0"/>
          <c:tx>
            <c:strRef>
              <c:f>Sheet1!$B$1</c:f>
              <c:strCache>
                <c:ptCount val="1"/>
                <c:pt idx="0">
                  <c:v>Piedāvājums</c:v>
                </c:pt>
              </c:strCache>
            </c:strRef>
          </c:tx>
          <c:spPr>
            <a:solidFill>
              <a:schemeClr val="bg2">
                <a:lumMod val="90000"/>
              </a:schemeClr>
            </a:solidFill>
            <a:ln>
              <a:solidFill>
                <a:schemeClr val="bg1">
                  <a:lumMod val="65000"/>
                </a:schemeClr>
              </a:solidFill>
            </a:ln>
          </c:spPr>
          <c:invertIfNegative val="0"/>
          <c:dPt>
            <c:idx val="0"/>
            <c:invertIfNegative val="0"/>
            <c:bubble3D val="0"/>
            <c:spPr>
              <a:solidFill>
                <a:schemeClr val="bg1">
                  <a:lumMod val="75000"/>
                </a:schemeClr>
              </a:solidFill>
              <a:ln>
                <a:solidFill>
                  <a:schemeClr val="bg1">
                    <a:lumMod val="65000"/>
                  </a:schemeClr>
                </a:solidFill>
              </a:ln>
            </c:spPr>
            <c:extLst>
              <c:ext xmlns:c16="http://schemas.microsoft.com/office/drawing/2014/chart" uri="{C3380CC4-5D6E-409C-BE32-E72D297353CC}">
                <c16:uniqueId val="{00000001-1FFD-41F4-9E7D-4F056DC5FECD}"/>
              </c:ext>
            </c:extLst>
          </c:dPt>
          <c:cat>
            <c:strRef>
              <c:f>Sheet1!$A$2:$A$12</c:f>
              <c:strCache>
                <c:ptCount val="11"/>
                <c:pt idx="0">
                  <c:v>Ārstu palīgi</c:v>
                </c:pt>
                <c:pt idx="1">
                  <c:v>Veterinārfeldšeri un veterinārārstu asistenti</c:v>
                </c:pt>
                <c:pt idx="2">
                  <c:v>Medicīnas māsu un vecmāšu profesiju vecākie speciālisti</c:v>
                </c:pt>
                <c:pt idx="3">
                  <c:v>Ārsti</c:v>
                </c:pt>
                <c:pt idx="4">
                  <c:v>Medicīnas māsu un vecmāšu profesiju speciālisti</c:v>
                </c:pt>
                <c:pt idx="5">
                  <c:v>Individuālās aprūpes darbinieki</c:v>
                </c:pt>
                <c:pt idx="6">
                  <c:v>Alternatīvās un papildinošās medicīnas speciālisti</c:v>
                </c:pt>
                <c:pt idx="7">
                  <c:v>Medicīnas un farmācijas speciālisti</c:v>
                </c:pt>
                <c:pt idx="8">
                  <c:v>Citi veselības aprūpes jomas speciālisti</c:v>
                </c:pt>
                <c:pt idx="9">
                  <c:v>Citi veselības aprūpes jomas vecākie speciālisti</c:v>
                </c:pt>
                <c:pt idx="10">
                  <c:v>Veterinārārsti</c:v>
                </c:pt>
              </c:strCache>
            </c:strRef>
          </c:cat>
          <c:val>
            <c:numRef>
              <c:f>Sheet1!$B$2:$B$12</c:f>
              <c:numCache>
                <c:formatCode>General</c:formatCode>
                <c:ptCount val="11"/>
                <c:pt idx="0">
                  <c:v>100</c:v>
                </c:pt>
                <c:pt idx="1">
                  <c:v>100</c:v>
                </c:pt>
                <c:pt idx="2">
                  <c:v>100</c:v>
                </c:pt>
                <c:pt idx="3">
                  <c:v>100</c:v>
                </c:pt>
                <c:pt idx="4">
                  <c:v>100</c:v>
                </c:pt>
                <c:pt idx="5">
                  <c:v>100</c:v>
                </c:pt>
                <c:pt idx="6">
                  <c:v>100</c:v>
                </c:pt>
                <c:pt idx="7">
                  <c:v>100</c:v>
                </c:pt>
                <c:pt idx="8">
                  <c:v>100</c:v>
                </c:pt>
                <c:pt idx="9">
                  <c:v>100</c:v>
                </c:pt>
                <c:pt idx="10">
                  <c:v>100</c:v>
                </c:pt>
              </c:numCache>
            </c:numRef>
          </c:val>
          <c:extLst>
            <c:ext xmlns:c16="http://schemas.microsoft.com/office/drawing/2014/chart" uri="{C3380CC4-5D6E-409C-BE32-E72D297353CC}">
              <c16:uniqueId val="{00000002-1FFD-41F4-9E7D-4F056DC5FECD}"/>
            </c:ext>
          </c:extLst>
        </c:ser>
        <c:ser>
          <c:idx val="1"/>
          <c:order val="1"/>
          <c:tx>
            <c:strRef>
              <c:f>Sheet1!$C$1</c:f>
              <c:strCache>
                <c:ptCount val="1"/>
                <c:pt idx="0">
                  <c:v>Pieprasījums</c:v>
                </c:pt>
              </c:strCache>
            </c:strRef>
          </c:tx>
          <c:spPr>
            <a:solidFill>
              <a:srgbClr val="01859C"/>
            </a:solidFill>
            <a:ln>
              <a:noFill/>
            </a:ln>
          </c:spPr>
          <c:invertIfNegative val="0"/>
          <c:dPt>
            <c:idx val="0"/>
            <c:invertIfNegative val="0"/>
            <c:bubble3D val="0"/>
            <c:extLst>
              <c:ext xmlns:c16="http://schemas.microsoft.com/office/drawing/2014/chart" uri="{C3380CC4-5D6E-409C-BE32-E72D297353CC}">
                <c16:uniqueId val="{00000004-1FFD-41F4-9E7D-4F056DC5FECD}"/>
              </c:ext>
            </c:extLst>
          </c:dPt>
          <c:dPt>
            <c:idx val="1"/>
            <c:invertIfNegative val="0"/>
            <c:bubble3D val="0"/>
            <c:extLst>
              <c:ext xmlns:c16="http://schemas.microsoft.com/office/drawing/2014/chart" uri="{C3380CC4-5D6E-409C-BE32-E72D297353CC}">
                <c16:uniqueId val="{00000006-1FFD-41F4-9E7D-4F056DC5FECD}"/>
              </c:ext>
            </c:extLst>
          </c:dPt>
          <c:dPt>
            <c:idx val="2"/>
            <c:invertIfNegative val="0"/>
            <c:bubble3D val="0"/>
            <c:extLst>
              <c:ext xmlns:c16="http://schemas.microsoft.com/office/drawing/2014/chart" uri="{C3380CC4-5D6E-409C-BE32-E72D297353CC}">
                <c16:uniqueId val="{00000008-1FFD-41F4-9E7D-4F056DC5FECD}"/>
              </c:ext>
            </c:extLst>
          </c:dPt>
          <c:dPt>
            <c:idx val="3"/>
            <c:invertIfNegative val="0"/>
            <c:bubble3D val="0"/>
            <c:extLst>
              <c:ext xmlns:c16="http://schemas.microsoft.com/office/drawing/2014/chart" uri="{C3380CC4-5D6E-409C-BE32-E72D297353CC}">
                <c16:uniqueId val="{0000000A-1FFD-41F4-9E7D-4F056DC5FECD}"/>
              </c:ext>
            </c:extLst>
          </c:dPt>
          <c:dPt>
            <c:idx val="4"/>
            <c:invertIfNegative val="0"/>
            <c:bubble3D val="0"/>
            <c:extLst>
              <c:ext xmlns:c16="http://schemas.microsoft.com/office/drawing/2014/chart" uri="{C3380CC4-5D6E-409C-BE32-E72D297353CC}">
                <c16:uniqueId val="{0000000C-1FFD-41F4-9E7D-4F056DC5FECD}"/>
              </c:ext>
            </c:extLst>
          </c:dPt>
          <c:dPt>
            <c:idx val="5"/>
            <c:invertIfNegative val="0"/>
            <c:bubble3D val="0"/>
            <c:extLst>
              <c:ext xmlns:c16="http://schemas.microsoft.com/office/drawing/2014/chart" uri="{C3380CC4-5D6E-409C-BE32-E72D297353CC}">
                <c16:uniqueId val="{0000000E-1FFD-41F4-9E7D-4F056DC5FECD}"/>
              </c:ext>
            </c:extLst>
          </c:dPt>
          <c:dPt>
            <c:idx val="6"/>
            <c:invertIfNegative val="0"/>
            <c:bubble3D val="0"/>
            <c:extLst>
              <c:ext xmlns:c16="http://schemas.microsoft.com/office/drawing/2014/chart" uri="{C3380CC4-5D6E-409C-BE32-E72D297353CC}">
                <c16:uniqueId val="{00000010-1FFD-41F4-9E7D-4F056DC5FECD}"/>
              </c:ext>
            </c:extLst>
          </c:dPt>
          <c:dPt>
            <c:idx val="8"/>
            <c:invertIfNegative val="0"/>
            <c:bubble3D val="0"/>
            <c:extLst>
              <c:ext xmlns:c16="http://schemas.microsoft.com/office/drawing/2014/chart" uri="{C3380CC4-5D6E-409C-BE32-E72D297353CC}">
                <c16:uniqueId val="{00000011-1FFD-41F4-9E7D-4F056DC5FECD}"/>
              </c:ext>
            </c:extLst>
          </c:dPt>
          <c:dPt>
            <c:idx val="10"/>
            <c:invertIfNegative val="0"/>
            <c:bubble3D val="0"/>
            <c:extLst>
              <c:ext xmlns:c16="http://schemas.microsoft.com/office/drawing/2014/chart" uri="{C3380CC4-5D6E-409C-BE32-E72D297353CC}">
                <c16:uniqueId val="{00000013-1FFD-41F4-9E7D-4F056DC5FECD}"/>
              </c:ext>
            </c:extLst>
          </c:dPt>
          <c:dPt>
            <c:idx val="11"/>
            <c:invertIfNegative val="0"/>
            <c:bubble3D val="0"/>
            <c:spPr>
              <a:solidFill>
                <a:srgbClr val="C55A11"/>
              </a:solidFill>
              <a:ln>
                <a:noFill/>
              </a:ln>
            </c:spPr>
            <c:extLst>
              <c:ext xmlns:c16="http://schemas.microsoft.com/office/drawing/2014/chart" uri="{C3380CC4-5D6E-409C-BE32-E72D297353CC}">
                <c16:uniqueId val="{00000015-1FFD-41F4-9E7D-4F056DC5FECD}"/>
              </c:ext>
            </c:extLst>
          </c:dPt>
          <c:dPt>
            <c:idx val="12"/>
            <c:invertIfNegative val="0"/>
            <c:bubble3D val="0"/>
            <c:extLst>
              <c:ext xmlns:c16="http://schemas.microsoft.com/office/drawing/2014/chart" uri="{C3380CC4-5D6E-409C-BE32-E72D297353CC}">
                <c16:uniqueId val="{00000017-1FFD-41F4-9E7D-4F056DC5FECD}"/>
              </c:ext>
            </c:extLst>
          </c:dPt>
          <c:dPt>
            <c:idx val="13"/>
            <c:invertIfNegative val="0"/>
            <c:bubble3D val="0"/>
            <c:extLst>
              <c:ext xmlns:c16="http://schemas.microsoft.com/office/drawing/2014/chart" uri="{C3380CC4-5D6E-409C-BE32-E72D297353CC}">
                <c16:uniqueId val="{00000019-1FFD-41F4-9E7D-4F056DC5FECD}"/>
              </c:ext>
            </c:extLst>
          </c:dPt>
          <c:dPt>
            <c:idx val="14"/>
            <c:invertIfNegative val="0"/>
            <c:bubble3D val="0"/>
            <c:extLst>
              <c:ext xmlns:c16="http://schemas.microsoft.com/office/drawing/2014/chart" uri="{C3380CC4-5D6E-409C-BE32-E72D297353CC}">
                <c16:uniqueId val="{0000001B-1FFD-41F4-9E7D-4F056DC5FECD}"/>
              </c:ext>
            </c:extLst>
          </c:dPt>
          <c:dLbls>
            <c:spPr>
              <a:noFill/>
              <a:ln>
                <a:noFill/>
              </a:ln>
              <a:effectLst/>
            </c:spPr>
            <c:txPr>
              <a:bodyPr wrap="square" lIns="38100" tIns="19050" rIns="38100" bIns="19050" anchor="ctr">
                <a:spAutoFit/>
              </a:bodyPr>
              <a:lstStyle/>
              <a:p>
                <a:pPr>
                  <a:defRPr sz="2000" b="1" i="0">
                    <a:solidFill>
                      <a:schemeClr val="bg1"/>
                    </a:solidFill>
                  </a:defRPr>
                </a:pPr>
                <a:endParaRPr lang="lv-LV"/>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Ārstu palīgi</c:v>
                </c:pt>
                <c:pt idx="1">
                  <c:v>Veterinārfeldšeri un veterinārārstu asistenti</c:v>
                </c:pt>
                <c:pt idx="2">
                  <c:v>Medicīnas māsu un vecmāšu profesiju vecākie speciālisti</c:v>
                </c:pt>
                <c:pt idx="3">
                  <c:v>Ārsti</c:v>
                </c:pt>
                <c:pt idx="4">
                  <c:v>Medicīnas māsu un vecmāšu profesiju speciālisti</c:v>
                </c:pt>
                <c:pt idx="5">
                  <c:v>Individuālās aprūpes darbinieki</c:v>
                </c:pt>
                <c:pt idx="6">
                  <c:v>Alternatīvās un papildinošās medicīnas speciālisti</c:v>
                </c:pt>
                <c:pt idx="7">
                  <c:v>Medicīnas un farmācijas speciālisti</c:v>
                </c:pt>
                <c:pt idx="8">
                  <c:v>Citi veselības aprūpes jomas speciālisti</c:v>
                </c:pt>
                <c:pt idx="9">
                  <c:v>Citi veselības aprūpes jomas vecākie speciālisti</c:v>
                </c:pt>
                <c:pt idx="10">
                  <c:v>Veterinārārsti</c:v>
                </c:pt>
              </c:strCache>
            </c:strRef>
          </c:cat>
          <c:val>
            <c:numRef>
              <c:f>Sheet1!$C$2:$C$12</c:f>
              <c:numCache>
                <c:formatCode>0</c:formatCode>
                <c:ptCount val="11"/>
                <c:pt idx="0">
                  <c:v>118.39136596040132</c:v>
                </c:pt>
                <c:pt idx="1">
                  <c:v>117.03310348791493</c:v>
                </c:pt>
                <c:pt idx="2">
                  <c:v>114.64527654324291</c:v>
                </c:pt>
                <c:pt idx="3">
                  <c:v>112.42470330616248</c:v>
                </c:pt>
                <c:pt idx="4">
                  <c:v>109.37759382358706</c:v>
                </c:pt>
                <c:pt idx="5">
                  <c:v>105.71972241659934</c:v>
                </c:pt>
                <c:pt idx="6">
                  <c:v>102.34958941474466</c:v>
                </c:pt>
                <c:pt idx="7">
                  <c:v>101.56224653382449</c:v>
                </c:pt>
                <c:pt idx="8">
                  <c:v>101.10591470609685</c:v>
                </c:pt>
                <c:pt idx="9">
                  <c:v>100.00531140145469</c:v>
                </c:pt>
                <c:pt idx="10">
                  <c:v>90.143788131376866</c:v>
                </c:pt>
              </c:numCache>
            </c:numRef>
          </c:val>
          <c:extLst>
            <c:ext xmlns:c16="http://schemas.microsoft.com/office/drawing/2014/chart" uri="{C3380CC4-5D6E-409C-BE32-E72D297353CC}">
              <c16:uniqueId val="{0000001C-1FFD-41F4-9E7D-4F056DC5FECD}"/>
            </c:ext>
          </c:extLst>
        </c:ser>
        <c:ser>
          <c:idx val="2"/>
          <c:order val="2"/>
          <c:tx>
            <c:strRef>
              <c:f>Sheet1!$D$1</c:f>
              <c:strCache>
                <c:ptCount val="1"/>
                <c:pt idx="0">
                  <c:v>2040</c:v>
                </c:pt>
              </c:strCache>
            </c:strRef>
          </c:tx>
          <c:invertIfNegative val="0"/>
          <c:cat>
            <c:strRef>
              <c:f>Sheet1!$A$2:$A$12</c:f>
              <c:strCache>
                <c:ptCount val="11"/>
                <c:pt idx="0">
                  <c:v>Ārstu palīgi</c:v>
                </c:pt>
                <c:pt idx="1">
                  <c:v>Veterinārfeldšeri un veterinārārstu asistenti</c:v>
                </c:pt>
                <c:pt idx="2">
                  <c:v>Medicīnas māsu un vecmāšu profesiju vecākie speciālisti</c:v>
                </c:pt>
                <c:pt idx="3">
                  <c:v>Ārsti</c:v>
                </c:pt>
                <c:pt idx="4">
                  <c:v>Medicīnas māsu un vecmāšu profesiju speciālisti</c:v>
                </c:pt>
                <c:pt idx="5">
                  <c:v>Individuālās aprūpes darbinieki</c:v>
                </c:pt>
                <c:pt idx="6">
                  <c:v>Alternatīvās un papildinošās medicīnas speciālisti</c:v>
                </c:pt>
                <c:pt idx="7">
                  <c:v>Medicīnas un farmācijas speciālisti</c:v>
                </c:pt>
                <c:pt idx="8">
                  <c:v>Citi veselības aprūpes jomas speciālisti</c:v>
                </c:pt>
                <c:pt idx="9">
                  <c:v>Citi veselības aprūpes jomas vecākie speciālisti</c:v>
                </c:pt>
                <c:pt idx="10">
                  <c:v>Veterinārārsti</c:v>
                </c:pt>
              </c:strCache>
            </c:strRef>
          </c:cat>
          <c:val>
            <c:numRef>
              <c:f>Sheet1!$D$2:$D$12</c:f>
            </c:numRef>
          </c:val>
          <c:extLst>
            <c:ext xmlns:c16="http://schemas.microsoft.com/office/drawing/2014/chart" uri="{C3380CC4-5D6E-409C-BE32-E72D297353CC}">
              <c16:uniqueId val="{00000000-E5D0-48CF-A9DA-B33A5E98032F}"/>
            </c:ext>
          </c:extLst>
        </c:ser>
        <c:dLbls>
          <c:showLegendKey val="0"/>
          <c:showVal val="0"/>
          <c:showCatName val="0"/>
          <c:showSerName val="0"/>
          <c:showPercent val="0"/>
          <c:showBubbleSize val="0"/>
        </c:dLbls>
        <c:gapWidth val="40"/>
        <c:overlap val="80"/>
        <c:axId val="896209688"/>
        <c:axId val="896210080"/>
      </c:barChart>
      <c:catAx>
        <c:axId val="896209688"/>
        <c:scaling>
          <c:orientation val="minMax"/>
        </c:scaling>
        <c:delete val="0"/>
        <c:axPos val="b"/>
        <c:numFmt formatCode="General" sourceLinked="0"/>
        <c:majorTickMark val="out"/>
        <c:minorTickMark val="none"/>
        <c:tickLblPos val="nextTo"/>
        <c:txPr>
          <a:bodyPr rot="-5400000" vert="horz"/>
          <a:lstStyle/>
          <a:p>
            <a:pPr>
              <a:defRPr sz="1600"/>
            </a:pPr>
            <a:endParaRPr lang="lv-LV"/>
          </a:p>
        </c:txPr>
        <c:crossAx val="896210080"/>
        <c:crosses val="autoZero"/>
        <c:auto val="1"/>
        <c:lblAlgn val="ctr"/>
        <c:lblOffset val="100"/>
        <c:noMultiLvlLbl val="0"/>
      </c:catAx>
      <c:valAx>
        <c:axId val="896210080"/>
        <c:scaling>
          <c:orientation val="minMax"/>
          <c:max val="120"/>
          <c:min val="50"/>
        </c:scaling>
        <c:delete val="1"/>
        <c:axPos val="l"/>
        <c:numFmt formatCode="General" sourceLinked="1"/>
        <c:majorTickMark val="out"/>
        <c:minorTickMark val="none"/>
        <c:tickLblPos val="nextTo"/>
        <c:crossAx val="896209688"/>
        <c:crosses val="autoZero"/>
        <c:crossBetween val="between"/>
        <c:majorUnit val="50"/>
      </c:valAx>
    </c:plotArea>
    <c:plotVisOnly val="1"/>
    <c:dispBlanksAs val="gap"/>
    <c:showDLblsOverMax val="0"/>
  </c:chart>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24851548274279"/>
          <c:y val="2.8097062579821201E-2"/>
          <c:w val="0.50175148451725715"/>
          <c:h val="0.94733801952916807"/>
        </c:manualLayout>
      </c:layout>
      <c:barChart>
        <c:barDir val="bar"/>
        <c:grouping val="clustered"/>
        <c:varyColors val="0"/>
        <c:ser>
          <c:idx val="0"/>
          <c:order val="0"/>
          <c:tx>
            <c:strRef>
              <c:f>Sheet1!$B$1</c:f>
              <c:strCache>
                <c:ptCount val="1"/>
                <c:pt idx="0">
                  <c:v>Bruto darba alga, eur</c:v>
                </c:pt>
              </c:strCache>
            </c:strRef>
          </c:tx>
          <c:spPr>
            <a:solidFill>
              <a:srgbClr val="01859C"/>
            </a:solidFill>
            <a:ln>
              <a:noFill/>
            </a:ln>
            <a:effectLst/>
          </c:spPr>
          <c:invertIfNegative val="0"/>
          <c:dPt>
            <c:idx val="1"/>
            <c:invertIfNegative val="0"/>
            <c:bubble3D val="0"/>
            <c:spPr>
              <a:solidFill>
                <a:srgbClr val="00859B"/>
              </a:solidFill>
              <a:ln>
                <a:noFill/>
              </a:ln>
              <a:effectLst/>
            </c:spPr>
            <c:extLst>
              <c:ext xmlns:c16="http://schemas.microsoft.com/office/drawing/2014/chart" uri="{C3380CC4-5D6E-409C-BE32-E72D297353CC}">
                <c16:uniqueId val="{00000004-23EE-4285-B67F-806DC8531625}"/>
              </c:ext>
            </c:extLst>
          </c:dPt>
          <c:dPt>
            <c:idx val="3"/>
            <c:invertIfNegative val="0"/>
            <c:bubble3D val="0"/>
            <c:spPr>
              <a:solidFill>
                <a:srgbClr val="01859C"/>
              </a:solidFill>
              <a:ln>
                <a:noFill/>
              </a:ln>
              <a:effectLst/>
            </c:spPr>
            <c:extLst>
              <c:ext xmlns:c16="http://schemas.microsoft.com/office/drawing/2014/chart" uri="{C3380CC4-5D6E-409C-BE32-E72D297353CC}">
                <c16:uniqueId val="{00000007-32CA-47F5-883A-13E2EAD0F47F}"/>
              </c:ext>
            </c:extLst>
          </c:dPt>
          <c:dPt>
            <c:idx val="4"/>
            <c:invertIfNegative val="0"/>
            <c:bubble3D val="0"/>
            <c:spPr>
              <a:solidFill>
                <a:srgbClr val="01859C"/>
              </a:solidFill>
              <a:ln>
                <a:noFill/>
              </a:ln>
              <a:effectLst/>
            </c:spPr>
            <c:extLst>
              <c:ext xmlns:c16="http://schemas.microsoft.com/office/drawing/2014/chart" uri="{C3380CC4-5D6E-409C-BE32-E72D297353CC}">
                <c16:uniqueId val="{00000006-23EE-4285-B67F-806DC8531625}"/>
              </c:ext>
            </c:extLst>
          </c:dPt>
          <c:dPt>
            <c:idx val="12"/>
            <c:invertIfNegative val="0"/>
            <c:bubble3D val="0"/>
            <c:spPr>
              <a:solidFill>
                <a:srgbClr val="7F7F7F"/>
              </a:solidFill>
              <a:ln>
                <a:noFill/>
              </a:ln>
              <a:effectLst/>
            </c:spPr>
            <c:extLst>
              <c:ext xmlns:c16="http://schemas.microsoft.com/office/drawing/2014/chart" uri="{C3380CC4-5D6E-409C-BE32-E72D297353CC}">
                <c16:uniqueId val="{00000005-9B1A-4C7B-9D8A-227F4C084153}"/>
              </c:ext>
            </c:extLst>
          </c:dPt>
          <c:dPt>
            <c:idx val="13"/>
            <c:invertIfNegative val="0"/>
            <c:bubble3D val="0"/>
            <c:spPr>
              <a:solidFill>
                <a:srgbClr val="01859C"/>
              </a:solidFill>
              <a:ln>
                <a:noFill/>
              </a:ln>
              <a:effectLst/>
            </c:spPr>
            <c:extLst>
              <c:ext xmlns:c16="http://schemas.microsoft.com/office/drawing/2014/chart" uri="{C3380CC4-5D6E-409C-BE32-E72D297353CC}">
                <c16:uniqueId val="{00000009-04A2-4F6B-BC36-CD520069F15C}"/>
              </c:ext>
            </c:extLst>
          </c:dPt>
          <c:dPt>
            <c:idx val="14"/>
            <c:invertIfNegative val="0"/>
            <c:bubble3D val="0"/>
            <c:spPr>
              <a:solidFill>
                <a:schemeClr val="accent2">
                  <a:lumMod val="75000"/>
                </a:schemeClr>
              </a:solidFill>
              <a:ln>
                <a:noFill/>
              </a:ln>
              <a:effectLst/>
            </c:spPr>
            <c:extLst>
              <c:ext xmlns:c16="http://schemas.microsoft.com/office/drawing/2014/chart" uri="{C3380CC4-5D6E-409C-BE32-E72D297353CC}">
                <c16:uniqueId val="{00000000-C712-41F7-BC4D-1CCDD1ADF9EE}"/>
              </c:ext>
            </c:extLst>
          </c:dPt>
          <c:dLbls>
            <c:dLbl>
              <c:idx val="10"/>
              <c:layout>
                <c:manualLayout>
                  <c:x val="-3.569581543858071E-3"/>
                  <c:y val="2.32193161308062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4A2-4F6B-BC36-CD520069F15C}"/>
                </c:ext>
              </c:extLst>
            </c:dLbl>
            <c:dLbl>
              <c:idx val="18"/>
              <c:layout>
                <c:manualLayout>
                  <c:x val="-2.855665235086456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B1A-4C7B-9D8A-227F4C084153}"/>
                </c:ext>
              </c:extLst>
            </c:dLbl>
            <c:dLbl>
              <c:idx val="19"/>
              <c:layout>
                <c:manualLayout>
                  <c:x val="1.5616480426334795E-3"/>
                  <c:y val="-1.63260814679178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2CA-47F5-883A-13E2EAD0F47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Izmitināšana un ēdināšanas pakalpojumi</c:v>
                </c:pt>
                <c:pt idx="1">
                  <c:v>Izglītība</c:v>
                </c:pt>
                <c:pt idx="2">
                  <c:v>Citi pakalpojumi</c:v>
                </c:pt>
                <c:pt idx="3">
                  <c:v>Operācijas ar nekustamo īpašumu</c:v>
                </c:pt>
                <c:pt idx="4">
                  <c:v>Māksla, izklaide un atpūta</c:v>
                </c:pt>
                <c:pt idx="5">
                  <c:v>Vairumtirdzniecība un mazumtirdzniecība, automobiļu un motociklu remonts</c:v>
                </c:pt>
                <c:pt idx="6">
                  <c:v>Administratīvo un apkalpojošo dienestu darbība</c:v>
                </c:pt>
                <c:pt idx="7">
                  <c:v>Transports un uzglabāšana</c:v>
                </c:pt>
                <c:pt idx="8">
                  <c:v>Apstrādes rūpniecība</c:v>
                </c:pt>
                <c:pt idx="9">
                  <c:v>Ūdens apgāde, notekūdeņu, atkritumu apsaimniekošana un sanācija</c:v>
                </c:pt>
                <c:pt idx="10">
                  <c:v>Lauksaimniecība, mežsaimniecība un zivsaimniecība</c:v>
                </c:pt>
                <c:pt idx="11">
                  <c:v>Būvniecība</c:v>
                </c:pt>
                <c:pt idx="12">
                  <c:v>Vidēji tautsaimniecībā</c:v>
                </c:pt>
                <c:pt idx="13">
                  <c:v>Valsts pārvalde un aizsardzība, obligātā sociālā apdrošināšana</c:v>
                </c:pt>
                <c:pt idx="14">
                  <c:v>Veselība un sociālā aprūpe</c:v>
                </c:pt>
                <c:pt idx="15">
                  <c:v>Ieguves rūpniecība un karjeru izstrāde</c:v>
                </c:pt>
                <c:pt idx="16">
                  <c:v>Elektroenerģija, gāzes apgāde, siltumapgāde un gaisa kondicionēšana</c:v>
                </c:pt>
                <c:pt idx="17">
                  <c:v>Profesionālie, zinātniskie un tehniskie pakalpojumi</c:v>
                </c:pt>
                <c:pt idx="18">
                  <c:v>Informācijas un komunikācijas pakalpojumi</c:v>
                </c:pt>
                <c:pt idx="19">
                  <c:v>Finanšu un apdrošināšanas darbības</c:v>
                </c:pt>
              </c:strCache>
            </c:strRef>
          </c:cat>
          <c:val>
            <c:numRef>
              <c:f>Sheet1!$B$2:$B$21</c:f>
              <c:numCache>
                <c:formatCode>General</c:formatCode>
                <c:ptCount val="20"/>
                <c:pt idx="0">
                  <c:v>906</c:v>
                </c:pt>
                <c:pt idx="1">
                  <c:v>1093</c:v>
                </c:pt>
                <c:pt idx="2">
                  <c:v>1108</c:v>
                </c:pt>
                <c:pt idx="3">
                  <c:v>1111</c:v>
                </c:pt>
                <c:pt idx="4">
                  <c:v>1123</c:v>
                </c:pt>
                <c:pt idx="5">
                  <c:v>1217</c:v>
                </c:pt>
                <c:pt idx="6">
                  <c:v>1228</c:v>
                </c:pt>
                <c:pt idx="7">
                  <c:v>1279</c:v>
                </c:pt>
                <c:pt idx="8">
                  <c:v>1319</c:v>
                </c:pt>
                <c:pt idx="9">
                  <c:v>1323</c:v>
                </c:pt>
                <c:pt idx="10">
                  <c:v>1355</c:v>
                </c:pt>
                <c:pt idx="11">
                  <c:v>1359</c:v>
                </c:pt>
                <c:pt idx="12">
                  <c:v>1369</c:v>
                </c:pt>
                <c:pt idx="13">
                  <c:v>1511</c:v>
                </c:pt>
                <c:pt idx="14">
                  <c:v>1520</c:v>
                </c:pt>
                <c:pt idx="15">
                  <c:v>1643</c:v>
                </c:pt>
                <c:pt idx="16">
                  <c:v>1726</c:v>
                </c:pt>
                <c:pt idx="17">
                  <c:v>1754</c:v>
                </c:pt>
                <c:pt idx="18">
                  <c:v>2302</c:v>
                </c:pt>
                <c:pt idx="19">
                  <c:v>2380</c:v>
                </c:pt>
              </c:numCache>
            </c:numRef>
          </c:val>
          <c:extLst>
            <c:ext xmlns:c16="http://schemas.microsoft.com/office/drawing/2014/chart" uri="{C3380CC4-5D6E-409C-BE32-E72D297353CC}">
              <c16:uniqueId val="{00000000-9B1A-4C7B-9D8A-227F4C084153}"/>
            </c:ext>
          </c:extLst>
        </c:ser>
        <c:dLbls>
          <c:showLegendKey val="0"/>
          <c:showVal val="0"/>
          <c:showCatName val="0"/>
          <c:showSerName val="0"/>
          <c:showPercent val="0"/>
          <c:showBubbleSize val="0"/>
        </c:dLbls>
        <c:gapWidth val="66"/>
        <c:axId val="587255648"/>
        <c:axId val="587256064"/>
      </c:barChart>
      <c:catAx>
        <c:axId val="587255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crossAx val="587256064"/>
        <c:crosses val="autoZero"/>
        <c:auto val="1"/>
        <c:lblAlgn val="ctr"/>
        <c:lblOffset val="100"/>
        <c:noMultiLvlLbl val="0"/>
      </c:catAx>
      <c:valAx>
        <c:axId val="587256064"/>
        <c:scaling>
          <c:orientation val="minMax"/>
        </c:scaling>
        <c:delete val="1"/>
        <c:axPos val="b"/>
        <c:numFmt formatCode="General" sourceLinked="1"/>
        <c:majorTickMark val="none"/>
        <c:minorTickMark val="none"/>
        <c:tickLblPos val="nextTo"/>
        <c:crossAx val="587255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lv-LV"/>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012221627559001E-2"/>
          <c:y val="3.6313599349631936E-2"/>
          <c:w val="0.980987778372441"/>
          <c:h val="0.38605089088603317"/>
        </c:manualLayout>
      </c:layout>
      <c:barChart>
        <c:barDir val="col"/>
        <c:grouping val="clustered"/>
        <c:varyColors val="0"/>
        <c:ser>
          <c:idx val="0"/>
          <c:order val="0"/>
          <c:tx>
            <c:strRef>
              <c:f>Sheet1!$B$1</c:f>
              <c:strCache>
                <c:ptCount val="1"/>
                <c:pt idx="0">
                  <c:v>Vidējā normēta bruto darba alga, EUR (2022.g. jūnijs)</c:v>
                </c:pt>
              </c:strCache>
            </c:strRef>
          </c:tx>
          <c:spPr>
            <a:solidFill>
              <a:srgbClr val="4472C4"/>
            </a:solidFill>
            <a:ln>
              <a:noFill/>
            </a:ln>
            <a:effectLst/>
          </c:spPr>
          <c:invertIfNegative val="0"/>
          <c:dPt>
            <c:idx val="0"/>
            <c:invertIfNegative val="0"/>
            <c:bubble3D val="0"/>
            <c:spPr>
              <a:solidFill>
                <a:srgbClr val="4472C4"/>
              </a:solidFill>
              <a:ln>
                <a:noFill/>
              </a:ln>
              <a:effectLst/>
            </c:spPr>
            <c:extLst>
              <c:ext xmlns:c16="http://schemas.microsoft.com/office/drawing/2014/chart" uri="{C3380CC4-5D6E-409C-BE32-E72D297353CC}">
                <c16:uniqueId val="{00000001-2D28-4D97-906C-0D775BF96C91}"/>
              </c:ext>
            </c:extLst>
          </c:dPt>
          <c:dPt>
            <c:idx val="2"/>
            <c:invertIfNegative val="0"/>
            <c:bubble3D val="0"/>
            <c:spPr>
              <a:solidFill>
                <a:schemeClr val="accent2">
                  <a:lumMod val="75000"/>
                </a:schemeClr>
              </a:solidFill>
              <a:ln>
                <a:noFill/>
              </a:ln>
              <a:effectLst/>
            </c:spPr>
            <c:extLst>
              <c:ext xmlns:c16="http://schemas.microsoft.com/office/drawing/2014/chart" uri="{C3380CC4-5D6E-409C-BE32-E72D297353CC}">
                <c16:uniqueId val="{00000003-2D28-4D97-906C-0D775BF96C91}"/>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13-2D28-4D97-906C-0D775BF96C91}"/>
              </c:ext>
            </c:extLst>
          </c:dPt>
          <c:dPt>
            <c:idx val="6"/>
            <c:invertIfNegative val="0"/>
            <c:bubble3D val="0"/>
            <c:spPr>
              <a:solidFill>
                <a:srgbClr val="4472C4"/>
              </a:solidFill>
              <a:ln>
                <a:noFill/>
              </a:ln>
              <a:effectLst/>
            </c:spPr>
            <c:extLst>
              <c:ext xmlns:c16="http://schemas.microsoft.com/office/drawing/2014/chart" uri="{C3380CC4-5D6E-409C-BE32-E72D297353CC}">
                <c16:uniqueId val="{00000005-2D28-4D97-906C-0D775BF96C91}"/>
              </c:ext>
            </c:extLst>
          </c:dPt>
          <c:dPt>
            <c:idx val="8"/>
            <c:invertIfNegative val="0"/>
            <c:bubble3D val="0"/>
            <c:spPr>
              <a:solidFill>
                <a:srgbClr val="4472C4"/>
              </a:solidFill>
              <a:ln>
                <a:noFill/>
              </a:ln>
              <a:effectLst/>
            </c:spPr>
            <c:extLst>
              <c:ext xmlns:c16="http://schemas.microsoft.com/office/drawing/2014/chart" uri="{C3380CC4-5D6E-409C-BE32-E72D297353CC}">
                <c16:uniqueId val="{00000007-2D28-4D97-906C-0D775BF96C91}"/>
              </c:ext>
            </c:extLst>
          </c:dPt>
          <c:dPt>
            <c:idx val="10"/>
            <c:invertIfNegative val="0"/>
            <c:bubble3D val="0"/>
            <c:spPr>
              <a:solidFill>
                <a:schemeClr val="accent2">
                  <a:lumMod val="75000"/>
                </a:schemeClr>
              </a:solidFill>
              <a:ln>
                <a:noFill/>
              </a:ln>
              <a:effectLst/>
            </c:spPr>
            <c:extLst>
              <c:ext xmlns:c16="http://schemas.microsoft.com/office/drawing/2014/chart" uri="{C3380CC4-5D6E-409C-BE32-E72D297353CC}">
                <c16:uniqueId val="{00000014-2D28-4D97-906C-0D775BF96C91}"/>
              </c:ext>
            </c:extLst>
          </c:dPt>
          <c:dPt>
            <c:idx val="11"/>
            <c:invertIfNegative val="0"/>
            <c:bubble3D val="0"/>
            <c:spPr>
              <a:solidFill>
                <a:srgbClr val="4472C4"/>
              </a:solidFill>
              <a:ln>
                <a:noFill/>
              </a:ln>
              <a:effectLst/>
            </c:spPr>
            <c:extLst>
              <c:ext xmlns:c16="http://schemas.microsoft.com/office/drawing/2014/chart" uri="{C3380CC4-5D6E-409C-BE32-E72D297353CC}">
                <c16:uniqueId val="{00000009-2D28-4D97-906C-0D775BF96C91}"/>
              </c:ext>
            </c:extLst>
          </c:dPt>
          <c:dPt>
            <c:idx val="13"/>
            <c:invertIfNegative val="0"/>
            <c:bubble3D val="0"/>
            <c:spPr>
              <a:solidFill>
                <a:srgbClr val="7F7F7F"/>
              </a:solidFill>
              <a:ln>
                <a:noFill/>
              </a:ln>
              <a:effectLst/>
            </c:spPr>
            <c:extLst>
              <c:ext xmlns:c16="http://schemas.microsoft.com/office/drawing/2014/chart" uri="{C3380CC4-5D6E-409C-BE32-E72D297353CC}">
                <c16:uniqueId val="{0000000B-2D28-4D97-906C-0D775BF96C91}"/>
              </c:ext>
            </c:extLst>
          </c:dPt>
          <c:dPt>
            <c:idx val="15"/>
            <c:invertIfNegative val="0"/>
            <c:bubble3D val="0"/>
            <c:spPr>
              <a:solidFill>
                <a:schemeClr val="accent1"/>
              </a:solidFill>
              <a:ln>
                <a:noFill/>
              </a:ln>
              <a:effectLst/>
            </c:spPr>
            <c:extLst>
              <c:ext xmlns:c16="http://schemas.microsoft.com/office/drawing/2014/chart" uri="{C3380CC4-5D6E-409C-BE32-E72D297353CC}">
                <c16:uniqueId val="{0000000D-2D28-4D97-906C-0D775BF96C91}"/>
              </c:ext>
            </c:extLst>
          </c:dPt>
          <c:dPt>
            <c:idx val="35"/>
            <c:invertIfNegative val="0"/>
            <c:bubble3D val="0"/>
            <c:spPr>
              <a:solidFill>
                <a:srgbClr val="4472C4"/>
              </a:solidFill>
              <a:ln>
                <a:noFill/>
              </a:ln>
              <a:effectLst/>
            </c:spPr>
            <c:extLst>
              <c:ext xmlns:c16="http://schemas.microsoft.com/office/drawing/2014/chart" uri="{C3380CC4-5D6E-409C-BE32-E72D297353CC}">
                <c16:uniqueId val="{0000000F-2D28-4D97-906C-0D775BF96C91}"/>
              </c:ext>
            </c:extLst>
          </c:dPt>
          <c:dPt>
            <c:idx val="36"/>
            <c:invertIfNegative val="0"/>
            <c:bubble3D val="0"/>
            <c:spPr>
              <a:solidFill>
                <a:schemeClr val="accent2">
                  <a:lumMod val="75000"/>
                </a:schemeClr>
              </a:solidFill>
              <a:ln>
                <a:noFill/>
              </a:ln>
              <a:effectLst/>
            </c:spPr>
            <c:extLst>
              <c:ext xmlns:c16="http://schemas.microsoft.com/office/drawing/2014/chart" uri="{C3380CC4-5D6E-409C-BE32-E72D297353CC}">
                <c16:uniqueId val="{00000011-2D28-4D97-906C-0D775BF96C91}"/>
              </c:ext>
            </c:extLst>
          </c:dPt>
          <c:dLbls>
            <c:dLbl>
              <c:idx val="0"/>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28-4D97-906C-0D775BF96C91}"/>
                </c:ext>
              </c:extLst>
            </c:dLbl>
            <c:dLbl>
              <c:idx val="2"/>
              <c:spPr>
                <a:noFill/>
                <a:ln>
                  <a:noFill/>
                </a:ln>
                <a:effectLst/>
              </c:spPr>
              <c:txPr>
                <a:bodyPr rot="-5400000" spcFirstLastPara="1" vertOverflow="ellipsis"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extLst>
                <c:ext xmlns:c16="http://schemas.microsoft.com/office/drawing/2014/chart" uri="{C3380CC4-5D6E-409C-BE32-E72D297353CC}">
                  <c16:uniqueId val="{00000003-2D28-4D97-906C-0D775BF96C91}"/>
                </c:ext>
              </c:extLst>
            </c:dLbl>
            <c:dLbl>
              <c:idx val="3"/>
              <c:spPr>
                <a:noFill/>
                <a:ln>
                  <a:noFill/>
                </a:ln>
                <a:effectLst/>
              </c:spPr>
              <c:txPr>
                <a:bodyPr rot="-5400000" spcFirstLastPara="1" vertOverflow="ellipsis"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extLst>
                <c:ext xmlns:c16="http://schemas.microsoft.com/office/drawing/2014/chart" uri="{C3380CC4-5D6E-409C-BE32-E72D297353CC}">
                  <c16:uniqueId val="{00000013-2D28-4D97-906C-0D775BF96C91}"/>
                </c:ext>
              </c:extLst>
            </c:dLbl>
            <c:dLbl>
              <c:idx val="10"/>
              <c:spPr>
                <a:noFill/>
                <a:ln>
                  <a:noFill/>
                </a:ln>
                <a:effectLst/>
              </c:spPr>
              <c:txPr>
                <a:bodyPr rot="-5400000" spcFirstLastPara="1" vertOverflow="ellipsis"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extLst>
                <c:ext xmlns:c16="http://schemas.microsoft.com/office/drawing/2014/chart" uri="{C3380CC4-5D6E-409C-BE32-E72D297353CC}">
                  <c16:uniqueId val="{00000014-2D28-4D97-906C-0D775BF96C91}"/>
                </c:ext>
              </c:extLst>
            </c:dLbl>
            <c:spPr>
              <a:noFill/>
              <a:ln>
                <a:noFill/>
              </a:ln>
              <a:effectLst/>
            </c:spPr>
            <c:txPr>
              <a:bodyPr rot="-5400000" spcFirstLastPara="1" vertOverflow="ellipsis"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Sheet1!$A$2:$A$42</c:f>
              <c:strCache>
                <c:ptCount val="41"/>
                <c:pt idx="0">
                  <c:v>Informācijas un komunikācijas tehnoloģiju jomas vecākie speciālisti</c:v>
                </c:pt>
                <c:pt idx="1">
                  <c:v>Administratīvie vadītāji un komercdirektori</c:v>
                </c:pt>
                <c:pt idx="2">
                  <c:v>Ražošanas un specializēto pakalpojumu jomas vadītāji</c:v>
                </c:pt>
                <c:pt idx="3">
                  <c:v>Veselības aprūpes jomas vecākie speciālisti</c:v>
                </c:pt>
                <c:pt idx="4">
                  <c:v>Komercdarbības un pārvaldes (administrācijas) vecākie speciālisti</c:v>
                </c:pt>
                <c:pt idx="5">
                  <c:v>Zinātnes un inženierzinātņu jomas vecākie speciālisti</c:v>
                </c:pt>
                <c:pt idx="6">
                  <c:v>Likumdevēji, amatpersonas un vadītāji</c:v>
                </c:pt>
                <c:pt idx="7">
                  <c:v>Informācijas tehnoloģiju jomas speciālisti</c:v>
                </c:pt>
                <c:pt idx="8">
                  <c:v>Juridisko, sociālo un kultūras lietu vecākie speciālisti</c:v>
                </c:pt>
                <c:pt idx="9">
                  <c:v>Zinātnes un inženierzinātņu speciālisti</c:v>
                </c:pt>
                <c:pt idx="10">
                  <c:v>Veselības aprūpes jomas speciālisti</c:v>
                </c:pt>
                <c:pt idx="11">
                  <c:v>Viesmīlības, ēdināšanas, tirdzniecības un citu pakalpojumu jomas vadītāji</c:v>
                </c:pt>
                <c:pt idx="12">
                  <c:v>Komercdarbības un pārvaldes (administrācijas) speciālisti</c:v>
                </c:pt>
                <c:pt idx="13">
                  <c:v>Vidēji tautsaimniecībā</c:v>
                </c:pt>
                <c:pt idx="14">
                  <c:v>Juridisko, sociālo un kultūras lietu un tām radniecīgu lietu speciālisti</c:v>
                </c:pt>
                <c:pt idx="15">
                  <c:v>Izglītības jomas vecākie speciālisti</c:v>
                </c:pt>
                <c:pt idx="16">
                  <c:v>Elektrisko un elektronisko iekārtu strādnieki</c:v>
                </c:pt>
                <c:pt idx="17">
                  <c:v>Klientu apkalpotāji</c:v>
                </c:pt>
                <c:pt idx="18">
                  <c:v>Metālapstrādes, mašīnbūves un tām radniecīgu jomu strādnieki</c:v>
                </c:pt>
                <c:pt idx="19">
                  <c:v>Būvnieki un tiem radniecīgu profesiju strādnieki (izņemot elektriķus)</c:v>
                </c:pt>
                <c:pt idx="20">
                  <c:v>Uzskaites un materiālo vērtību reģistrēšanas darbinieki</c:v>
                </c:pt>
                <c:pt idx="21">
                  <c:v>Montieri</c:v>
                </c:pt>
                <c:pt idx="22">
                  <c:v>Amatnieki un iespieddarbu strādnieki</c:v>
                </c:pt>
                <c:pt idx="23">
                  <c:v>Pašgājēju mašīnu un iekārtu vadītāji un celšanas iekārtu un mašīnu operatori</c:v>
                </c:pt>
                <c:pt idx="24">
                  <c:v>Iestāžu kalpotāji un kancelejas tehnikas operatori</c:v>
                </c:pt>
                <c:pt idx="25">
                  <c:v>Rūpniecisko iekārtu operatori</c:v>
                </c:pt>
                <c:pt idx="26">
                  <c:v>Kvalificēti tirgus mežsaimniecības, zivsaimniecības un medību saimniecības darbinieki</c:v>
                </c:pt>
                <c:pt idx="27">
                  <c:v>Ielu strādnieki un ielu pārdevēji</c:v>
                </c:pt>
                <c:pt idx="28">
                  <c:v>Raktuvju, būvniecības, ražošanas un transporta strādnieki</c:v>
                </c:pt>
                <c:pt idx="29">
                  <c:v>Citi kalpotāji</c:v>
                </c:pt>
                <c:pt idx="30">
                  <c:v>Pārtikas produktu pārstrādes un kokapstrādes strādnieki, apģērbu izgatavošanas un citi amatnieki un tiem radniecīgu profesiju strādnieki</c:v>
                </c:pt>
                <c:pt idx="31">
                  <c:v>Individuālo pakalpojumu jomas darbinieki</c:v>
                </c:pt>
                <c:pt idx="32">
                  <c:v>Kvalificēti tirgus lauksaimniecības darbinieki</c:v>
                </c:pt>
                <c:pt idx="33">
                  <c:v>Apsardzes pakalpojumu jomas darbinieki</c:v>
                </c:pt>
                <c:pt idx="34">
                  <c:v>Tirdzniecības darbinieki</c:v>
                </c:pt>
                <c:pt idx="35">
                  <c:v>Lauksaimniecības, mežsaimniecības un zivsaimniecības strādnieki</c:v>
                </c:pt>
                <c:pt idx="36">
                  <c:v>Individuālās aprūpes darbinieki</c:v>
                </c:pt>
                <c:pt idx="37">
                  <c:v>Pārtikas produktu sagatavošanas palīgstrādnieki</c:v>
                </c:pt>
                <c:pt idx="38">
                  <c:v>Atkritumu savācēji un citu vienkāršo profesiju strādnieki</c:v>
                </c:pt>
                <c:pt idx="39">
                  <c:v>Apkopēji un palīgi mājas darbos</c:v>
                </c:pt>
                <c:pt idx="40">
                  <c:v>Personiskā patēriņa lauksaimnieki, zvejnieki, mednieki un vācēji</c:v>
                </c:pt>
              </c:strCache>
            </c:strRef>
          </c:cat>
          <c:val>
            <c:numRef>
              <c:f>Sheet1!$B$2:$B$42</c:f>
              <c:numCache>
                <c:formatCode>0</c:formatCode>
                <c:ptCount val="41"/>
                <c:pt idx="0">
                  <c:v>3198.2263143411387</c:v>
                </c:pt>
                <c:pt idx="1">
                  <c:v>2591.7875395379015</c:v>
                </c:pt>
                <c:pt idx="2">
                  <c:v>2360.2094880204122</c:v>
                </c:pt>
                <c:pt idx="3">
                  <c:v>2304.8248641890559</c:v>
                </c:pt>
                <c:pt idx="4">
                  <c:v>2221.2242174790117</c:v>
                </c:pt>
                <c:pt idx="5">
                  <c:v>2018.7201117537038</c:v>
                </c:pt>
                <c:pt idx="6">
                  <c:v>1948.8364081679952</c:v>
                </c:pt>
                <c:pt idx="7">
                  <c:v>1855.9588200269652</c:v>
                </c:pt>
                <c:pt idx="8">
                  <c:v>1826.2205514388666</c:v>
                </c:pt>
                <c:pt idx="9">
                  <c:v>1743.4648892036373</c:v>
                </c:pt>
                <c:pt idx="10">
                  <c:v>1740.0081763906039</c:v>
                </c:pt>
                <c:pt idx="11">
                  <c:v>1717.1210144147667</c:v>
                </c:pt>
                <c:pt idx="12">
                  <c:v>1640.2063625125188</c:v>
                </c:pt>
                <c:pt idx="13">
                  <c:v>1529.1888371137363</c:v>
                </c:pt>
                <c:pt idx="14">
                  <c:v>1479.39973023736</c:v>
                </c:pt>
                <c:pt idx="15">
                  <c:v>1476.8549414805464</c:v>
                </c:pt>
                <c:pt idx="16">
                  <c:v>1451.7514252021513</c:v>
                </c:pt>
                <c:pt idx="17">
                  <c:v>1399.8396669218712</c:v>
                </c:pt>
                <c:pt idx="18">
                  <c:v>1393.3863879851331</c:v>
                </c:pt>
                <c:pt idx="19">
                  <c:v>1375.5866261615547</c:v>
                </c:pt>
                <c:pt idx="20">
                  <c:v>1366.3486168890568</c:v>
                </c:pt>
                <c:pt idx="21">
                  <c:v>1311.9664974937264</c:v>
                </c:pt>
                <c:pt idx="22">
                  <c:v>1303.0282370986088</c:v>
                </c:pt>
                <c:pt idx="23">
                  <c:v>1285.8430306097139</c:v>
                </c:pt>
                <c:pt idx="24">
                  <c:v>1254.0569170879469</c:v>
                </c:pt>
                <c:pt idx="25">
                  <c:v>1164.8789530734828</c:v>
                </c:pt>
                <c:pt idx="26">
                  <c:v>1145.6360365050193</c:v>
                </c:pt>
                <c:pt idx="27">
                  <c:v>1139.5447391228984</c:v>
                </c:pt>
                <c:pt idx="28">
                  <c:v>1113.530321785644</c:v>
                </c:pt>
                <c:pt idx="29">
                  <c:v>1091.9297024998664</c:v>
                </c:pt>
                <c:pt idx="30">
                  <c:v>1055.7238864053284</c:v>
                </c:pt>
                <c:pt idx="31">
                  <c:v>1048.8449956016359</c:v>
                </c:pt>
                <c:pt idx="32">
                  <c:v>1038.7576003672168</c:v>
                </c:pt>
                <c:pt idx="33">
                  <c:v>1030.1935446658683</c:v>
                </c:pt>
                <c:pt idx="34">
                  <c:v>981.91531897649202</c:v>
                </c:pt>
                <c:pt idx="35">
                  <c:v>968.18826351417943</c:v>
                </c:pt>
                <c:pt idx="36">
                  <c:v>928.91207245681926</c:v>
                </c:pt>
                <c:pt idx="37">
                  <c:v>773.53502597721467</c:v>
                </c:pt>
                <c:pt idx="38">
                  <c:v>754.55406784362367</c:v>
                </c:pt>
                <c:pt idx="39">
                  <c:v>724.04051167013199</c:v>
                </c:pt>
                <c:pt idx="40">
                  <c:v>628.13854143147421</c:v>
                </c:pt>
              </c:numCache>
            </c:numRef>
          </c:val>
          <c:extLst>
            <c:ext xmlns:c16="http://schemas.microsoft.com/office/drawing/2014/chart" uri="{C3380CC4-5D6E-409C-BE32-E72D297353CC}">
              <c16:uniqueId val="{00000012-2D28-4D97-906C-0D775BF96C91}"/>
            </c:ext>
          </c:extLst>
        </c:ser>
        <c:dLbls>
          <c:showLegendKey val="0"/>
          <c:showVal val="0"/>
          <c:showCatName val="0"/>
          <c:showSerName val="0"/>
          <c:showPercent val="0"/>
          <c:showBubbleSize val="0"/>
        </c:dLbls>
        <c:gapWidth val="60"/>
        <c:overlap val="-7"/>
        <c:axId val="576749104"/>
        <c:axId val="576734128"/>
      </c:barChart>
      <c:catAx>
        <c:axId val="576749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lv-LV"/>
          </a:p>
        </c:txPr>
        <c:crossAx val="576734128"/>
        <c:crosses val="autoZero"/>
        <c:auto val="0"/>
        <c:lblAlgn val="ctr"/>
        <c:lblOffset val="100"/>
        <c:noMultiLvlLbl val="0"/>
      </c:catAx>
      <c:valAx>
        <c:axId val="576734128"/>
        <c:scaling>
          <c:orientation val="minMax"/>
        </c:scaling>
        <c:delete val="1"/>
        <c:axPos val="l"/>
        <c:numFmt formatCode="0" sourceLinked="1"/>
        <c:majorTickMark val="none"/>
        <c:minorTickMark val="none"/>
        <c:tickLblPos val="nextTo"/>
        <c:crossAx val="576749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6069887479277098E-4"/>
          <c:y val="4.7032080353913347E-2"/>
          <c:w val="0.9976384992533891"/>
          <c:h val="0.83963607846461996"/>
        </c:manualLayout>
      </c:layout>
      <c:barChart>
        <c:barDir val="bar"/>
        <c:grouping val="stacked"/>
        <c:varyColors val="0"/>
        <c:ser>
          <c:idx val="2"/>
          <c:order val="0"/>
          <c:tx>
            <c:strRef>
              <c:f>Sheet1!$A$2</c:f>
              <c:strCache>
                <c:ptCount val="1"/>
                <c:pt idx="0">
                  <c:v>Nodarbinātie</c:v>
                </c:pt>
              </c:strCache>
            </c:strRef>
          </c:tx>
          <c:spPr>
            <a:solidFill>
              <a:srgbClr val="70AD47">
                <a:lumMod val="75000"/>
              </a:srgbClr>
            </a:solidFill>
            <a:ln w="38100">
              <a:solidFill>
                <a:sysClr val="window" lastClr="FFFFFF"/>
              </a:solidFill>
            </a:ln>
          </c:spPr>
          <c:invertIfNegative val="0"/>
          <c:dLbls>
            <c:dLbl>
              <c:idx val="0"/>
              <c:spPr>
                <a:noFill/>
                <a:ln>
                  <a:noFill/>
                </a:ln>
                <a:effectLst/>
              </c:spPr>
              <c:txPr>
                <a:bodyPr wrap="square" lIns="38100" tIns="19050" rIns="38100" bIns="19050" anchor="ctr">
                  <a:spAutoFit/>
                </a:bodyPr>
                <a:lstStyle/>
                <a:p>
                  <a:pPr>
                    <a:defRPr sz="2400" b="1">
                      <a:solidFill>
                        <a:schemeClr val="bg1"/>
                      </a:solidFill>
                    </a:defRPr>
                  </a:pPr>
                  <a:endParaRPr lang="lv-LV"/>
                </a:p>
              </c:txPr>
              <c:showLegendKey val="0"/>
              <c:showVal val="1"/>
              <c:showCatName val="0"/>
              <c:showSerName val="0"/>
              <c:showPercent val="0"/>
              <c:showBubbleSize val="0"/>
              <c:extLst>
                <c:ext xmlns:c16="http://schemas.microsoft.com/office/drawing/2014/chart" uri="{C3380CC4-5D6E-409C-BE32-E72D297353CC}">
                  <c16:uniqueId val="{00000000-AA34-40B3-9EF4-0E36C7F2C1D8}"/>
                </c:ext>
              </c:extLst>
            </c:dLbl>
            <c:spPr>
              <a:noFill/>
              <a:ln>
                <a:noFill/>
              </a:ln>
              <a:effectLst/>
            </c:spPr>
            <c:txPr>
              <a:bodyPr wrap="square" lIns="38100" tIns="19050" rIns="38100" bIns="19050" anchor="ctr">
                <a:spAutoFit/>
              </a:bodyPr>
              <a:lstStyle/>
              <a:p>
                <a:pPr>
                  <a:defRPr sz="1600" b="1">
                    <a:solidFill>
                      <a:schemeClr val="bg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2021</c:v>
                </c:pt>
              </c:strCache>
            </c:strRef>
          </c:cat>
          <c:val>
            <c:numRef>
              <c:f>Sheet1!$B$2</c:f>
              <c:numCache>
                <c:formatCode>0</c:formatCode>
                <c:ptCount val="1"/>
                <c:pt idx="0">
                  <c:v>864</c:v>
                </c:pt>
              </c:numCache>
            </c:numRef>
          </c:val>
          <c:extLst>
            <c:ext xmlns:c16="http://schemas.microsoft.com/office/drawing/2014/chart" uri="{C3380CC4-5D6E-409C-BE32-E72D297353CC}">
              <c16:uniqueId val="{00000000-9CDD-4179-8D32-757D01CE75B6}"/>
            </c:ext>
          </c:extLst>
        </c:ser>
        <c:ser>
          <c:idx val="3"/>
          <c:order val="1"/>
          <c:tx>
            <c:strRef>
              <c:f>Sheet1!$A$3</c:f>
              <c:strCache>
                <c:ptCount val="1"/>
                <c:pt idx="0">
                  <c:v>Bezdarbnieki</c:v>
                </c:pt>
              </c:strCache>
            </c:strRef>
          </c:tx>
          <c:spPr>
            <a:solidFill>
              <a:srgbClr val="ED7D31"/>
            </a:solidFill>
            <a:ln w="38100">
              <a:solidFill>
                <a:sysClr val="window" lastClr="FFFFFF"/>
              </a:solidFill>
            </a:ln>
          </c:spPr>
          <c:invertIfNegative val="0"/>
          <c:dLbls>
            <c:dLbl>
              <c:idx val="0"/>
              <c:spPr>
                <a:noFill/>
                <a:ln>
                  <a:noFill/>
                </a:ln>
                <a:effectLst/>
              </c:spPr>
              <c:txPr>
                <a:bodyPr wrap="square" lIns="38100" tIns="19050" rIns="38100" bIns="19050" anchor="ctr">
                  <a:spAutoFit/>
                </a:bodyPr>
                <a:lstStyle/>
                <a:p>
                  <a:pPr>
                    <a:defRPr sz="2400" b="1">
                      <a:solidFill>
                        <a:schemeClr val="tx1"/>
                      </a:solidFill>
                    </a:defRPr>
                  </a:pPr>
                  <a:endParaRPr lang="lv-LV"/>
                </a:p>
              </c:txPr>
              <c:showLegendKey val="0"/>
              <c:showVal val="1"/>
              <c:showCatName val="0"/>
              <c:showSerName val="0"/>
              <c:showPercent val="0"/>
              <c:showBubbleSize val="0"/>
              <c:extLst>
                <c:ext xmlns:c16="http://schemas.microsoft.com/office/drawing/2014/chart" uri="{C3380CC4-5D6E-409C-BE32-E72D297353CC}">
                  <c16:uniqueId val="{00000001-AA34-40B3-9EF4-0E36C7F2C1D8}"/>
                </c:ext>
              </c:extLst>
            </c:dLbl>
            <c:spPr>
              <a:noFill/>
              <a:ln>
                <a:noFill/>
              </a:ln>
              <a:effectLst/>
            </c:spPr>
            <c:txPr>
              <a:bodyPr wrap="square" lIns="38100" tIns="19050" rIns="38100" bIns="19050" anchor="ctr">
                <a:spAutoFit/>
              </a:bodyPr>
              <a:lstStyle/>
              <a:p>
                <a:pPr>
                  <a:defRPr sz="1600" b="1">
                    <a:solidFill>
                      <a:schemeClr val="tx1"/>
                    </a:solidFill>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2021</c:v>
                </c:pt>
              </c:strCache>
            </c:strRef>
          </c:cat>
          <c:val>
            <c:numRef>
              <c:f>Sheet1!$B$3</c:f>
              <c:numCache>
                <c:formatCode>0</c:formatCode>
                <c:ptCount val="1"/>
                <c:pt idx="0">
                  <c:v>70.599999999999994</c:v>
                </c:pt>
              </c:numCache>
            </c:numRef>
          </c:val>
          <c:extLst>
            <c:ext xmlns:c16="http://schemas.microsoft.com/office/drawing/2014/chart" uri="{C3380CC4-5D6E-409C-BE32-E72D297353CC}">
              <c16:uniqueId val="{00000001-9CDD-4179-8D32-757D01CE75B6}"/>
            </c:ext>
          </c:extLst>
        </c:ser>
        <c:ser>
          <c:idx val="0"/>
          <c:order val="2"/>
          <c:tx>
            <c:strRef>
              <c:f>Sheet1!$A$4</c:f>
              <c:strCache>
                <c:ptCount val="1"/>
                <c:pt idx="0">
                  <c:v>Ekonomiski neaktīvi iedzīvotāji</c:v>
                </c:pt>
              </c:strCache>
            </c:strRef>
          </c:tx>
          <c:spPr>
            <a:solidFill>
              <a:srgbClr val="E7E6E6">
                <a:lumMod val="75000"/>
              </a:srgbClr>
            </a:solidFill>
            <a:ln w="38100">
              <a:solidFill>
                <a:sysClr val="window" lastClr="FFFFFF"/>
              </a:solidFill>
            </a:ln>
          </c:spPr>
          <c:invertIfNegative val="0"/>
          <c:dLbls>
            <c:dLbl>
              <c:idx val="0"/>
              <c:spPr>
                <a:noFill/>
                <a:ln>
                  <a:noFill/>
                </a:ln>
                <a:effectLst/>
              </c:spPr>
              <c:txPr>
                <a:bodyPr wrap="square" lIns="38100" tIns="19050" rIns="38100" bIns="19050" anchor="ctr">
                  <a:spAutoFit/>
                </a:bodyPr>
                <a:lstStyle/>
                <a:p>
                  <a:pPr>
                    <a:defRPr sz="2400" b="1"/>
                  </a:pPr>
                  <a:endParaRPr lang="lv-LV"/>
                </a:p>
              </c:txPr>
              <c:showLegendKey val="0"/>
              <c:showVal val="1"/>
              <c:showCatName val="0"/>
              <c:showSerName val="0"/>
              <c:showPercent val="0"/>
              <c:showBubbleSize val="0"/>
              <c:extLst>
                <c:ext xmlns:c16="http://schemas.microsoft.com/office/drawing/2014/chart" uri="{C3380CC4-5D6E-409C-BE32-E72D297353CC}">
                  <c16:uniqueId val="{00000002-AA34-40B3-9EF4-0E36C7F2C1D8}"/>
                </c:ext>
              </c:extLst>
            </c:dLbl>
            <c:spPr>
              <a:noFill/>
              <a:ln>
                <a:noFill/>
              </a:ln>
              <a:effectLst/>
            </c:spPr>
            <c:txPr>
              <a:bodyPr wrap="square" lIns="38100" tIns="19050" rIns="38100" bIns="19050" anchor="ctr">
                <a:spAutoFit/>
              </a:bodyPr>
              <a:lstStyle/>
              <a:p>
                <a:pPr>
                  <a:defRPr sz="1600" b="1"/>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2021</c:v>
                </c:pt>
              </c:strCache>
            </c:strRef>
          </c:cat>
          <c:val>
            <c:numRef>
              <c:f>Sheet1!$B$4</c:f>
              <c:numCache>
                <c:formatCode>0</c:formatCode>
                <c:ptCount val="1"/>
                <c:pt idx="0">
                  <c:v>446.8</c:v>
                </c:pt>
              </c:numCache>
            </c:numRef>
          </c:val>
          <c:extLst>
            <c:ext xmlns:c16="http://schemas.microsoft.com/office/drawing/2014/chart" uri="{C3380CC4-5D6E-409C-BE32-E72D297353CC}">
              <c16:uniqueId val="{00000003-9CDD-4179-8D32-757D01CE75B6}"/>
            </c:ext>
          </c:extLst>
        </c:ser>
        <c:dLbls>
          <c:showLegendKey val="0"/>
          <c:showVal val="0"/>
          <c:showCatName val="0"/>
          <c:showSerName val="0"/>
          <c:showPercent val="0"/>
          <c:showBubbleSize val="0"/>
        </c:dLbls>
        <c:gapWidth val="10"/>
        <c:overlap val="100"/>
        <c:axId val="509965552"/>
        <c:axId val="509965944"/>
      </c:barChart>
      <c:catAx>
        <c:axId val="509965552"/>
        <c:scaling>
          <c:orientation val="minMax"/>
        </c:scaling>
        <c:delete val="1"/>
        <c:axPos val="l"/>
        <c:numFmt formatCode="General" sourceLinked="1"/>
        <c:majorTickMark val="out"/>
        <c:minorTickMark val="none"/>
        <c:tickLblPos val="low"/>
        <c:crossAx val="509965944"/>
        <c:crosses val="autoZero"/>
        <c:auto val="0"/>
        <c:lblAlgn val="ctr"/>
        <c:lblOffset val="0"/>
        <c:noMultiLvlLbl val="1"/>
      </c:catAx>
      <c:valAx>
        <c:axId val="509965944"/>
        <c:scaling>
          <c:orientation val="minMax"/>
          <c:max val="1400"/>
        </c:scaling>
        <c:delete val="1"/>
        <c:axPos val="b"/>
        <c:numFmt formatCode="0" sourceLinked="0"/>
        <c:majorTickMark val="out"/>
        <c:minorTickMark val="none"/>
        <c:tickLblPos val="nextTo"/>
        <c:crossAx val="509965552"/>
        <c:crosses val="autoZero"/>
        <c:crossBetween val="between"/>
      </c:valAx>
      <c:spPr>
        <a:noFill/>
        <a:ln w="24631">
          <a:noFill/>
        </a:ln>
      </c:spPr>
    </c:plotArea>
    <c:plotVisOnly val="1"/>
    <c:dispBlanksAs val="gap"/>
    <c:showDLblsOverMax val="0"/>
  </c:chart>
  <c:spPr>
    <a:noFill/>
    <a:ln>
      <a:noFill/>
    </a:ln>
  </c:spPr>
  <c:txPr>
    <a:bodyPr/>
    <a:lstStyle/>
    <a:p>
      <a:pPr>
        <a:defRPr sz="1000" b="0" i="0" u="none" strike="noStrike" baseline="0">
          <a:solidFill>
            <a:srgbClr val="000000"/>
          </a:solidFill>
          <a:latin typeface="Segoe UI Light" panose="020B0502040204020203" pitchFamily="34" charset="0"/>
          <a:ea typeface="Arial"/>
          <a:cs typeface="Arial"/>
        </a:defRPr>
      </a:pPr>
      <a:endParaRPr lang="lv-LV"/>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19512916968459E-2"/>
          <c:y val="3.0899426215256213E-2"/>
          <c:w val="0.96590808196453204"/>
          <c:h val="0.67078682467159034"/>
        </c:manualLayout>
      </c:layout>
      <c:barChart>
        <c:barDir val="col"/>
        <c:grouping val="clustered"/>
        <c:varyColors val="0"/>
        <c:ser>
          <c:idx val="0"/>
          <c:order val="0"/>
          <c:tx>
            <c:strRef>
              <c:f>Sheet1!$D$2</c:f>
              <c:strCache>
                <c:ptCount val="1"/>
                <c:pt idx="0">
                  <c:v>Bezdarbnieku skaits</c:v>
                </c:pt>
              </c:strCache>
            </c:strRef>
          </c:tx>
          <c:spPr>
            <a:solidFill>
              <a:srgbClr val="C00000"/>
            </a:solidFill>
            <a:ln>
              <a:noFill/>
            </a:ln>
            <a:effectLst/>
          </c:spPr>
          <c:invertIfNegative val="0"/>
          <c:dLbls>
            <c:dLbl>
              <c:idx val="6"/>
              <c:layout>
                <c:manualLayout>
                  <c:x val="-6.2111801242236021E-3"/>
                  <c:y val="-1.4458297750432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06-4F18-8BB3-034CB0360B8A}"/>
                </c:ext>
              </c:extLst>
            </c:dLbl>
            <c:dLbl>
              <c:idx val="7"/>
              <c:layout>
                <c:manualLayout>
                  <c:x val="-1.494590615197498E-2"/>
                  <c:y val="-2.8916595500865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06-4F18-8BB3-034CB0360B8A}"/>
                </c:ext>
              </c:extLst>
            </c:dLbl>
            <c:dLbl>
              <c:idx val="8"/>
              <c:layout>
                <c:manualLayout>
                  <c:x val="-1.1278195488721804E-2"/>
                  <c:y val="-5.783319100173119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06-4F18-8BB3-034CB0360B8A}"/>
                </c:ext>
              </c:extLst>
            </c:dLbl>
            <c:dLbl>
              <c:idx val="9"/>
              <c:layout>
                <c:manualLayout>
                  <c:x val="-1.1387032017111049E-16"/>
                  <c:y val="-2.8916595500865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06-4F18-8BB3-034CB0360B8A}"/>
                </c:ext>
              </c:extLst>
            </c:dLbl>
            <c:spPr>
              <a:noFill/>
              <a:ln>
                <a:noFill/>
              </a:ln>
              <a:effectLst/>
            </c:spPr>
            <c:txPr>
              <a:bodyPr rot="0" spcFirstLastPara="1" vertOverflow="ellipsis" vert="horz" wrap="square" anchor="ctr" anchorCtr="1"/>
              <a:lstStyle/>
              <a:p>
                <a:pPr>
                  <a:defRPr sz="1000" b="0" i="0" u="none" strike="noStrike" kern="1200" baseline="0">
                    <a:solidFill>
                      <a:srgbClr val="C00000"/>
                    </a:solidFill>
                    <a:latin typeface="Gill Sans Nova Cond Lt" panose="020B0306020104020203"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Sheet1!$C$3:$C$22</c:f>
              <c:strCache>
                <c:ptCount val="20"/>
                <c:pt idx="0">
                  <c:v>Palīgstrādnieks</c:v>
                </c:pt>
                <c:pt idx="1">
                  <c:v>Veikala pārdevējs</c:v>
                </c:pt>
                <c:pt idx="2">
                  <c:v>Pārdevējs konsultants</c:v>
                </c:pt>
                <c:pt idx="3">
                  <c:v>Apkopējs</c:v>
                </c:pt>
                <c:pt idx="4">
                  <c:v>Pavārs</c:v>
                </c:pt>
                <c:pt idx="5">
                  <c:v>Ceha strādnieks</c:v>
                </c:pt>
                <c:pt idx="6">
                  <c:v>Automobiļa vadītājs</c:v>
                </c:pt>
                <c:pt idx="7">
                  <c:v>Kravas automobiļa vadītājs</c:v>
                </c:pt>
                <c:pt idx="8">
                  <c:v>Būvstrādnieks</c:v>
                </c:pt>
                <c:pt idx="9">
                  <c:v>Ēku celtnieks</c:v>
                </c:pt>
                <c:pt idx="10">
                  <c:v>Klientu apkalpošanas speciālists</c:v>
                </c:pt>
                <c:pt idx="11">
                  <c:v>Traktortehnikas vadītājs</c:v>
                </c:pt>
                <c:pt idx="12">
                  <c:v>Kokapstrādes iekārtu operators</c:v>
                </c:pt>
                <c:pt idx="13">
                  <c:v>Projekta vadītājs</c:v>
                </c:pt>
                <c:pt idx="14">
                  <c:v>Ceļu būves palīgstrādnieks</c:v>
                </c:pt>
                <c:pt idx="15">
                  <c:v>Sētnieks</c:v>
                </c:pt>
                <c:pt idx="16">
                  <c:v>Noliktavas darbinieks</c:v>
                </c:pt>
                <c:pt idx="17">
                  <c:v>Kūdras ieguves palīgstrādnieks</c:v>
                </c:pt>
                <c:pt idx="18">
                  <c:v>Viesmīlis</c:v>
                </c:pt>
                <c:pt idx="19">
                  <c:v>Pirmsskolas izglītības skolotājs</c:v>
                </c:pt>
              </c:strCache>
            </c:strRef>
          </c:cat>
          <c:val>
            <c:numRef>
              <c:f>Sheet1!$D$3:$D$22</c:f>
              <c:numCache>
                <c:formatCode>General</c:formatCode>
                <c:ptCount val="20"/>
                <c:pt idx="0">
                  <c:v>1448</c:v>
                </c:pt>
                <c:pt idx="1">
                  <c:v>645</c:v>
                </c:pt>
                <c:pt idx="2">
                  <c:v>578</c:v>
                </c:pt>
                <c:pt idx="3">
                  <c:v>476</c:v>
                </c:pt>
                <c:pt idx="4">
                  <c:v>331</c:v>
                </c:pt>
                <c:pt idx="5">
                  <c:v>328</c:v>
                </c:pt>
                <c:pt idx="6">
                  <c:v>298</c:v>
                </c:pt>
                <c:pt idx="7">
                  <c:v>286</c:v>
                </c:pt>
                <c:pt idx="8">
                  <c:v>261</c:v>
                </c:pt>
                <c:pt idx="9">
                  <c:v>246</c:v>
                </c:pt>
                <c:pt idx="10">
                  <c:v>236</c:v>
                </c:pt>
                <c:pt idx="11">
                  <c:v>218</c:v>
                </c:pt>
                <c:pt idx="12">
                  <c:v>200</c:v>
                </c:pt>
                <c:pt idx="13">
                  <c:v>198</c:v>
                </c:pt>
                <c:pt idx="14">
                  <c:v>197</c:v>
                </c:pt>
                <c:pt idx="15">
                  <c:v>189</c:v>
                </c:pt>
                <c:pt idx="16">
                  <c:v>186</c:v>
                </c:pt>
                <c:pt idx="17">
                  <c:v>174</c:v>
                </c:pt>
                <c:pt idx="18">
                  <c:v>116</c:v>
                </c:pt>
                <c:pt idx="19">
                  <c:v>108</c:v>
                </c:pt>
              </c:numCache>
            </c:numRef>
          </c:val>
          <c:extLst>
            <c:ext xmlns:c16="http://schemas.microsoft.com/office/drawing/2014/chart" uri="{C3380CC4-5D6E-409C-BE32-E72D297353CC}">
              <c16:uniqueId val="{00000004-830B-4F1B-92FC-32C9A13A26E2}"/>
            </c:ext>
          </c:extLst>
        </c:ser>
        <c:ser>
          <c:idx val="1"/>
          <c:order val="1"/>
          <c:tx>
            <c:strRef>
              <c:f>Sheet1!$E$2</c:f>
              <c:strCache>
                <c:ptCount val="1"/>
                <c:pt idx="0">
                  <c:v>Vidējā bruto alga profesijā</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Gill Sans Nova Cond Lt" panose="020B0306020104020203"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Sheet1!$C$3:$C$22</c:f>
              <c:strCache>
                <c:ptCount val="20"/>
                <c:pt idx="0">
                  <c:v>Palīgstrādnieks</c:v>
                </c:pt>
                <c:pt idx="1">
                  <c:v>Veikala pārdevējs</c:v>
                </c:pt>
                <c:pt idx="2">
                  <c:v>Pārdevējs konsultants</c:v>
                </c:pt>
                <c:pt idx="3">
                  <c:v>Apkopējs</c:v>
                </c:pt>
                <c:pt idx="4">
                  <c:v>Pavārs</c:v>
                </c:pt>
                <c:pt idx="5">
                  <c:v>Ceha strādnieks</c:v>
                </c:pt>
                <c:pt idx="6">
                  <c:v>Automobiļa vadītājs</c:v>
                </c:pt>
                <c:pt idx="7">
                  <c:v>Kravas automobiļa vadītājs</c:v>
                </c:pt>
                <c:pt idx="8">
                  <c:v>Būvstrādnieks</c:v>
                </c:pt>
                <c:pt idx="9">
                  <c:v>Ēku celtnieks</c:v>
                </c:pt>
                <c:pt idx="10">
                  <c:v>Klientu apkalpošanas speciālists</c:v>
                </c:pt>
                <c:pt idx="11">
                  <c:v>Traktortehnikas vadītājs</c:v>
                </c:pt>
                <c:pt idx="12">
                  <c:v>Kokapstrādes iekārtu operators</c:v>
                </c:pt>
                <c:pt idx="13">
                  <c:v>Projekta vadītājs</c:v>
                </c:pt>
                <c:pt idx="14">
                  <c:v>Ceļu būves palīgstrādnieks</c:v>
                </c:pt>
                <c:pt idx="15">
                  <c:v>Sētnieks</c:v>
                </c:pt>
                <c:pt idx="16">
                  <c:v>Noliktavas darbinieks</c:v>
                </c:pt>
                <c:pt idx="17">
                  <c:v>Kūdras ieguves palīgstrādnieks</c:v>
                </c:pt>
                <c:pt idx="18">
                  <c:v>Viesmīlis</c:v>
                </c:pt>
                <c:pt idx="19">
                  <c:v>Pirmsskolas izglītības skolotājs</c:v>
                </c:pt>
              </c:strCache>
            </c:strRef>
          </c:cat>
          <c:val>
            <c:numRef>
              <c:f>Sheet1!$E$3:$E$22</c:f>
              <c:numCache>
                <c:formatCode>#,##0</c:formatCode>
                <c:ptCount val="20"/>
                <c:pt idx="0">
                  <c:v>784.08143183497873</c:v>
                </c:pt>
                <c:pt idx="1">
                  <c:v>731.17167304388215</c:v>
                </c:pt>
                <c:pt idx="2">
                  <c:v>935.6255291523762</c:v>
                </c:pt>
                <c:pt idx="3">
                  <c:v>520.80670154390032</c:v>
                </c:pt>
                <c:pt idx="4">
                  <c:v>844.44682562941307</c:v>
                </c:pt>
                <c:pt idx="5">
                  <c:v>1110.0565315825208</c:v>
                </c:pt>
                <c:pt idx="6">
                  <c:v>937.82269382391678</c:v>
                </c:pt>
                <c:pt idx="7">
                  <c:v>998.57018623333818</c:v>
                </c:pt>
                <c:pt idx="8">
                  <c:v>1128.4388603594705</c:v>
                </c:pt>
                <c:pt idx="9">
                  <c:v>1035.1391910828022</c:v>
                </c:pt>
                <c:pt idx="10">
                  <c:v>1318.7740873959601</c:v>
                </c:pt>
                <c:pt idx="11">
                  <c:v>1168.0028706376272</c:v>
                </c:pt>
                <c:pt idx="12">
                  <c:v>1236.5211608222482</c:v>
                </c:pt>
                <c:pt idx="13">
                  <c:v>1819.6181425964585</c:v>
                </c:pt>
                <c:pt idx="14">
                  <c:v>1374.7136858475883</c:v>
                </c:pt>
                <c:pt idx="15">
                  <c:v>540.28791968767518</c:v>
                </c:pt>
                <c:pt idx="16">
                  <c:v>1164.349308103089</c:v>
                </c:pt>
                <c:pt idx="17">
                  <c:v>1304.3696</c:v>
                </c:pt>
                <c:pt idx="18">
                  <c:v>640.71288135593215</c:v>
                </c:pt>
                <c:pt idx="19">
                  <c:v>1026.3658823529338</c:v>
                </c:pt>
              </c:numCache>
            </c:numRef>
          </c:val>
          <c:extLst>
            <c:ext xmlns:c16="http://schemas.microsoft.com/office/drawing/2014/chart" uri="{C3380CC4-5D6E-409C-BE32-E72D297353CC}">
              <c16:uniqueId val="{00000006-830B-4F1B-92FC-32C9A13A26E2}"/>
            </c:ext>
          </c:extLst>
        </c:ser>
        <c:dLbls>
          <c:showLegendKey val="0"/>
          <c:showVal val="0"/>
          <c:showCatName val="0"/>
          <c:showSerName val="0"/>
          <c:showPercent val="0"/>
          <c:showBubbleSize val="0"/>
        </c:dLbls>
        <c:gapWidth val="20"/>
        <c:axId val="827992240"/>
        <c:axId val="550958816"/>
      </c:barChart>
      <c:lineChart>
        <c:grouping val="standard"/>
        <c:varyColors val="0"/>
        <c:ser>
          <c:idx val="2"/>
          <c:order val="2"/>
          <c:tx>
            <c:strRef>
              <c:f>Sheet1!$F$2</c:f>
              <c:strCache>
                <c:ptCount val="1"/>
                <c:pt idx="0">
                  <c:v>Vidējā bruto alga tautsaimniecībā</c:v>
                </c:pt>
              </c:strCache>
            </c:strRef>
          </c:tx>
          <c:spPr>
            <a:ln w="28575" cap="rnd">
              <a:solidFill>
                <a:schemeClr val="accent3"/>
              </a:solidFill>
              <a:round/>
            </a:ln>
            <a:effectLst/>
          </c:spPr>
          <c:marker>
            <c:symbol val="none"/>
          </c:marker>
          <c:cat>
            <c:strRef>
              <c:f>Sheet1!$C$3:$C$22</c:f>
              <c:strCache>
                <c:ptCount val="20"/>
                <c:pt idx="0">
                  <c:v>Palīgstrādnieks</c:v>
                </c:pt>
                <c:pt idx="1">
                  <c:v>Veikala pārdevējs</c:v>
                </c:pt>
                <c:pt idx="2">
                  <c:v>Pārdevējs konsultants</c:v>
                </c:pt>
                <c:pt idx="3">
                  <c:v>Apkopējs</c:v>
                </c:pt>
                <c:pt idx="4">
                  <c:v>Pavārs</c:v>
                </c:pt>
                <c:pt idx="5">
                  <c:v>Ceha strādnieks</c:v>
                </c:pt>
                <c:pt idx="6">
                  <c:v>Automobiļa vadītājs</c:v>
                </c:pt>
                <c:pt idx="7">
                  <c:v>Kravas automobiļa vadītājs</c:v>
                </c:pt>
                <c:pt idx="8">
                  <c:v>Būvstrādnieks</c:v>
                </c:pt>
                <c:pt idx="9">
                  <c:v>Ēku celtnieks</c:v>
                </c:pt>
                <c:pt idx="10">
                  <c:v>Klientu apkalpošanas speciālists</c:v>
                </c:pt>
                <c:pt idx="11">
                  <c:v>Traktortehnikas vadītājs</c:v>
                </c:pt>
                <c:pt idx="12">
                  <c:v>Kokapstrādes iekārtu operators</c:v>
                </c:pt>
                <c:pt idx="13">
                  <c:v>Projekta vadītājs</c:v>
                </c:pt>
                <c:pt idx="14">
                  <c:v>Ceļu būves palīgstrādnieks</c:v>
                </c:pt>
                <c:pt idx="15">
                  <c:v>Sētnieks</c:v>
                </c:pt>
                <c:pt idx="16">
                  <c:v>Noliktavas darbinieks</c:v>
                </c:pt>
                <c:pt idx="17">
                  <c:v>Kūdras ieguves palīgstrādnieks</c:v>
                </c:pt>
                <c:pt idx="18">
                  <c:v>Viesmīlis</c:v>
                </c:pt>
                <c:pt idx="19">
                  <c:v>Pirmsskolas izglītības skolotājs</c:v>
                </c:pt>
              </c:strCache>
            </c:strRef>
          </c:cat>
          <c:val>
            <c:numRef>
              <c:f>Sheet1!$F$3:$F$22</c:f>
              <c:numCache>
                <c:formatCode>General</c:formatCode>
                <c:ptCount val="20"/>
                <c:pt idx="0">
                  <c:v>1384</c:v>
                </c:pt>
                <c:pt idx="1">
                  <c:v>1384</c:v>
                </c:pt>
                <c:pt idx="2">
                  <c:v>1384</c:v>
                </c:pt>
                <c:pt idx="3">
                  <c:v>1384</c:v>
                </c:pt>
                <c:pt idx="4">
                  <c:v>1384</c:v>
                </c:pt>
                <c:pt idx="5">
                  <c:v>1384</c:v>
                </c:pt>
                <c:pt idx="6">
                  <c:v>1384</c:v>
                </c:pt>
                <c:pt idx="7">
                  <c:v>1384</c:v>
                </c:pt>
                <c:pt idx="8">
                  <c:v>1384</c:v>
                </c:pt>
                <c:pt idx="9">
                  <c:v>1384</c:v>
                </c:pt>
                <c:pt idx="10">
                  <c:v>1384</c:v>
                </c:pt>
                <c:pt idx="11">
                  <c:v>1384</c:v>
                </c:pt>
                <c:pt idx="12">
                  <c:v>1384</c:v>
                </c:pt>
                <c:pt idx="13">
                  <c:v>1384</c:v>
                </c:pt>
                <c:pt idx="14">
                  <c:v>1384</c:v>
                </c:pt>
                <c:pt idx="15">
                  <c:v>1384</c:v>
                </c:pt>
                <c:pt idx="16">
                  <c:v>1384</c:v>
                </c:pt>
                <c:pt idx="17">
                  <c:v>1384</c:v>
                </c:pt>
                <c:pt idx="18">
                  <c:v>1384</c:v>
                </c:pt>
                <c:pt idx="19">
                  <c:v>1384</c:v>
                </c:pt>
              </c:numCache>
            </c:numRef>
          </c:val>
          <c:smooth val="0"/>
          <c:extLst>
            <c:ext xmlns:c16="http://schemas.microsoft.com/office/drawing/2014/chart" uri="{C3380CC4-5D6E-409C-BE32-E72D297353CC}">
              <c16:uniqueId val="{00000007-830B-4F1B-92FC-32C9A13A26E2}"/>
            </c:ext>
          </c:extLst>
        </c:ser>
        <c:dLbls>
          <c:showLegendKey val="0"/>
          <c:showVal val="0"/>
          <c:showCatName val="0"/>
          <c:showSerName val="0"/>
          <c:showPercent val="0"/>
          <c:showBubbleSize val="0"/>
        </c:dLbls>
        <c:marker val="1"/>
        <c:smooth val="0"/>
        <c:axId val="827992240"/>
        <c:axId val="550958816"/>
      </c:lineChart>
      <c:catAx>
        <c:axId val="82799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ill Sans Nova" panose="020B0602020104020203" pitchFamily="34" charset="0"/>
                <a:ea typeface="+mn-ea"/>
                <a:cs typeface="+mn-cs"/>
              </a:defRPr>
            </a:pPr>
            <a:endParaRPr lang="lv-LV"/>
          </a:p>
        </c:txPr>
        <c:crossAx val="550958816"/>
        <c:crosses val="autoZero"/>
        <c:auto val="1"/>
        <c:lblAlgn val="ctr"/>
        <c:lblOffset val="100"/>
        <c:noMultiLvlLbl val="0"/>
      </c:catAx>
      <c:valAx>
        <c:axId val="550958816"/>
        <c:scaling>
          <c:orientation val="minMax"/>
        </c:scaling>
        <c:delete val="1"/>
        <c:axPos val="l"/>
        <c:numFmt formatCode="General" sourceLinked="1"/>
        <c:majorTickMark val="none"/>
        <c:minorTickMark val="none"/>
        <c:tickLblPos val="nextTo"/>
        <c:crossAx val="827992240"/>
        <c:crosses val="autoZero"/>
        <c:crossBetween val="between"/>
      </c:valAx>
      <c:spPr>
        <a:noFill/>
        <a:ln>
          <a:noFill/>
        </a:ln>
        <a:effectLst/>
      </c:spPr>
    </c:plotArea>
    <c:legend>
      <c:legendPos val="r"/>
      <c:layout>
        <c:manualLayout>
          <c:xMode val="edge"/>
          <c:yMode val="edge"/>
          <c:x val="0.14282452082213765"/>
          <c:y val="4.4754961623487924E-2"/>
          <c:w val="0.32440078729494859"/>
          <c:h val="0.1375384386100002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Gill Sans Nova Cond Lt" panose="020B0306020104020203"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Gill Sans Nova Cond Lt" panose="020B0306020104020203" pitchFamily="34" charset="0"/>
        </a:defRPr>
      </a:pPr>
      <a:endParaRPr lang="lv-L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819512916968459E-2"/>
          <c:y val="3.0899426215256213E-2"/>
          <c:w val="0.96590808196453204"/>
          <c:h val="0.67078682467159034"/>
        </c:manualLayout>
      </c:layout>
      <c:barChart>
        <c:barDir val="col"/>
        <c:grouping val="clustered"/>
        <c:varyColors val="0"/>
        <c:ser>
          <c:idx val="0"/>
          <c:order val="0"/>
          <c:tx>
            <c:strRef>
              <c:f>Sheet1!$D$2</c:f>
              <c:strCache>
                <c:ptCount val="1"/>
                <c:pt idx="0">
                  <c:v>Iekārtojušies darbā</c:v>
                </c:pt>
              </c:strCache>
            </c:strRef>
          </c:tx>
          <c:spPr>
            <a:solidFill>
              <a:schemeClr val="accent6">
                <a:lumMod val="75000"/>
              </a:schemeClr>
            </a:solidFill>
            <a:ln>
              <a:noFill/>
            </a:ln>
            <a:effectLst/>
          </c:spPr>
          <c:invertIfNegative val="0"/>
          <c:dLbls>
            <c:dLbl>
              <c:idx val="6"/>
              <c:layout>
                <c:manualLayout>
                  <c:x val="-6.2111801242236021E-3"/>
                  <c:y val="-1.4458297750432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50-469C-87F9-855E408952CF}"/>
                </c:ext>
              </c:extLst>
            </c:dLbl>
            <c:dLbl>
              <c:idx val="7"/>
              <c:layout>
                <c:manualLayout>
                  <c:x val="-1.494590615197498E-2"/>
                  <c:y val="-2.8916595500865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50-469C-87F9-855E408952CF}"/>
                </c:ext>
              </c:extLst>
            </c:dLbl>
            <c:dLbl>
              <c:idx val="8"/>
              <c:layout>
                <c:manualLayout>
                  <c:x val="-1.1278195488721804E-2"/>
                  <c:y val="-5.783319100173119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50-469C-87F9-855E408952CF}"/>
                </c:ext>
              </c:extLst>
            </c:dLbl>
            <c:dLbl>
              <c:idx val="9"/>
              <c:layout>
                <c:manualLayout>
                  <c:x val="-1.1387032017111049E-16"/>
                  <c:y val="-2.8916595500865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50-469C-87F9-855E408952CF}"/>
                </c:ext>
              </c:extLst>
            </c:dLbl>
            <c:spPr>
              <a:noFill/>
              <a:ln>
                <a:noFill/>
              </a:ln>
              <a:effectLst/>
            </c:spPr>
            <c:txPr>
              <a:bodyPr rot="0" spcFirstLastPara="1" vertOverflow="ellipsis" vert="horz" wrap="square" anchor="ctr" anchorCtr="1"/>
              <a:lstStyle/>
              <a:p>
                <a:pPr>
                  <a:defRPr sz="1000" b="0" i="0" u="none" strike="noStrike" kern="1200" baseline="0">
                    <a:solidFill>
                      <a:srgbClr val="C00000"/>
                    </a:solidFill>
                    <a:latin typeface="Gill Sans Nova Cond Lt" panose="020B0306020104020203"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Sheet1!$C$3:$C$22</c:f>
              <c:strCache>
                <c:ptCount val="20"/>
                <c:pt idx="0">
                  <c:v>Palīgstrādnieks</c:v>
                </c:pt>
                <c:pt idx="1">
                  <c:v>Pārdevējs konsultants</c:v>
                </c:pt>
                <c:pt idx="2">
                  <c:v>Apkopējs</c:v>
                </c:pt>
                <c:pt idx="3">
                  <c:v>Veikala pārdevējs</c:v>
                </c:pt>
                <c:pt idx="4">
                  <c:v>Apkures /krāšņu kurinātājs</c:v>
                </c:pt>
                <c:pt idx="5">
                  <c:v>Ceha strādnieks</c:v>
                </c:pt>
                <c:pt idx="6">
                  <c:v>Klientu apkalpošanas speciālists</c:v>
                </c:pt>
                <c:pt idx="7">
                  <c:v>Projekta vadītājs</c:v>
                </c:pt>
                <c:pt idx="8">
                  <c:v>Pavārs</c:v>
                </c:pt>
                <c:pt idx="9">
                  <c:v>Kravas automobiļa vadītājs</c:v>
                </c:pt>
                <c:pt idx="10">
                  <c:v>Automobiļa vadītājs</c:v>
                </c:pt>
                <c:pt idx="11">
                  <c:v>Noliktavas darbinieks</c:v>
                </c:pt>
                <c:pt idx="12">
                  <c:v>Aprūpētājs</c:v>
                </c:pt>
                <c:pt idx="13">
                  <c:v>Asistents personām ar invaliditāti</c:v>
                </c:pt>
                <c:pt idx="14">
                  <c:v>Virtuves darbinieks</c:v>
                </c:pt>
                <c:pt idx="15">
                  <c:v>Sētnieks</c:v>
                </c:pt>
                <c:pt idx="16">
                  <c:v>Būvstrādnieks</c:v>
                </c:pt>
                <c:pt idx="17">
                  <c:v>Tirdzniecības zāles darbinieks</c:v>
                </c:pt>
                <c:pt idx="18">
                  <c:v>Skolotāja palīgs</c:v>
                </c:pt>
                <c:pt idx="19">
                  <c:v>Zivju apstrādātājs</c:v>
                </c:pt>
              </c:strCache>
            </c:strRef>
          </c:cat>
          <c:val>
            <c:numRef>
              <c:f>Sheet1!$D$3:$D$22</c:f>
              <c:numCache>
                <c:formatCode>General</c:formatCode>
                <c:ptCount val="20"/>
                <c:pt idx="0">
                  <c:v>330</c:v>
                </c:pt>
                <c:pt idx="1">
                  <c:v>246</c:v>
                </c:pt>
                <c:pt idx="2">
                  <c:v>227</c:v>
                </c:pt>
                <c:pt idx="3">
                  <c:v>217</c:v>
                </c:pt>
                <c:pt idx="4">
                  <c:v>152</c:v>
                </c:pt>
                <c:pt idx="5">
                  <c:v>139</c:v>
                </c:pt>
                <c:pt idx="6">
                  <c:v>127</c:v>
                </c:pt>
                <c:pt idx="7">
                  <c:v>124</c:v>
                </c:pt>
                <c:pt idx="8">
                  <c:v>102</c:v>
                </c:pt>
                <c:pt idx="9">
                  <c:v>96</c:v>
                </c:pt>
                <c:pt idx="10">
                  <c:v>95</c:v>
                </c:pt>
                <c:pt idx="11">
                  <c:v>85</c:v>
                </c:pt>
                <c:pt idx="12">
                  <c:v>80</c:v>
                </c:pt>
                <c:pt idx="13">
                  <c:v>78</c:v>
                </c:pt>
                <c:pt idx="14">
                  <c:v>76</c:v>
                </c:pt>
                <c:pt idx="15">
                  <c:v>74</c:v>
                </c:pt>
                <c:pt idx="16">
                  <c:v>71</c:v>
                </c:pt>
                <c:pt idx="17">
                  <c:v>70</c:v>
                </c:pt>
                <c:pt idx="18">
                  <c:v>67</c:v>
                </c:pt>
                <c:pt idx="19">
                  <c:v>66</c:v>
                </c:pt>
              </c:numCache>
            </c:numRef>
          </c:val>
          <c:extLst>
            <c:ext xmlns:c16="http://schemas.microsoft.com/office/drawing/2014/chart" uri="{C3380CC4-5D6E-409C-BE32-E72D297353CC}">
              <c16:uniqueId val="{00000004-E850-469C-87F9-855E408952CF}"/>
            </c:ext>
          </c:extLst>
        </c:ser>
        <c:ser>
          <c:idx val="1"/>
          <c:order val="1"/>
          <c:tx>
            <c:strRef>
              <c:f>Sheet1!$E$2</c:f>
              <c:strCache>
                <c:ptCount val="1"/>
                <c:pt idx="0">
                  <c:v>Vidējā bruto alga profesijā</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Gill Sans Nova Cond Lt" panose="020B0306020104020203"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Sheet1!$C$3:$C$22</c:f>
              <c:strCache>
                <c:ptCount val="20"/>
                <c:pt idx="0">
                  <c:v>Palīgstrādnieks</c:v>
                </c:pt>
                <c:pt idx="1">
                  <c:v>Pārdevējs konsultants</c:v>
                </c:pt>
                <c:pt idx="2">
                  <c:v>Apkopējs</c:v>
                </c:pt>
                <c:pt idx="3">
                  <c:v>Veikala pārdevējs</c:v>
                </c:pt>
                <c:pt idx="4">
                  <c:v>Apkures /krāšņu kurinātājs</c:v>
                </c:pt>
                <c:pt idx="5">
                  <c:v>Ceha strādnieks</c:v>
                </c:pt>
                <c:pt idx="6">
                  <c:v>Klientu apkalpošanas speciālists</c:v>
                </c:pt>
                <c:pt idx="7">
                  <c:v>Projekta vadītājs</c:v>
                </c:pt>
                <c:pt idx="8">
                  <c:v>Pavārs</c:v>
                </c:pt>
                <c:pt idx="9">
                  <c:v>Kravas automobiļa vadītājs</c:v>
                </c:pt>
                <c:pt idx="10">
                  <c:v>Automobiļa vadītājs</c:v>
                </c:pt>
                <c:pt idx="11">
                  <c:v>Noliktavas darbinieks</c:v>
                </c:pt>
                <c:pt idx="12">
                  <c:v>Aprūpētājs</c:v>
                </c:pt>
                <c:pt idx="13">
                  <c:v>Asistents personām ar invaliditāti</c:v>
                </c:pt>
                <c:pt idx="14">
                  <c:v>Virtuves darbinieks</c:v>
                </c:pt>
                <c:pt idx="15">
                  <c:v>Sētnieks</c:v>
                </c:pt>
                <c:pt idx="16">
                  <c:v>Būvstrādnieks</c:v>
                </c:pt>
                <c:pt idx="17">
                  <c:v>Tirdzniecības zāles darbinieks</c:v>
                </c:pt>
                <c:pt idx="18">
                  <c:v>Skolotāja palīgs</c:v>
                </c:pt>
                <c:pt idx="19">
                  <c:v>Zivju apstrādātājs</c:v>
                </c:pt>
              </c:strCache>
            </c:strRef>
          </c:cat>
          <c:val>
            <c:numRef>
              <c:f>Sheet1!$E$3:$E$22</c:f>
              <c:numCache>
                <c:formatCode>#,##0</c:formatCode>
                <c:ptCount val="20"/>
                <c:pt idx="0">
                  <c:v>784.08143183497873</c:v>
                </c:pt>
                <c:pt idx="1">
                  <c:v>935.6255291523762</c:v>
                </c:pt>
                <c:pt idx="2">
                  <c:v>520.80670154390032</c:v>
                </c:pt>
                <c:pt idx="3">
                  <c:v>731.17167304388215</c:v>
                </c:pt>
                <c:pt idx="4">
                  <c:v>572.29499571551025</c:v>
                </c:pt>
                <c:pt idx="5">
                  <c:v>1110.0565315825208</c:v>
                </c:pt>
                <c:pt idx="6">
                  <c:v>1318.7740873959601</c:v>
                </c:pt>
                <c:pt idx="7">
                  <c:v>1819.6181425964585</c:v>
                </c:pt>
                <c:pt idx="8">
                  <c:v>844.44682562941307</c:v>
                </c:pt>
                <c:pt idx="9">
                  <c:v>998.57018623333818</c:v>
                </c:pt>
                <c:pt idx="10">
                  <c:v>937.82269382391678</c:v>
                </c:pt>
                <c:pt idx="11">
                  <c:v>1164.349308103089</c:v>
                </c:pt>
                <c:pt idx="12">
                  <c:v>715.15685377358534</c:v>
                </c:pt>
                <c:pt idx="13">
                  <c:v>308.80184022824602</c:v>
                </c:pt>
                <c:pt idx="14">
                  <c:v>609.44496996604971</c:v>
                </c:pt>
                <c:pt idx="15">
                  <c:v>540.28791968767518</c:v>
                </c:pt>
                <c:pt idx="16">
                  <c:v>1128.4388603594705</c:v>
                </c:pt>
                <c:pt idx="17">
                  <c:v>666.56534904401906</c:v>
                </c:pt>
                <c:pt idx="18">
                  <c:v>648.20520451102493</c:v>
                </c:pt>
                <c:pt idx="19">
                  <c:v>837.0789816849815</c:v>
                </c:pt>
              </c:numCache>
            </c:numRef>
          </c:val>
          <c:extLst>
            <c:ext xmlns:c16="http://schemas.microsoft.com/office/drawing/2014/chart" uri="{C3380CC4-5D6E-409C-BE32-E72D297353CC}">
              <c16:uniqueId val="{00000005-E850-469C-87F9-855E408952CF}"/>
            </c:ext>
          </c:extLst>
        </c:ser>
        <c:dLbls>
          <c:showLegendKey val="0"/>
          <c:showVal val="0"/>
          <c:showCatName val="0"/>
          <c:showSerName val="0"/>
          <c:showPercent val="0"/>
          <c:showBubbleSize val="0"/>
        </c:dLbls>
        <c:gapWidth val="20"/>
        <c:axId val="827992240"/>
        <c:axId val="550958816"/>
      </c:barChart>
      <c:lineChart>
        <c:grouping val="standard"/>
        <c:varyColors val="0"/>
        <c:ser>
          <c:idx val="2"/>
          <c:order val="2"/>
          <c:tx>
            <c:strRef>
              <c:f>Sheet1!$F$2</c:f>
              <c:strCache>
                <c:ptCount val="1"/>
                <c:pt idx="0">
                  <c:v>Vidējā bruto alga tautsaimniecībā</c:v>
                </c:pt>
              </c:strCache>
            </c:strRef>
          </c:tx>
          <c:spPr>
            <a:ln w="28575" cap="rnd">
              <a:solidFill>
                <a:schemeClr val="accent3"/>
              </a:solidFill>
              <a:round/>
            </a:ln>
            <a:effectLst/>
          </c:spPr>
          <c:marker>
            <c:symbol val="none"/>
          </c:marker>
          <c:cat>
            <c:strRef>
              <c:f>Sheet1!$C$3:$C$22</c:f>
              <c:strCache>
                <c:ptCount val="20"/>
                <c:pt idx="0">
                  <c:v>Palīgstrādnieks</c:v>
                </c:pt>
                <c:pt idx="1">
                  <c:v>Pārdevējs konsultants</c:v>
                </c:pt>
                <c:pt idx="2">
                  <c:v>Apkopējs</c:v>
                </c:pt>
                <c:pt idx="3">
                  <c:v>Veikala pārdevējs</c:v>
                </c:pt>
                <c:pt idx="4">
                  <c:v>Apkures /krāšņu kurinātājs</c:v>
                </c:pt>
                <c:pt idx="5">
                  <c:v>Ceha strādnieks</c:v>
                </c:pt>
                <c:pt idx="6">
                  <c:v>Klientu apkalpošanas speciālists</c:v>
                </c:pt>
                <c:pt idx="7">
                  <c:v>Projekta vadītājs</c:v>
                </c:pt>
                <c:pt idx="8">
                  <c:v>Pavārs</c:v>
                </c:pt>
                <c:pt idx="9">
                  <c:v>Kravas automobiļa vadītājs</c:v>
                </c:pt>
                <c:pt idx="10">
                  <c:v>Automobiļa vadītājs</c:v>
                </c:pt>
                <c:pt idx="11">
                  <c:v>Noliktavas darbinieks</c:v>
                </c:pt>
                <c:pt idx="12">
                  <c:v>Aprūpētājs</c:v>
                </c:pt>
                <c:pt idx="13">
                  <c:v>Asistents personām ar invaliditāti</c:v>
                </c:pt>
                <c:pt idx="14">
                  <c:v>Virtuves darbinieks</c:v>
                </c:pt>
                <c:pt idx="15">
                  <c:v>Sētnieks</c:v>
                </c:pt>
                <c:pt idx="16">
                  <c:v>Būvstrādnieks</c:v>
                </c:pt>
                <c:pt idx="17">
                  <c:v>Tirdzniecības zāles darbinieks</c:v>
                </c:pt>
                <c:pt idx="18">
                  <c:v>Skolotāja palīgs</c:v>
                </c:pt>
                <c:pt idx="19">
                  <c:v>Zivju apstrādātājs</c:v>
                </c:pt>
              </c:strCache>
            </c:strRef>
          </c:cat>
          <c:val>
            <c:numRef>
              <c:f>Sheet1!$F$3:$F$22</c:f>
              <c:numCache>
                <c:formatCode>General</c:formatCode>
                <c:ptCount val="20"/>
                <c:pt idx="0">
                  <c:v>1384</c:v>
                </c:pt>
                <c:pt idx="1">
                  <c:v>1384</c:v>
                </c:pt>
                <c:pt idx="2">
                  <c:v>1384</c:v>
                </c:pt>
                <c:pt idx="3">
                  <c:v>1384</c:v>
                </c:pt>
                <c:pt idx="4">
                  <c:v>1384</c:v>
                </c:pt>
                <c:pt idx="5">
                  <c:v>1384</c:v>
                </c:pt>
                <c:pt idx="6">
                  <c:v>1384</c:v>
                </c:pt>
                <c:pt idx="7">
                  <c:v>1384</c:v>
                </c:pt>
                <c:pt idx="8">
                  <c:v>1384</c:v>
                </c:pt>
                <c:pt idx="9">
                  <c:v>1384</c:v>
                </c:pt>
                <c:pt idx="10">
                  <c:v>1384</c:v>
                </c:pt>
                <c:pt idx="11">
                  <c:v>1384</c:v>
                </c:pt>
                <c:pt idx="12">
                  <c:v>1384</c:v>
                </c:pt>
                <c:pt idx="13">
                  <c:v>1384</c:v>
                </c:pt>
                <c:pt idx="14">
                  <c:v>1384</c:v>
                </c:pt>
                <c:pt idx="15">
                  <c:v>1384</c:v>
                </c:pt>
                <c:pt idx="16">
                  <c:v>1384</c:v>
                </c:pt>
                <c:pt idx="17">
                  <c:v>1384</c:v>
                </c:pt>
                <c:pt idx="18">
                  <c:v>1384</c:v>
                </c:pt>
                <c:pt idx="19">
                  <c:v>1384</c:v>
                </c:pt>
              </c:numCache>
            </c:numRef>
          </c:val>
          <c:smooth val="0"/>
          <c:extLst>
            <c:ext xmlns:c16="http://schemas.microsoft.com/office/drawing/2014/chart" uri="{C3380CC4-5D6E-409C-BE32-E72D297353CC}">
              <c16:uniqueId val="{00000006-E850-469C-87F9-855E408952CF}"/>
            </c:ext>
          </c:extLst>
        </c:ser>
        <c:dLbls>
          <c:showLegendKey val="0"/>
          <c:showVal val="0"/>
          <c:showCatName val="0"/>
          <c:showSerName val="0"/>
          <c:showPercent val="0"/>
          <c:showBubbleSize val="0"/>
        </c:dLbls>
        <c:marker val="1"/>
        <c:smooth val="0"/>
        <c:axId val="827992240"/>
        <c:axId val="550958816"/>
      </c:lineChart>
      <c:catAx>
        <c:axId val="82799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ill Sans Nova" panose="020B0602020104020203" pitchFamily="34" charset="0"/>
                <a:ea typeface="+mn-ea"/>
                <a:cs typeface="+mn-cs"/>
              </a:defRPr>
            </a:pPr>
            <a:endParaRPr lang="lv-LV"/>
          </a:p>
        </c:txPr>
        <c:crossAx val="550958816"/>
        <c:crosses val="autoZero"/>
        <c:auto val="1"/>
        <c:lblAlgn val="ctr"/>
        <c:lblOffset val="100"/>
        <c:noMultiLvlLbl val="0"/>
      </c:catAx>
      <c:valAx>
        <c:axId val="550958816"/>
        <c:scaling>
          <c:orientation val="minMax"/>
        </c:scaling>
        <c:delete val="1"/>
        <c:axPos val="l"/>
        <c:numFmt formatCode="General" sourceLinked="1"/>
        <c:majorTickMark val="none"/>
        <c:minorTickMark val="none"/>
        <c:tickLblPos val="nextTo"/>
        <c:crossAx val="827992240"/>
        <c:crosses val="autoZero"/>
        <c:crossBetween val="between"/>
      </c:valAx>
      <c:spPr>
        <a:noFill/>
        <a:ln>
          <a:noFill/>
        </a:ln>
        <a:effectLst/>
      </c:spPr>
    </c:plotArea>
    <c:legend>
      <c:legendPos val="r"/>
      <c:layout>
        <c:manualLayout>
          <c:xMode val="edge"/>
          <c:yMode val="edge"/>
          <c:x val="0.6151409965106982"/>
          <c:y val="4.4755033590823841E-2"/>
          <c:w val="0.29954202580933781"/>
          <c:h val="0.1375384386100002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Gill Sans Nova Cond Lt" panose="020B0306020104020203"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Gill Sans Nova Cond Lt" panose="020B0306020104020203" pitchFamily="34" charset="0"/>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62202627300904E-2"/>
          <c:y val="3.2239949725269064E-2"/>
          <c:w val="0.96057613465509262"/>
          <c:h val="0.87986890575058285"/>
        </c:manualLayout>
      </c:layout>
      <c:lineChart>
        <c:grouping val="standard"/>
        <c:varyColors val="0"/>
        <c:ser>
          <c:idx val="2"/>
          <c:order val="1"/>
          <c:tx>
            <c:strRef>
              <c:f>Sheet1!$A$3</c:f>
              <c:strCache>
                <c:ptCount val="1"/>
                <c:pt idx="0">
                  <c:v>Trenda scenārijs</c:v>
                </c:pt>
              </c:strCache>
            </c:strRef>
          </c:tx>
          <c:spPr>
            <a:ln w="22225">
              <a:solidFill>
                <a:schemeClr val="accent1"/>
              </a:solidFill>
              <a:prstDash val="dash"/>
            </a:ln>
          </c:spPr>
          <c:marker>
            <c:symbol val="none"/>
          </c:marker>
          <c:cat>
            <c:numRef>
              <c:f>Sheet1!$B$1:$AZ$1</c:f>
              <c:numCache>
                <c:formatCode>General</c:formatCode>
                <c:ptCount val="2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numCache>
            </c:numRef>
          </c:cat>
          <c:val>
            <c:numRef>
              <c:f>Sheet1!$B$3:$AZ$3</c:f>
              <c:numCache>
                <c:formatCode>General</c:formatCode>
                <c:ptCount val="29"/>
                <c:pt idx="9" formatCode="0">
                  <c:v>100</c:v>
                </c:pt>
                <c:pt idx="10" formatCode="0">
                  <c:v>101.79999999656748</c:v>
                </c:pt>
                <c:pt idx="11" formatCode="0">
                  <c:v>104.65040001880341</c:v>
                </c:pt>
                <c:pt idx="12" formatCode="0">
                  <c:v>107.9992123483615</c:v>
                </c:pt>
                <c:pt idx="13" formatCode="0">
                  <c:v>111.2391885272617</c:v>
                </c:pt>
                <c:pt idx="14" formatCode="0">
                  <c:v>114.0201681588442</c:v>
                </c:pt>
                <c:pt idx="15" formatCode="0">
                  <c:v>116.7566519711196</c:v>
                </c:pt>
                <c:pt idx="16" formatCode="0">
                  <c:v>119.44205474820269</c:v>
                </c:pt>
                <c:pt idx="17" formatCode="0">
                  <c:v>122.18922200741139</c:v>
                </c:pt>
                <c:pt idx="18" formatCode="0">
                  <c:v>124.99957411358182</c:v>
                </c:pt>
                <c:pt idx="19" formatCode="0">
                  <c:v>127.87456431819417</c:v>
                </c:pt>
                <c:pt idx="20" formatCode="0">
                  <c:v>130.81567929751259</c:v>
                </c:pt>
                <c:pt idx="21" formatCode="0">
                  <c:v>133.82443992135541</c:v>
                </c:pt>
                <c:pt idx="22" formatCode="0">
                  <c:v>136.90240203954659</c:v>
                </c:pt>
                <c:pt idx="23" formatCode="0">
                  <c:v>140.05115728645612</c:v>
                </c:pt>
                <c:pt idx="24" formatCode="0">
                  <c:v>143.16962972203456</c:v>
                </c:pt>
                <c:pt idx="25" formatCode="0">
                  <c:v>146.25254908204909</c:v>
                </c:pt>
                <c:pt idx="26" formatCode="0">
                  <c:v>149.29460210295571</c:v>
                </c:pt>
                <c:pt idx="27" formatCode="0">
                  <c:v>152.29044711848837</c:v>
                </c:pt>
                <c:pt idx="28" formatCode="0">
                  <c:v>155.23472909611252</c:v>
                </c:pt>
              </c:numCache>
            </c:numRef>
          </c:val>
          <c:smooth val="0"/>
          <c:extLst>
            <c:ext xmlns:c16="http://schemas.microsoft.com/office/drawing/2014/chart" uri="{C3380CC4-5D6E-409C-BE32-E72D297353CC}">
              <c16:uniqueId val="{00000000-F356-4574-A9A2-EA105153458E}"/>
            </c:ext>
          </c:extLst>
        </c:ser>
        <c:ser>
          <c:idx val="0"/>
          <c:order val="0"/>
          <c:tx>
            <c:strRef>
              <c:f>Sheet1!$A$2</c:f>
              <c:strCache>
                <c:ptCount val="1"/>
                <c:pt idx="0">
                  <c:v>Mērķa scenārijs</c:v>
                </c:pt>
              </c:strCache>
            </c:strRef>
          </c:tx>
          <c:spPr>
            <a:ln w="38100">
              <a:solidFill>
                <a:srgbClr val="FF0000"/>
              </a:solidFill>
            </a:ln>
          </c:spPr>
          <c:marker>
            <c:symbol val="none"/>
          </c:marker>
          <c:dPt>
            <c:idx val="0"/>
            <c:bubble3D val="0"/>
            <c:spPr>
              <a:ln w="38100">
                <a:solidFill>
                  <a:schemeClr val="tx1"/>
                </a:solidFill>
              </a:ln>
            </c:spPr>
            <c:extLst>
              <c:ext xmlns:c16="http://schemas.microsoft.com/office/drawing/2014/chart" uri="{C3380CC4-5D6E-409C-BE32-E72D297353CC}">
                <c16:uniqueId val="{00000002-F356-4574-A9A2-EA105153458E}"/>
              </c:ext>
            </c:extLst>
          </c:dPt>
          <c:dPt>
            <c:idx val="1"/>
            <c:bubble3D val="0"/>
            <c:spPr>
              <a:ln w="38100">
                <a:solidFill>
                  <a:schemeClr val="tx1"/>
                </a:solidFill>
              </a:ln>
            </c:spPr>
            <c:extLst>
              <c:ext xmlns:c16="http://schemas.microsoft.com/office/drawing/2014/chart" uri="{C3380CC4-5D6E-409C-BE32-E72D297353CC}">
                <c16:uniqueId val="{00000004-F356-4574-A9A2-EA105153458E}"/>
              </c:ext>
            </c:extLst>
          </c:dPt>
          <c:dPt>
            <c:idx val="2"/>
            <c:bubble3D val="0"/>
            <c:spPr>
              <a:ln w="38100">
                <a:solidFill>
                  <a:schemeClr val="tx1"/>
                </a:solidFill>
              </a:ln>
            </c:spPr>
            <c:extLst>
              <c:ext xmlns:c16="http://schemas.microsoft.com/office/drawing/2014/chart" uri="{C3380CC4-5D6E-409C-BE32-E72D297353CC}">
                <c16:uniqueId val="{00000006-F356-4574-A9A2-EA105153458E}"/>
              </c:ext>
            </c:extLst>
          </c:dPt>
          <c:dPt>
            <c:idx val="3"/>
            <c:bubble3D val="0"/>
            <c:spPr>
              <a:ln w="38100">
                <a:solidFill>
                  <a:schemeClr val="tx1"/>
                </a:solidFill>
              </a:ln>
            </c:spPr>
            <c:extLst>
              <c:ext xmlns:c16="http://schemas.microsoft.com/office/drawing/2014/chart" uri="{C3380CC4-5D6E-409C-BE32-E72D297353CC}">
                <c16:uniqueId val="{00000008-F356-4574-A9A2-EA105153458E}"/>
              </c:ext>
            </c:extLst>
          </c:dPt>
          <c:dPt>
            <c:idx val="4"/>
            <c:bubble3D val="0"/>
            <c:spPr>
              <a:ln w="38100">
                <a:solidFill>
                  <a:schemeClr val="tx1"/>
                </a:solidFill>
              </a:ln>
            </c:spPr>
            <c:extLst>
              <c:ext xmlns:c16="http://schemas.microsoft.com/office/drawing/2014/chart" uri="{C3380CC4-5D6E-409C-BE32-E72D297353CC}">
                <c16:uniqueId val="{0000000A-F356-4574-A9A2-EA105153458E}"/>
              </c:ext>
            </c:extLst>
          </c:dPt>
          <c:dPt>
            <c:idx val="5"/>
            <c:bubble3D val="0"/>
            <c:spPr>
              <a:ln w="38100">
                <a:solidFill>
                  <a:schemeClr val="tx1"/>
                </a:solidFill>
              </a:ln>
            </c:spPr>
            <c:extLst>
              <c:ext xmlns:c16="http://schemas.microsoft.com/office/drawing/2014/chart" uri="{C3380CC4-5D6E-409C-BE32-E72D297353CC}">
                <c16:uniqueId val="{0000000C-F356-4574-A9A2-EA105153458E}"/>
              </c:ext>
            </c:extLst>
          </c:dPt>
          <c:dPt>
            <c:idx val="6"/>
            <c:bubble3D val="0"/>
            <c:spPr>
              <a:ln w="38100">
                <a:solidFill>
                  <a:schemeClr val="tx1"/>
                </a:solidFill>
              </a:ln>
            </c:spPr>
            <c:extLst>
              <c:ext xmlns:c16="http://schemas.microsoft.com/office/drawing/2014/chart" uri="{C3380CC4-5D6E-409C-BE32-E72D297353CC}">
                <c16:uniqueId val="{0000000E-F356-4574-A9A2-EA105153458E}"/>
              </c:ext>
            </c:extLst>
          </c:dPt>
          <c:dPt>
            <c:idx val="7"/>
            <c:bubble3D val="0"/>
            <c:spPr>
              <a:ln w="38100">
                <a:solidFill>
                  <a:schemeClr val="tx1"/>
                </a:solidFill>
              </a:ln>
            </c:spPr>
            <c:extLst>
              <c:ext xmlns:c16="http://schemas.microsoft.com/office/drawing/2014/chart" uri="{C3380CC4-5D6E-409C-BE32-E72D297353CC}">
                <c16:uniqueId val="{00000010-F356-4574-A9A2-EA105153458E}"/>
              </c:ext>
            </c:extLst>
          </c:dPt>
          <c:dPt>
            <c:idx val="8"/>
            <c:bubble3D val="0"/>
            <c:spPr>
              <a:ln w="38100">
                <a:solidFill>
                  <a:schemeClr val="tx1"/>
                </a:solidFill>
              </a:ln>
            </c:spPr>
            <c:extLst>
              <c:ext xmlns:c16="http://schemas.microsoft.com/office/drawing/2014/chart" uri="{C3380CC4-5D6E-409C-BE32-E72D297353CC}">
                <c16:uniqueId val="{00000012-F356-4574-A9A2-EA105153458E}"/>
              </c:ext>
            </c:extLst>
          </c:dPt>
          <c:dPt>
            <c:idx val="9"/>
            <c:bubble3D val="0"/>
            <c:spPr>
              <a:ln w="38100">
                <a:solidFill>
                  <a:schemeClr val="tx1"/>
                </a:solidFill>
              </a:ln>
            </c:spPr>
            <c:extLst>
              <c:ext xmlns:c16="http://schemas.microsoft.com/office/drawing/2014/chart" uri="{C3380CC4-5D6E-409C-BE32-E72D297353CC}">
                <c16:uniqueId val="{00000014-F356-4574-A9A2-EA105153458E}"/>
              </c:ext>
            </c:extLst>
          </c:dPt>
          <c:dPt>
            <c:idx val="10"/>
            <c:bubble3D val="0"/>
            <c:spPr>
              <a:ln w="38100">
                <a:solidFill>
                  <a:srgbClr val="C00000"/>
                </a:solidFill>
              </a:ln>
            </c:spPr>
            <c:extLst>
              <c:ext xmlns:c16="http://schemas.microsoft.com/office/drawing/2014/chart" uri="{C3380CC4-5D6E-409C-BE32-E72D297353CC}">
                <c16:uniqueId val="{00000016-F356-4574-A9A2-EA105153458E}"/>
              </c:ext>
            </c:extLst>
          </c:dPt>
          <c:dPt>
            <c:idx val="11"/>
            <c:bubble3D val="0"/>
            <c:spPr>
              <a:ln w="38100">
                <a:solidFill>
                  <a:srgbClr val="C00000"/>
                </a:solidFill>
              </a:ln>
            </c:spPr>
            <c:extLst>
              <c:ext xmlns:c16="http://schemas.microsoft.com/office/drawing/2014/chart" uri="{C3380CC4-5D6E-409C-BE32-E72D297353CC}">
                <c16:uniqueId val="{00000018-F356-4574-A9A2-EA105153458E}"/>
              </c:ext>
            </c:extLst>
          </c:dPt>
          <c:dPt>
            <c:idx val="12"/>
            <c:bubble3D val="0"/>
            <c:spPr>
              <a:ln w="38100">
                <a:solidFill>
                  <a:srgbClr val="C00000"/>
                </a:solidFill>
              </a:ln>
            </c:spPr>
            <c:extLst>
              <c:ext xmlns:c16="http://schemas.microsoft.com/office/drawing/2014/chart" uri="{C3380CC4-5D6E-409C-BE32-E72D297353CC}">
                <c16:uniqueId val="{0000001A-F356-4574-A9A2-EA105153458E}"/>
              </c:ext>
            </c:extLst>
          </c:dPt>
          <c:dPt>
            <c:idx val="13"/>
            <c:bubble3D val="0"/>
            <c:spPr>
              <a:ln w="38100">
                <a:solidFill>
                  <a:srgbClr val="C00000"/>
                </a:solidFill>
              </a:ln>
            </c:spPr>
            <c:extLst>
              <c:ext xmlns:c16="http://schemas.microsoft.com/office/drawing/2014/chart" uri="{C3380CC4-5D6E-409C-BE32-E72D297353CC}">
                <c16:uniqueId val="{0000001C-F356-4574-A9A2-EA105153458E}"/>
              </c:ext>
            </c:extLst>
          </c:dPt>
          <c:dPt>
            <c:idx val="14"/>
            <c:bubble3D val="0"/>
            <c:spPr>
              <a:ln w="38100">
                <a:solidFill>
                  <a:srgbClr val="C00000"/>
                </a:solidFill>
              </a:ln>
            </c:spPr>
            <c:extLst>
              <c:ext xmlns:c16="http://schemas.microsoft.com/office/drawing/2014/chart" uri="{C3380CC4-5D6E-409C-BE32-E72D297353CC}">
                <c16:uniqueId val="{0000001E-F356-4574-A9A2-EA105153458E}"/>
              </c:ext>
            </c:extLst>
          </c:dPt>
          <c:dPt>
            <c:idx val="15"/>
            <c:bubble3D val="0"/>
            <c:spPr>
              <a:ln w="38100">
                <a:solidFill>
                  <a:srgbClr val="C00000"/>
                </a:solidFill>
              </a:ln>
            </c:spPr>
            <c:extLst>
              <c:ext xmlns:c16="http://schemas.microsoft.com/office/drawing/2014/chart" uri="{C3380CC4-5D6E-409C-BE32-E72D297353CC}">
                <c16:uniqueId val="{00000020-F356-4574-A9A2-EA105153458E}"/>
              </c:ext>
            </c:extLst>
          </c:dPt>
          <c:dPt>
            <c:idx val="16"/>
            <c:bubble3D val="0"/>
            <c:spPr>
              <a:ln w="38100">
                <a:solidFill>
                  <a:srgbClr val="C00000"/>
                </a:solidFill>
              </a:ln>
            </c:spPr>
            <c:extLst>
              <c:ext xmlns:c16="http://schemas.microsoft.com/office/drawing/2014/chart" uri="{C3380CC4-5D6E-409C-BE32-E72D297353CC}">
                <c16:uniqueId val="{00000022-F356-4574-A9A2-EA105153458E}"/>
              </c:ext>
            </c:extLst>
          </c:dPt>
          <c:dPt>
            <c:idx val="17"/>
            <c:bubble3D val="0"/>
            <c:spPr>
              <a:ln w="38100">
                <a:solidFill>
                  <a:srgbClr val="C00000"/>
                </a:solidFill>
              </a:ln>
            </c:spPr>
            <c:extLst>
              <c:ext xmlns:c16="http://schemas.microsoft.com/office/drawing/2014/chart" uri="{C3380CC4-5D6E-409C-BE32-E72D297353CC}">
                <c16:uniqueId val="{00000024-F356-4574-A9A2-EA105153458E}"/>
              </c:ext>
            </c:extLst>
          </c:dPt>
          <c:dPt>
            <c:idx val="18"/>
            <c:bubble3D val="0"/>
            <c:spPr>
              <a:ln w="38100">
                <a:solidFill>
                  <a:srgbClr val="C00000"/>
                </a:solidFill>
              </a:ln>
            </c:spPr>
            <c:extLst>
              <c:ext xmlns:c16="http://schemas.microsoft.com/office/drawing/2014/chart" uri="{C3380CC4-5D6E-409C-BE32-E72D297353CC}">
                <c16:uniqueId val="{00000026-F356-4574-A9A2-EA105153458E}"/>
              </c:ext>
            </c:extLst>
          </c:dPt>
          <c:dPt>
            <c:idx val="19"/>
            <c:bubble3D val="0"/>
            <c:spPr>
              <a:ln w="38100">
                <a:solidFill>
                  <a:srgbClr val="C00000"/>
                </a:solidFill>
              </a:ln>
            </c:spPr>
            <c:extLst>
              <c:ext xmlns:c16="http://schemas.microsoft.com/office/drawing/2014/chart" uri="{C3380CC4-5D6E-409C-BE32-E72D297353CC}">
                <c16:uniqueId val="{00000028-F356-4574-A9A2-EA105153458E}"/>
              </c:ext>
            </c:extLst>
          </c:dPt>
          <c:dPt>
            <c:idx val="20"/>
            <c:bubble3D val="0"/>
            <c:spPr>
              <a:ln w="38100">
                <a:solidFill>
                  <a:srgbClr val="C00000"/>
                </a:solidFill>
              </a:ln>
            </c:spPr>
            <c:extLst>
              <c:ext xmlns:c16="http://schemas.microsoft.com/office/drawing/2014/chart" uri="{C3380CC4-5D6E-409C-BE32-E72D297353CC}">
                <c16:uniqueId val="{0000002A-F356-4574-A9A2-EA105153458E}"/>
              </c:ext>
            </c:extLst>
          </c:dPt>
          <c:dPt>
            <c:idx val="21"/>
            <c:bubble3D val="0"/>
            <c:spPr>
              <a:ln w="38100">
                <a:solidFill>
                  <a:srgbClr val="C00000"/>
                </a:solidFill>
              </a:ln>
            </c:spPr>
            <c:extLst>
              <c:ext xmlns:c16="http://schemas.microsoft.com/office/drawing/2014/chart" uri="{C3380CC4-5D6E-409C-BE32-E72D297353CC}">
                <c16:uniqueId val="{0000002C-F356-4574-A9A2-EA105153458E}"/>
              </c:ext>
            </c:extLst>
          </c:dPt>
          <c:dPt>
            <c:idx val="22"/>
            <c:bubble3D val="0"/>
            <c:spPr>
              <a:ln w="38100">
                <a:solidFill>
                  <a:srgbClr val="C00000"/>
                </a:solidFill>
              </a:ln>
            </c:spPr>
            <c:extLst>
              <c:ext xmlns:c16="http://schemas.microsoft.com/office/drawing/2014/chart" uri="{C3380CC4-5D6E-409C-BE32-E72D297353CC}">
                <c16:uniqueId val="{0000002E-F356-4574-A9A2-EA105153458E}"/>
              </c:ext>
            </c:extLst>
          </c:dPt>
          <c:dPt>
            <c:idx val="23"/>
            <c:bubble3D val="0"/>
            <c:spPr>
              <a:ln w="38100">
                <a:solidFill>
                  <a:srgbClr val="C00000"/>
                </a:solidFill>
              </a:ln>
            </c:spPr>
            <c:extLst>
              <c:ext xmlns:c16="http://schemas.microsoft.com/office/drawing/2014/chart" uri="{C3380CC4-5D6E-409C-BE32-E72D297353CC}">
                <c16:uniqueId val="{00000030-F356-4574-A9A2-EA105153458E}"/>
              </c:ext>
            </c:extLst>
          </c:dPt>
          <c:dPt>
            <c:idx val="24"/>
            <c:bubble3D val="0"/>
            <c:spPr>
              <a:ln w="38100">
                <a:solidFill>
                  <a:srgbClr val="C00000"/>
                </a:solidFill>
              </a:ln>
            </c:spPr>
            <c:extLst>
              <c:ext xmlns:c16="http://schemas.microsoft.com/office/drawing/2014/chart" uri="{C3380CC4-5D6E-409C-BE32-E72D297353CC}">
                <c16:uniqueId val="{00000032-F356-4574-A9A2-EA105153458E}"/>
              </c:ext>
            </c:extLst>
          </c:dPt>
          <c:dPt>
            <c:idx val="25"/>
            <c:bubble3D val="0"/>
            <c:spPr>
              <a:ln w="38100">
                <a:solidFill>
                  <a:srgbClr val="C00000"/>
                </a:solidFill>
              </a:ln>
            </c:spPr>
            <c:extLst>
              <c:ext xmlns:c16="http://schemas.microsoft.com/office/drawing/2014/chart" uri="{C3380CC4-5D6E-409C-BE32-E72D297353CC}">
                <c16:uniqueId val="{00000034-F356-4574-A9A2-EA105153458E}"/>
              </c:ext>
            </c:extLst>
          </c:dPt>
          <c:dPt>
            <c:idx val="26"/>
            <c:bubble3D val="0"/>
            <c:spPr>
              <a:ln w="38100">
                <a:solidFill>
                  <a:srgbClr val="C00000"/>
                </a:solidFill>
              </a:ln>
            </c:spPr>
            <c:extLst>
              <c:ext xmlns:c16="http://schemas.microsoft.com/office/drawing/2014/chart" uri="{C3380CC4-5D6E-409C-BE32-E72D297353CC}">
                <c16:uniqueId val="{00000036-F356-4574-A9A2-EA105153458E}"/>
              </c:ext>
            </c:extLst>
          </c:dPt>
          <c:dPt>
            <c:idx val="27"/>
            <c:bubble3D val="0"/>
            <c:spPr>
              <a:ln w="38100">
                <a:solidFill>
                  <a:srgbClr val="C00000"/>
                </a:solidFill>
              </a:ln>
            </c:spPr>
            <c:extLst>
              <c:ext xmlns:c16="http://schemas.microsoft.com/office/drawing/2014/chart" uri="{C3380CC4-5D6E-409C-BE32-E72D297353CC}">
                <c16:uniqueId val="{00000038-F356-4574-A9A2-EA105153458E}"/>
              </c:ext>
            </c:extLst>
          </c:dPt>
          <c:dPt>
            <c:idx val="28"/>
            <c:bubble3D val="0"/>
            <c:spPr>
              <a:ln w="38100">
                <a:solidFill>
                  <a:srgbClr val="C00000"/>
                </a:solidFill>
              </a:ln>
            </c:spPr>
            <c:extLst>
              <c:ext xmlns:c16="http://schemas.microsoft.com/office/drawing/2014/chart" uri="{C3380CC4-5D6E-409C-BE32-E72D297353CC}">
                <c16:uniqueId val="{0000003A-F356-4574-A9A2-EA105153458E}"/>
              </c:ext>
            </c:extLst>
          </c:dPt>
          <c:cat>
            <c:numRef>
              <c:f>Sheet1!$B$1:$AZ$1</c:f>
              <c:numCache>
                <c:formatCode>General</c:formatCode>
                <c:ptCount val="2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numCache>
            </c:numRef>
          </c:cat>
          <c:val>
            <c:numRef>
              <c:f>Sheet1!$B$2:$AZ$2</c:f>
              <c:numCache>
                <c:formatCode>0</c:formatCode>
                <c:ptCount val="29"/>
                <c:pt idx="0">
                  <c:v>81.544868414281382</c:v>
                </c:pt>
                <c:pt idx="1">
                  <c:v>83.184527627833262</c:v>
                </c:pt>
                <c:pt idx="2">
                  <c:v>84.765113711832356</c:v>
                </c:pt>
                <c:pt idx="3">
                  <c:v>88.058261501162747</c:v>
                </c:pt>
                <c:pt idx="4">
                  <c:v>90.143140887192104</c:v>
                </c:pt>
                <c:pt idx="5">
                  <c:v>93.129655986820154</c:v>
                </c:pt>
                <c:pt idx="6">
                  <c:v>96.845045490323457</c:v>
                </c:pt>
                <c:pt idx="7">
                  <c:v>99.250992567622674</c:v>
                </c:pt>
                <c:pt idx="8">
                  <c:v>95.432060238824022</c:v>
                </c:pt>
                <c:pt idx="9">
                  <c:v>100</c:v>
                </c:pt>
                <c:pt idx="10">
                  <c:v>102.38636141469169</c:v>
                </c:pt>
                <c:pt idx="11">
                  <c:v>105.57870599031912</c:v>
                </c:pt>
                <c:pt idx="12">
                  <c:v>110.43532670388645</c:v>
                </c:pt>
                <c:pt idx="13">
                  <c:v>115.95858095666019</c:v>
                </c:pt>
                <c:pt idx="14">
                  <c:v>121.75737164740372</c:v>
                </c:pt>
                <c:pt idx="15">
                  <c:v>127.60153626224967</c:v>
                </c:pt>
                <c:pt idx="16">
                  <c:v>133.34269311912831</c:v>
                </c:pt>
                <c:pt idx="17">
                  <c:v>138.94308623013171</c:v>
                </c:pt>
                <c:pt idx="18">
                  <c:v>144.2229235068767</c:v>
                </c:pt>
                <c:pt idx="19">
                  <c:v>149.41494875312432</c:v>
                </c:pt>
                <c:pt idx="20">
                  <c:v>154.49505701073059</c:v>
                </c:pt>
                <c:pt idx="21">
                  <c:v>159.43889883507399</c:v>
                </c:pt>
                <c:pt idx="22">
                  <c:v>164.22206580012622</c:v>
                </c:pt>
                <c:pt idx="23">
                  <c:v>169.14872777412995</c:v>
                </c:pt>
                <c:pt idx="24">
                  <c:v>174.0427642977281</c:v>
                </c:pt>
                <c:pt idx="25">
                  <c:v>178.89275599615806</c:v>
                </c:pt>
                <c:pt idx="26">
                  <c:v>183.68708185685506</c:v>
                </c:pt>
                <c:pt idx="27">
                  <c:v>188.4139627633048</c:v>
                </c:pt>
                <c:pt idx="28">
                  <c:v>193.06150717813293</c:v>
                </c:pt>
              </c:numCache>
            </c:numRef>
          </c:val>
          <c:smooth val="0"/>
          <c:extLst>
            <c:ext xmlns:c16="http://schemas.microsoft.com/office/drawing/2014/chart" uri="{C3380CC4-5D6E-409C-BE32-E72D297353CC}">
              <c16:uniqueId val="{0000003B-F356-4574-A9A2-EA105153458E}"/>
            </c:ext>
          </c:extLst>
        </c:ser>
        <c:ser>
          <c:idx val="1"/>
          <c:order val="2"/>
          <c:tx>
            <c:strRef>
              <c:f>Sheet1!$A$4</c:f>
              <c:strCache>
                <c:ptCount val="1"/>
                <c:pt idx="0">
                  <c:v>2020. gada Mērķa scenārijs</c:v>
                </c:pt>
              </c:strCache>
            </c:strRef>
          </c:tx>
          <c:spPr>
            <a:ln>
              <a:solidFill>
                <a:srgbClr val="FF6969">
                  <a:alpha val="66000"/>
                </a:srgbClr>
              </a:solidFill>
            </a:ln>
          </c:spPr>
          <c:marker>
            <c:symbol val="none"/>
          </c:marker>
          <c:cat>
            <c:numRef>
              <c:f>Sheet1!$B$1:$AZ$1</c:f>
              <c:numCache>
                <c:formatCode>General</c:formatCode>
                <c:ptCount val="29"/>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numCache>
            </c:numRef>
          </c:cat>
          <c:val>
            <c:numRef>
              <c:f>Sheet1!$B$4:$AZ$4</c:f>
              <c:numCache>
                <c:formatCode>General</c:formatCode>
                <c:ptCount val="29"/>
                <c:pt idx="7" formatCode="0.0">
                  <c:v>99.250992567622674</c:v>
                </c:pt>
                <c:pt idx="8" formatCode="0.0">
                  <c:v>91.329413625857882</c:v>
                </c:pt>
                <c:pt idx="9" formatCode="0.0">
                  <c:v>97.538176522501473</c:v>
                </c:pt>
                <c:pt idx="10" formatCode="0.0">
                  <c:v>103.29292882604467</c:v>
                </c:pt>
                <c:pt idx="11" formatCode="0.0">
                  <c:v>108.7674541695019</c:v>
                </c:pt>
                <c:pt idx="12" formatCode="0.0">
                  <c:v>114.20582731974395</c:v>
                </c:pt>
                <c:pt idx="13" formatCode="0.0">
                  <c:v>119.68770676499129</c:v>
                </c:pt>
                <c:pt idx="14" formatCode="0.0">
                  <c:v>124.71459044912091</c:v>
                </c:pt>
                <c:pt idx="15" formatCode="0.0">
                  <c:v>129.45374488618751</c:v>
                </c:pt>
                <c:pt idx="16" formatCode="0.0">
                  <c:v>133.85517221231794</c:v>
                </c:pt>
                <c:pt idx="17" formatCode="0.0">
                  <c:v>138.13853772311208</c:v>
                </c:pt>
                <c:pt idx="18" formatCode="0.0">
                  <c:v>142.28269385480547</c:v>
                </c:pt>
                <c:pt idx="19">
                  <c:v>146.26660928274001</c:v>
                </c:pt>
                <c:pt idx="20">
                  <c:v>150.36207434265677</c:v>
                </c:pt>
                <c:pt idx="21">
                  <c:v>154.57221242425123</c:v>
                </c:pt>
                <c:pt idx="22">
                  <c:v>158.90023437213031</c:v>
                </c:pt>
                <c:pt idx="23">
                  <c:v>163.19054070017785</c:v>
                </c:pt>
                <c:pt idx="24">
                  <c:v>167.46613286652251</c:v>
                </c:pt>
                <c:pt idx="25">
                  <c:v>171.71977264133221</c:v>
                </c:pt>
                <c:pt idx="26">
                  <c:v>175.94407904830896</c:v>
                </c:pt>
                <c:pt idx="27">
                  <c:v>180.13154812965871</c:v>
                </c:pt>
                <c:pt idx="28">
                  <c:v>184.27457373664086</c:v>
                </c:pt>
              </c:numCache>
            </c:numRef>
          </c:val>
          <c:smooth val="0"/>
          <c:extLst>
            <c:ext xmlns:c16="http://schemas.microsoft.com/office/drawing/2014/chart" uri="{C3380CC4-5D6E-409C-BE32-E72D297353CC}">
              <c16:uniqueId val="{0000003B-895E-45FC-866B-1E5A0F164DF6}"/>
            </c:ext>
          </c:extLst>
        </c:ser>
        <c:dLbls>
          <c:showLegendKey val="0"/>
          <c:showVal val="0"/>
          <c:showCatName val="0"/>
          <c:showSerName val="0"/>
          <c:showPercent val="0"/>
          <c:showBubbleSize val="0"/>
        </c:dLbls>
        <c:smooth val="0"/>
        <c:axId val="304293008"/>
        <c:axId val="304294576"/>
      </c:lineChart>
      <c:catAx>
        <c:axId val="304293008"/>
        <c:scaling>
          <c:orientation val="minMax"/>
        </c:scaling>
        <c:delete val="0"/>
        <c:axPos val="b"/>
        <c:numFmt formatCode="General" sourceLinked="1"/>
        <c:majorTickMark val="out"/>
        <c:minorTickMark val="none"/>
        <c:tickLblPos val="low"/>
        <c:spPr>
          <a:ln w="3175">
            <a:noFill/>
          </a:ln>
        </c:spPr>
        <c:txPr>
          <a:bodyPr rot="0" vert="horz"/>
          <a:lstStyle/>
          <a:p>
            <a:pPr>
              <a:defRPr/>
            </a:pPr>
            <a:endParaRPr lang="lv-LV"/>
          </a:p>
        </c:txPr>
        <c:crossAx val="304294576"/>
        <c:crosses val="autoZero"/>
        <c:auto val="1"/>
        <c:lblAlgn val="ctr"/>
        <c:lblOffset val="100"/>
        <c:noMultiLvlLbl val="0"/>
      </c:catAx>
      <c:valAx>
        <c:axId val="304294576"/>
        <c:scaling>
          <c:orientation val="minMax"/>
          <c:max val="200"/>
          <c:min val="80"/>
        </c:scaling>
        <c:delete val="0"/>
        <c:axPos val="l"/>
        <c:numFmt formatCode="0" sourceLinked="0"/>
        <c:majorTickMark val="out"/>
        <c:minorTickMark val="none"/>
        <c:tickLblPos val="nextTo"/>
        <c:spPr>
          <a:ln w="3175">
            <a:noFill/>
          </a:ln>
        </c:spPr>
        <c:txPr>
          <a:bodyPr rot="0" vert="horz"/>
          <a:lstStyle/>
          <a:p>
            <a:pPr>
              <a:defRPr/>
            </a:pPr>
            <a:endParaRPr lang="lv-LV"/>
          </a:p>
        </c:txPr>
        <c:crossAx val="304293008"/>
        <c:crosses val="autoZero"/>
        <c:crossBetween val="between"/>
        <c:majorUnit val="60"/>
      </c:valAx>
      <c:spPr>
        <a:noFill/>
        <a:ln w="25398">
          <a:noFill/>
        </a:ln>
      </c:spPr>
    </c:plotArea>
    <c:plotVisOnly val="1"/>
    <c:dispBlanksAs val="gap"/>
    <c:showDLblsOverMax val="0"/>
  </c:chart>
  <c:spPr>
    <a:noFill/>
    <a:ln w="6350">
      <a:noFill/>
    </a:ln>
  </c:spPr>
  <c:txPr>
    <a:bodyPr/>
    <a:lstStyle/>
    <a:p>
      <a:pPr>
        <a:defRPr sz="1400" b="0" i="0" u="none" strike="noStrike" baseline="0">
          <a:solidFill>
            <a:srgbClr val="000000"/>
          </a:solidFill>
          <a:latin typeface="Gill Sans Nova Cond Lt" panose="020B0306020104020203" pitchFamily="34" charset="0"/>
          <a:ea typeface="Arial"/>
          <a:cs typeface="Segoe UI Semilight" panose="020B0402040204020203" pitchFamily="34" charset="0"/>
        </a:defRPr>
      </a:pPr>
      <a:endParaRPr lang="lv-LV"/>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11848268348748"/>
          <c:y val="5.0684045255866062E-4"/>
          <c:w val="0.44504139419784633"/>
          <c:h val="0.97055486300685367"/>
        </c:manualLayout>
      </c:layout>
      <c:barChart>
        <c:barDir val="bar"/>
        <c:grouping val="clustered"/>
        <c:varyColors val="0"/>
        <c:ser>
          <c:idx val="1"/>
          <c:order val="0"/>
          <c:tx>
            <c:strRef>
              <c:f>Sheet1!$B$1</c:f>
              <c:strCache>
                <c:ptCount val="1"/>
                <c:pt idx="0">
                  <c:v>2030/2021</c:v>
                </c:pt>
              </c:strCache>
            </c:strRef>
          </c:tx>
          <c:spPr>
            <a:solidFill>
              <a:srgbClr val="01859C"/>
            </a:solidFill>
            <a:ln>
              <a:noFill/>
            </a:ln>
            <a:effectLst/>
          </c:spPr>
          <c:invertIfNegative val="0"/>
          <c:dPt>
            <c:idx val="0"/>
            <c:invertIfNegative val="0"/>
            <c:bubble3D val="0"/>
            <c:spPr>
              <a:solidFill>
                <a:srgbClr val="01859C"/>
              </a:solidFill>
              <a:ln>
                <a:noFill/>
              </a:ln>
              <a:effectLst/>
            </c:spPr>
            <c:extLst>
              <c:ext xmlns:c16="http://schemas.microsoft.com/office/drawing/2014/chart" uri="{C3380CC4-5D6E-409C-BE32-E72D297353CC}">
                <c16:uniqueId val="{00000001-BE9F-43A1-BDCF-3F23E57B1B3E}"/>
              </c:ext>
            </c:extLst>
          </c:dPt>
          <c:dPt>
            <c:idx val="1"/>
            <c:invertIfNegative val="0"/>
            <c:bubble3D val="0"/>
            <c:spPr>
              <a:solidFill>
                <a:srgbClr val="01859C"/>
              </a:solidFill>
              <a:ln>
                <a:noFill/>
              </a:ln>
              <a:effectLst/>
            </c:spPr>
            <c:extLst>
              <c:ext xmlns:c16="http://schemas.microsoft.com/office/drawing/2014/chart" uri="{C3380CC4-5D6E-409C-BE32-E72D297353CC}">
                <c16:uniqueId val="{00000003-A760-4286-9E37-B6C0A274FBE0}"/>
              </c:ext>
            </c:extLst>
          </c:dPt>
          <c:dPt>
            <c:idx val="3"/>
            <c:invertIfNegative val="0"/>
            <c:bubble3D val="0"/>
            <c:spPr>
              <a:solidFill>
                <a:srgbClr val="01859C"/>
              </a:solidFill>
              <a:ln>
                <a:noFill/>
              </a:ln>
              <a:effectLst/>
            </c:spPr>
            <c:extLst>
              <c:ext xmlns:c16="http://schemas.microsoft.com/office/drawing/2014/chart" uri="{C3380CC4-5D6E-409C-BE32-E72D297353CC}">
                <c16:uniqueId val="{00000007-BE9F-43A1-BDCF-3F23E57B1B3E}"/>
              </c:ext>
            </c:extLst>
          </c:dPt>
          <c:dPt>
            <c:idx val="5"/>
            <c:invertIfNegative val="0"/>
            <c:bubble3D val="0"/>
            <c:spPr>
              <a:solidFill>
                <a:srgbClr val="01859C"/>
              </a:solidFill>
              <a:ln>
                <a:noFill/>
              </a:ln>
              <a:effectLst/>
            </c:spPr>
            <c:extLst>
              <c:ext xmlns:c16="http://schemas.microsoft.com/office/drawing/2014/chart" uri="{C3380CC4-5D6E-409C-BE32-E72D297353CC}">
                <c16:uniqueId val="{00000007-02E1-4002-8857-61874C518554}"/>
              </c:ext>
            </c:extLst>
          </c:dPt>
          <c:dPt>
            <c:idx val="6"/>
            <c:invertIfNegative val="0"/>
            <c:bubble3D val="0"/>
            <c:spPr>
              <a:solidFill>
                <a:srgbClr val="01859C"/>
              </a:solidFill>
              <a:ln>
                <a:noFill/>
              </a:ln>
              <a:effectLst/>
            </c:spPr>
            <c:extLst>
              <c:ext xmlns:c16="http://schemas.microsoft.com/office/drawing/2014/chart" uri="{C3380CC4-5D6E-409C-BE32-E72D297353CC}">
                <c16:uniqueId val="{0000000D-BE9F-43A1-BDCF-3F23E57B1B3E}"/>
              </c:ext>
            </c:extLst>
          </c:dPt>
          <c:dPt>
            <c:idx val="7"/>
            <c:invertIfNegative val="0"/>
            <c:bubble3D val="0"/>
            <c:spPr>
              <a:solidFill>
                <a:srgbClr val="01859C"/>
              </a:solidFill>
              <a:ln>
                <a:noFill/>
              </a:ln>
              <a:effectLst/>
            </c:spPr>
            <c:extLst>
              <c:ext xmlns:c16="http://schemas.microsoft.com/office/drawing/2014/chart" uri="{C3380CC4-5D6E-409C-BE32-E72D297353CC}">
                <c16:uniqueId val="{0000000B-02E1-4002-8857-61874C518554}"/>
              </c:ext>
            </c:extLst>
          </c:dPt>
          <c:dLbls>
            <c:dLbl>
              <c:idx val="7"/>
              <c:layout>
                <c:manualLayout>
                  <c:x val="-8.3333333333333329E-2"/>
                  <c:y val="0"/>
                </c:manualLayout>
              </c:layout>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Segoe UI Light" panose="020B0502040204020203" pitchFamily="34" charset="0"/>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2E1-4002-8857-61874C518554}"/>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egoe UI Light" panose="020B0502040204020203"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8"/>
                <c:pt idx="0">
                  <c:v>Sabiedriskie pakalpojumi</c:v>
                </c:pt>
                <c:pt idx="1">
                  <c:v>Lauksaimniecība, mežsaimniecība, zvejniecība</c:v>
                </c:pt>
                <c:pt idx="2">
                  <c:v>Pārējā rūpniecība</c:v>
                </c:pt>
                <c:pt idx="3">
                  <c:v>Transports un uzglabāšana</c:v>
                </c:pt>
                <c:pt idx="4">
                  <c:v>Apstrādes rūpniecība</c:v>
                </c:pt>
                <c:pt idx="5">
                  <c:v>Citi komercpakalpojumi</c:v>
                </c:pt>
                <c:pt idx="6">
                  <c:v>Tirdzniecība, izmitināšana un ēdināšanas pakalpojumi</c:v>
                </c:pt>
                <c:pt idx="7">
                  <c:v>Būvniecība</c:v>
                </c:pt>
              </c:strCache>
            </c:strRef>
          </c:cat>
          <c:val>
            <c:numRef>
              <c:f>Sheet1!$B$2:$B$16</c:f>
              <c:numCache>
                <c:formatCode>General</c:formatCode>
                <c:ptCount val="8"/>
                <c:pt idx="0">
                  <c:v>2.9910095021453885E-2</c:v>
                </c:pt>
                <c:pt idx="1">
                  <c:v>3.0911281534171876E-2</c:v>
                </c:pt>
                <c:pt idx="2">
                  <c:v>3.5575416148298157E-2</c:v>
                </c:pt>
                <c:pt idx="3">
                  <c:v>4.0327971283295766E-2</c:v>
                </c:pt>
                <c:pt idx="4">
                  <c:v>4.3821307063225561E-2</c:v>
                </c:pt>
                <c:pt idx="5">
                  <c:v>4.3864922908148855E-2</c:v>
                </c:pt>
                <c:pt idx="6">
                  <c:v>4.4745807930752335E-2</c:v>
                </c:pt>
                <c:pt idx="7">
                  <c:v>5.7266268699858784E-2</c:v>
                </c:pt>
              </c:numCache>
            </c:numRef>
          </c:val>
          <c:extLst>
            <c:ext xmlns:c16="http://schemas.microsoft.com/office/drawing/2014/chart" uri="{C3380CC4-5D6E-409C-BE32-E72D297353CC}">
              <c16:uniqueId val="{00000010-BE9F-43A1-BDCF-3F23E57B1B3E}"/>
            </c:ext>
          </c:extLst>
        </c:ser>
        <c:dLbls>
          <c:showLegendKey val="0"/>
          <c:showVal val="0"/>
          <c:showCatName val="0"/>
          <c:showSerName val="0"/>
          <c:showPercent val="0"/>
          <c:showBubbleSize val="0"/>
        </c:dLbls>
        <c:gapWidth val="68"/>
        <c:overlap val="-5"/>
        <c:axId val="187960320"/>
        <c:axId val="187962112"/>
      </c:barChart>
      <c:catAx>
        <c:axId val="18796032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200" b="0" i="0" u="none" strike="noStrike" kern="1200" baseline="0">
                <a:solidFill>
                  <a:schemeClr val="tx1"/>
                </a:solidFill>
                <a:latin typeface="Segoe UI Light" panose="020B0502040204020203" pitchFamily="34" charset="0"/>
                <a:ea typeface="+mn-ea"/>
                <a:cs typeface="+mn-cs"/>
              </a:defRPr>
            </a:pPr>
            <a:endParaRPr lang="lv-LV"/>
          </a:p>
        </c:txPr>
        <c:crossAx val="187962112"/>
        <c:crosses val="autoZero"/>
        <c:auto val="1"/>
        <c:lblAlgn val="ctr"/>
        <c:lblOffset val="100"/>
        <c:noMultiLvlLbl val="0"/>
      </c:catAx>
      <c:valAx>
        <c:axId val="187962112"/>
        <c:scaling>
          <c:orientation val="minMax"/>
          <c:max val="6.0000000000000012E-2"/>
        </c:scaling>
        <c:delete val="1"/>
        <c:axPos val="b"/>
        <c:numFmt formatCode="0" sourceLinked="0"/>
        <c:majorTickMark val="out"/>
        <c:minorTickMark val="none"/>
        <c:tickLblPos val="nextTo"/>
        <c:crossAx val="1879603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chemeClr val="tx1"/>
          </a:solidFill>
          <a:latin typeface="Segoe UI Light" panose="020B0502040204020203" pitchFamily="34" charset="0"/>
        </a:defRPr>
      </a:pPr>
      <a:endParaRPr lang="lv-L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111848268348748"/>
          <c:y val="5.0684045255866062E-4"/>
          <c:w val="0.44504139419784633"/>
          <c:h val="0.97055486300685367"/>
        </c:manualLayout>
      </c:layout>
      <c:barChart>
        <c:barDir val="bar"/>
        <c:grouping val="clustered"/>
        <c:varyColors val="0"/>
        <c:ser>
          <c:idx val="1"/>
          <c:order val="0"/>
          <c:tx>
            <c:strRef>
              <c:f>Sheet1!$B$1</c:f>
              <c:strCache>
                <c:ptCount val="1"/>
                <c:pt idx="0">
                  <c:v>2030/2021</c:v>
                </c:pt>
              </c:strCache>
            </c:strRef>
          </c:tx>
          <c:spPr>
            <a:solidFill>
              <a:schemeClr val="accent2"/>
            </a:solidFill>
            <a:ln>
              <a:noFill/>
            </a:ln>
            <a:effectLst/>
          </c:spPr>
          <c:invertIfNegative val="0"/>
          <c:dLbls>
            <c:dLbl>
              <c:idx val="7"/>
              <c:layout>
                <c:manualLayout>
                  <c:x val="-9.2592592592592768E-2"/>
                  <c:y val="-3.2070707070707143E-3"/>
                </c:manualLayout>
              </c:layout>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Segoe UI Light" panose="020B0502040204020203" pitchFamily="34" charset="0"/>
                      <a:ea typeface="+mn-ea"/>
                      <a:cs typeface="+mn-cs"/>
                    </a:defRPr>
                  </a:pPr>
                  <a:endParaRPr lang="lv-LV"/>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8F-47B4-BBDA-75A346929899}"/>
                </c:ext>
              </c:extLst>
            </c:dLbl>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egoe UI Light" panose="020B0502040204020203" pitchFamily="34" charset="0"/>
                    <a:ea typeface="+mn-ea"/>
                    <a:cs typeface="+mn-cs"/>
                  </a:defRPr>
                </a:pPr>
                <a:endParaRPr lang="lv-LV"/>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8"/>
                <c:pt idx="0">
                  <c:v>Lauksaimniecība, mežsaimniecība, zvejniecība</c:v>
                </c:pt>
                <c:pt idx="1">
                  <c:v>Tirdzniecība, izmitināšana un ēdināšanas pakalpojumi</c:v>
                </c:pt>
                <c:pt idx="2">
                  <c:v>Transports un uzglabāšana</c:v>
                </c:pt>
                <c:pt idx="3">
                  <c:v>Būvniecība</c:v>
                </c:pt>
                <c:pt idx="4">
                  <c:v>Sabiedriskie pakalpojumi</c:v>
                </c:pt>
                <c:pt idx="5">
                  <c:v>Apstrādes rūpniecība</c:v>
                </c:pt>
                <c:pt idx="6">
                  <c:v>Citi komercpakalpojumi</c:v>
                </c:pt>
                <c:pt idx="7">
                  <c:v>Pārējā rūpniecība</c:v>
                </c:pt>
              </c:strCache>
            </c:strRef>
          </c:cat>
          <c:val>
            <c:numRef>
              <c:f>Sheet1!$C$2:$C$16</c:f>
              <c:numCache>
                <c:formatCode>General</c:formatCode>
                <c:ptCount val="8"/>
                <c:pt idx="0">
                  <c:v>2.3420920327941418E-2</c:v>
                </c:pt>
                <c:pt idx="1">
                  <c:v>2.6604252843013966E-2</c:v>
                </c:pt>
                <c:pt idx="2">
                  <c:v>2.6857876179183081E-2</c:v>
                </c:pt>
                <c:pt idx="3">
                  <c:v>2.7794482574482516E-2</c:v>
                </c:pt>
                <c:pt idx="4">
                  <c:v>2.8489940722746354E-2</c:v>
                </c:pt>
                <c:pt idx="5">
                  <c:v>3.0975652297166506E-2</c:v>
                </c:pt>
                <c:pt idx="6">
                  <c:v>3.1916822317560045E-2</c:v>
                </c:pt>
                <c:pt idx="7">
                  <c:v>3.7880550322403082E-2</c:v>
                </c:pt>
              </c:numCache>
            </c:numRef>
          </c:val>
          <c:extLst>
            <c:ext xmlns:c16="http://schemas.microsoft.com/office/drawing/2014/chart" uri="{C3380CC4-5D6E-409C-BE32-E72D297353CC}">
              <c16:uniqueId val="{0000000C-C7F8-4B5A-946B-D4F95223B279}"/>
            </c:ext>
          </c:extLst>
        </c:ser>
        <c:dLbls>
          <c:showLegendKey val="0"/>
          <c:showVal val="0"/>
          <c:showCatName val="0"/>
          <c:showSerName val="0"/>
          <c:showPercent val="0"/>
          <c:showBubbleSize val="0"/>
        </c:dLbls>
        <c:gapWidth val="68"/>
        <c:overlap val="-5"/>
        <c:axId val="187960320"/>
        <c:axId val="187962112"/>
      </c:barChart>
      <c:catAx>
        <c:axId val="18796032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200" b="0" i="0" u="none" strike="noStrike" kern="1200" baseline="0">
                <a:solidFill>
                  <a:schemeClr val="tx1"/>
                </a:solidFill>
                <a:latin typeface="Segoe UI Light" panose="020B0502040204020203" pitchFamily="34" charset="0"/>
                <a:ea typeface="+mn-ea"/>
                <a:cs typeface="+mn-cs"/>
              </a:defRPr>
            </a:pPr>
            <a:endParaRPr lang="lv-LV"/>
          </a:p>
        </c:txPr>
        <c:crossAx val="187962112"/>
        <c:crosses val="autoZero"/>
        <c:auto val="1"/>
        <c:lblAlgn val="ctr"/>
        <c:lblOffset val="100"/>
        <c:noMultiLvlLbl val="0"/>
      </c:catAx>
      <c:valAx>
        <c:axId val="187962112"/>
        <c:scaling>
          <c:orientation val="minMax"/>
          <c:min val="1.5000000000000003E-2"/>
        </c:scaling>
        <c:delete val="1"/>
        <c:axPos val="b"/>
        <c:numFmt formatCode="0" sourceLinked="0"/>
        <c:majorTickMark val="out"/>
        <c:minorTickMark val="none"/>
        <c:tickLblPos val="nextTo"/>
        <c:crossAx val="18796032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100">
          <a:solidFill>
            <a:schemeClr val="tx1"/>
          </a:solidFill>
          <a:latin typeface="Segoe UI Light" panose="020B0502040204020203" pitchFamily="34" charset="0"/>
        </a:defRPr>
      </a:pPr>
      <a:endParaRPr lang="lv-LV"/>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Sheet1!$B$2:$B$18</cx:f>
        <cx:lvl ptCount="17">
          <cx:pt idx="0">Lauksaimniecība, mežsaimniecība</cx:pt>
          <cx:pt idx="1">Apstrādes rūpniecība</cx:pt>
          <cx:pt idx="2">Pārējā rūpniecība</cx:pt>
          <cx:pt idx="3">Būvniecība</cx:pt>
          <cx:pt idx="4">Tirdzniecība</cx:pt>
          <cx:pt idx="5">Transports un uzglabāšana</cx:pt>
          <cx:pt idx="6">Izmitināšana un ēdināšana</cx:pt>
          <cx:pt idx="7">Informācijas un komunikācijas pakalpojumi</cx:pt>
          <cx:pt idx="8">Finanšu un apdroši-nāšanas darbības</cx:pt>
          <cx:pt idx="9">Operācijas ar nekustamo īpašumu</cx:pt>
          <cx:pt idx="10">Profesionālie, zinātniskie un tehniskie pakalpojumi</cx:pt>
          <cx:pt idx="11">Administratīvo un apkalpojošo dienestu darbība</cx:pt>
          <cx:pt idx="12">Valsts pārvalde un aizsardzība</cx:pt>
          <cx:pt idx="13">Izglītība</cx:pt>
          <cx:pt idx="14">Veselība un sociālā aprūpe</cx:pt>
          <cx:pt idx="15">Māksla, izklaide un atpūta</cx:pt>
          <cx:pt idx="16">Pārējās pakalpojumu nozares</cx:pt>
        </cx:lvl>
      </cx:strDim>
      <cx:numDim type="size">
        <cx:f>Sheet1!$C$2:$C$18</cx:f>
        <cx:lvl ptCount="17" formatCode="0.0">
          <cx:pt idx="0">58.5</cx:pt>
          <cx:pt idx="1">109.2</cx:pt>
          <cx:pt idx="2">22.100000000000001</cx:pt>
          <cx:pt idx="3">72.299999999999997</cx:pt>
          <cx:pt idx="4">132.09999999999999</cx:pt>
          <cx:pt idx="5">66.700000000000003</cx:pt>
          <cx:pt idx="6">25.800000000000001</cx:pt>
          <cx:pt idx="7">35.600000000000001</cx:pt>
          <cx:pt idx="8">17.699999999999999</cx:pt>
          <cx:pt idx="9">17.800000000000001</cx:pt>
          <cx:pt idx="10">32.200000000000003</cx:pt>
          <cx:pt idx="11">26.100000000000001</cx:pt>
          <cx:pt idx="12">62.700000000000003</cx:pt>
          <cx:pt idx="13">82.299999999999997</cx:pt>
          <cx:pt idx="14">58.299999999999997</cx:pt>
          <cx:pt idx="15">21.5</cx:pt>
          <cx:pt idx="16">23.099999999999998</cx:pt>
        </cx:lvl>
      </cx:numDim>
    </cx:data>
  </cx:chartData>
  <cx:chart>
    <cx:plotArea>
      <cx:plotAreaRegion>
        <cx:series layoutId="treemap" uniqueId="{41C012F7-AB7D-4739-BBB9-A6486A2E6C7C}">
          <cx:tx>
            <cx:txData>
              <cx:f>Sheet1!$C$1</cx:f>
              <cx:v>Series1</cx:v>
            </cx:txData>
          </cx:tx>
          <cx:dataLabels>
            <cx:numFmt formatCode="# ##0" sourceLinked="0"/>
            <cx:spPr>
              <a:noFill/>
              <a:ln>
                <a:noFill/>
              </a:ln>
            </cx:spPr>
            <cx:txPr>
              <a:bodyPr spcFirstLastPara="1" vertOverflow="ellipsis" horzOverflow="overflow" wrap="square" lIns="0" tIns="0" rIns="0" bIns="0" anchor="ctr" anchorCtr="1"/>
              <a:lstStyle/>
              <a:p>
                <a:pPr algn="ctr" rtl="0">
                  <a:defRPr sz="1100">
                    <a:solidFill>
                      <a:schemeClr val="tx1"/>
                    </a:solidFill>
                    <a:latin typeface="Segoe UI Light" panose="020B0502040204020203" pitchFamily="34" charset="0"/>
                    <a:ea typeface="Segoe UI Light" panose="020B0502040204020203" pitchFamily="34" charset="0"/>
                    <a:cs typeface="Segoe UI Light" panose="020B0502040204020203" pitchFamily="34" charset="0"/>
                  </a:defRPr>
                </a:pPr>
                <a:endParaRPr lang="en-US" sz="1100" b="0" i="0" u="none" strike="noStrike" baseline="0">
                  <a:solidFill>
                    <a:schemeClr val="tx1"/>
                  </a:solidFill>
                  <a:latin typeface="Segoe UI Light" panose="020B0502040204020203" pitchFamily="34" charset="0"/>
                </a:endParaRPr>
              </a:p>
            </cx:txPr>
            <cx:visibility seriesName="0" categoryName="1" value="1"/>
            <cx:separator>
</cx:separator>
            <cx:dataLabel idx="0">
              <cx:numFmt formatCode="# ##0" sourceLinked="0"/>
              <cx:txPr>
                <a:bodyPr spcFirstLastPara="1" vertOverflow="ellipsis" horzOverflow="overflow" wrap="square" lIns="0" tIns="0" rIns="0" bIns="0" anchor="ctr" anchorCtr="1"/>
                <a:lstStyle/>
                <a:p>
                  <a:pPr algn="ctr" rtl="0">
                    <a:defRPr sz="900">
                      <a:solidFill>
                        <a:schemeClr val="bg1"/>
                      </a:solidFill>
                    </a:defRPr>
                  </a:pPr>
                  <a:r>
                    <a:rPr lang="en-US" sz="900" b="0" i="0" u="none" strike="noStrike" baseline="0">
                      <a:solidFill>
                        <a:schemeClr val="bg1"/>
                      </a:solidFill>
                      <a:latin typeface="Segoe UI Light" panose="020B0502040204020203" pitchFamily="34" charset="0"/>
                    </a:rPr>
                    <a:t>Lauksaimniecība, mežsaimniecība
59</a:t>
                  </a:r>
                </a:p>
              </cx:txPr>
              <cx:visibility seriesName="0" categoryName="1" value="1"/>
              <cx:separator>
</cx:separator>
            </cx:dataLabel>
            <cx:dataLabel idx="1">
              <cx:numFmt formatCode="# ##0" sourceLinked="0"/>
              <cx:txPr>
                <a:bodyPr spcFirstLastPara="1" vertOverflow="ellipsis" horzOverflow="overflow" wrap="square" lIns="0" tIns="0" rIns="0" bIns="0" anchor="ctr" anchorCtr="1"/>
                <a:lstStyle/>
                <a:p>
                  <a:pPr algn="ctr" rtl="0">
                    <a:defRPr>
                      <a:solidFill>
                        <a:schemeClr val="bg1"/>
                      </a:solidFill>
                    </a:defRPr>
                  </a:pPr>
                  <a:r>
                    <a:rPr lang="en-US" sz="1100" b="0" i="0" u="none" strike="noStrike" baseline="0">
                      <a:solidFill>
                        <a:schemeClr val="bg1"/>
                      </a:solidFill>
                      <a:latin typeface="Segoe UI Light" panose="020B0502040204020203" pitchFamily="34" charset="0"/>
                    </a:rPr>
                    <a:t>Apstrādes rūpniecība
109</a:t>
                  </a:r>
                </a:p>
              </cx:txPr>
              <cx:visibility seriesName="0" categoryName="1" value="1"/>
              <cx:separator>
</cx:separator>
            </cx:dataLabel>
            <cx:dataLabel idx="2">
              <cx:numFmt formatCode="# ##0" sourceLinked="0"/>
              <cx:txPr>
                <a:bodyPr spcFirstLastPara="1" vertOverflow="ellipsis" horzOverflow="overflow" wrap="square" lIns="0" tIns="0" rIns="0" bIns="0" anchor="ctr" anchorCtr="1"/>
                <a:lstStyle/>
                <a:p>
                  <a:pPr algn="ctr" rtl="0">
                    <a:defRPr sz="800"/>
                  </a:pPr>
                  <a:r>
                    <a:rPr lang="en-US" sz="800" b="0" i="0" u="none" strike="noStrike" baseline="0">
                      <a:solidFill>
                        <a:sysClr val="window" lastClr="FFFFFF"/>
                      </a:solidFill>
                      <a:latin typeface="Segoe UI Light" panose="020B0502040204020203" pitchFamily="34" charset="0"/>
                    </a:rPr>
                    <a:t>Pārējā rūpniecība
22</a:t>
                  </a:r>
                </a:p>
              </cx:txPr>
              <cx:visibility seriesName="0" categoryName="1" value="1"/>
              <cx:separator>
</cx:separator>
            </cx:dataLabel>
            <cx:dataLabel idx="4">
              <cx:numFmt formatCode="# ##0" sourceLinked="0"/>
              <cx:visibility seriesName="0" categoryName="1" value="1"/>
              <cx:separator>
</cx:separator>
            </cx:dataLabel>
            <cx:dataLabel idx="6">
              <cx:numFmt formatCode="# ##0" sourceLinked="0"/>
              <cx:txPr>
                <a:bodyPr spcFirstLastPara="1" vertOverflow="ellipsis" horzOverflow="overflow" wrap="square" lIns="0" tIns="0" rIns="0" bIns="0" anchor="ctr" anchorCtr="1"/>
                <a:lstStyle/>
                <a:p>
                  <a:pPr algn="ctr" rtl="0">
                    <a:defRPr sz="900"/>
                  </a:pPr>
                  <a:r>
                    <a:rPr lang="en-US" sz="900" b="0" i="0" u="none" strike="noStrike" baseline="0">
                      <a:solidFill>
                        <a:sysClr val="window" lastClr="FFFFFF"/>
                      </a:solidFill>
                      <a:latin typeface="Segoe UI Light" panose="020B0502040204020203" pitchFamily="34" charset="0"/>
                    </a:rPr>
                    <a:t>Izmitināšana un ēdināšana
26</a:t>
                  </a:r>
                </a:p>
              </cx:txPr>
              <cx:visibility seriesName="0" categoryName="1" value="1"/>
              <cx:separator>
</cx:separator>
            </cx:dataLabel>
            <cx:dataLabel idx="7">
              <cx:numFmt formatCode="# ##0" sourceLinked="0"/>
              <cx:txPr>
                <a:bodyPr spcFirstLastPara="1" vertOverflow="ellipsis" horzOverflow="overflow" wrap="square" lIns="0" tIns="0" rIns="0" bIns="0" anchor="ctr" anchorCtr="1"/>
                <a:lstStyle/>
                <a:p>
                  <a:pPr algn="ctr" rtl="0">
                    <a:defRPr sz="800"/>
                  </a:pPr>
                  <a:r>
                    <a:rPr lang="en-US" sz="800" b="0" i="0" u="none" strike="noStrike" baseline="0">
                      <a:solidFill>
                        <a:schemeClr val="tx1"/>
                      </a:solidFill>
                      <a:latin typeface="Segoe UI Light" panose="020B0502040204020203" pitchFamily="34" charset="0"/>
                    </a:rPr>
                    <a:t>Informācijas un komunikācijas pakalpojumi
36</a:t>
                  </a:r>
                </a:p>
              </cx:txPr>
              <cx:visibility seriesName="0" categoryName="1" value="1"/>
              <cx:separator>
</cx:separator>
            </cx:dataLabel>
            <cx:dataLabel idx="8">
              <cx:numFmt formatCode="# ##0" sourceLinked="0"/>
              <cx:txPr>
                <a:bodyPr spcFirstLastPara="1" vertOverflow="ellipsis" horzOverflow="overflow" wrap="square" lIns="0" tIns="0" rIns="0" bIns="0" anchor="ctr" anchorCtr="1"/>
                <a:lstStyle/>
                <a:p>
                  <a:pPr algn="ctr" rtl="0">
                    <a:defRPr sz="600"/>
                  </a:pPr>
                  <a:r>
                    <a:rPr lang="en-US" sz="600" b="0" i="0" u="none" strike="noStrike" baseline="0">
                      <a:solidFill>
                        <a:sysClr val="window" lastClr="FFFFFF"/>
                      </a:solidFill>
                      <a:latin typeface="Segoe UI Light" panose="020B0502040204020203" pitchFamily="34" charset="0"/>
                    </a:rPr>
                    <a:t>Finanšu un apdroši-nāšanas darbības
18</a:t>
                  </a:r>
                </a:p>
              </cx:txPr>
              <cx:visibility seriesName="0" categoryName="1" value="1"/>
              <cx:separator>
</cx:separator>
            </cx:dataLabel>
            <cx:dataLabel idx="9">
              <cx:numFmt formatCode="# ##0" sourceLinked="0"/>
              <cx:txPr>
                <a:bodyPr spcFirstLastPara="1" vertOverflow="ellipsis" horzOverflow="overflow" wrap="square" lIns="0" tIns="0" rIns="0" bIns="0" anchor="ctr" anchorCtr="1"/>
                <a:lstStyle/>
                <a:p>
                  <a:pPr algn="ctr" rtl="0">
                    <a:defRPr sz="700"/>
                  </a:pPr>
                  <a:r>
                    <a:rPr lang="en-US" sz="700" b="0" i="0" u="none" strike="noStrike" baseline="0">
                      <a:solidFill>
                        <a:sysClr val="window" lastClr="FFFFFF"/>
                      </a:solidFill>
                      <a:latin typeface="Segoe UI Light" panose="020B0502040204020203" pitchFamily="34" charset="0"/>
                    </a:rPr>
                    <a:t>Operācijas ar nekustamo īpašumu
18</a:t>
                  </a:r>
                </a:p>
              </cx:txPr>
              <cx:visibility seriesName="0" categoryName="1" value="1"/>
              <cx:separator>
</cx:separator>
            </cx:dataLabel>
            <cx:dataLabel idx="10">
              <cx:numFmt formatCode="# ##0" sourceLinked="0"/>
              <cx:txPr>
                <a:bodyPr spcFirstLastPara="1" vertOverflow="ellipsis" horzOverflow="overflow" wrap="square" lIns="0" tIns="0" rIns="0" bIns="0" anchor="ctr" anchorCtr="1"/>
                <a:lstStyle/>
                <a:p>
                  <a:pPr algn="ctr" rtl="0">
                    <a:defRPr sz="800"/>
                  </a:pPr>
                  <a:r>
                    <a:rPr lang="en-US" sz="800" b="0" i="0" u="none" strike="noStrike" baseline="0">
                      <a:solidFill>
                        <a:schemeClr val="tx1"/>
                      </a:solidFill>
                      <a:latin typeface="Segoe UI Light" panose="020B0502040204020203" pitchFamily="34" charset="0"/>
                    </a:rPr>
                    <a:t>Profesionālie, zinātniskie un tehniskie pakalpojumi
32</a:t>
                  </a:r>
                </a:p>
              </cx:txPr>
              <cx:visibility seriesName="0" categoryName="1" value="1"/>
              <cx:separator>
</cx:separator>
            </cx:dataLabel>
            <cx:dataLabel idx="11">
              <cx:numFmt formatCode="# ##0" sourceLinked="0"/>
              <cx:txPr>
                <a:bodyPr spcFirstLastPara="1" vertOverflow="ellipsis" horzOverflow="overflow" wrap="square" lIns="0" tIns="0" rIns="0" bIns="0" anchor="ctr" anchorCtr="1"/>
                <a:lstStyle/>
                <a:p>
                  <a:pPr algn="ctr" rtl="0">
                    <a:defRPr sz="700"/>
                  </a:pPr>
                  <a:r>
                    <a:rPr lang="en-US" sz="700" b="0" i="0" u="none" strike="noStrike" baseline="0">
                      <a:solidFill>
                        <a:schemeClr val="tx1"/>
                      </a:solidFill>
                      <a:latin typeface="Segoe UI Light" panose="020B0502040204020203" pitchFamily="34" charset="0"/>
                    </a:rPr>
                    <a:t>Administratīvo un apkalpojošo dienestu darbība
26</a:t>
                  </a:r>
                </a:p>
              </cx:txPr>
              <cx:visibility seriesName="0" categoryName="1" value="1"/>
              <cx:separator>
</cx:separator>
            </cx:dataLabel>
            <cx:dataLabel idx="12">
              <cx:numFmt formatCode="# ##0" sourceLinked="0"/>
              <cx:txPr>
                <a:bodyPr spcFirstLastPara="1" vertOverflow="ellipsis" horzOverflow="overflow" wrap="square" lIns="0" tIns="0" rIns="0" bIns="0" anchor="ctr" anchorCtr="1"/>
                <a:lstStyle/>
                <a:p>
                  <a:pPr algn="ctr" rtl="0">
                    <a:defRPr/>
                  </a:pPr>
                  <a:r>
                    <a:rPr lang="en-US" sz="1100" b="0" i="0" u="none" strike="noStrike" baseline="0">
                      <a:solidFill>
                        <a:schemeClr val="tx1"/>
                      </a:solidFill>
                      <a:latin typeface="Segoe UI Light" panose="020B0502040204020203" pitchFamily="34" charset="0"/>
                    </a:rPr>
                    <a:t>Valsts pārvalde un aizsardzība
63</a:t>
                  </a:r>
                </a:p>
              </cx:txPr>
              <cx:visibility seriesName="0" categoryName="1" value="1"/>
              <cx:separator>
</cx:separator>
            </cx:dataLabel>
            <cx:dataLabel idx="14">
              <cx:numFmt formatCode="# ##0" sourceLinked="0"/>
              <cx:txPr>
                <a:bodyPr spcFirstLastPara="1" vertOverflow="ellipsis" horzOverflow="overflow" wrap="square" lIns="0" tIns="0" rIns="0" bIns="0" anchor="ctr" anchorCtr="1"/>
                <a:lstStyle/>
                <a:p>
                  <a:pPr algn="ctr" rtl="0">
                    <a:defRPr/>
                  </a:pPr>
                  <a:r>
                    <a:rPr lang="en-US" sz="1200" b="0" i="0" u="none" strike="noStrike" baseline="0">
                      <a:solidFill>
                        <a:schemeClr val="tx1"/>
                      </a:solidFill>
                      <a:latin typeface="Segoe UI Light" panose="020B0502040204020203" pitchFamily="34" charset="0"/>
                    </a:rPr>
                    <a:t>Veselība un sociālā aprūpe
58</a:t>
                  </a:r>
                </a:p>
              </cx:txPr>
              <cx:visibility seriesName="0" categoryName="1" value="1"/>
              <cx:separator>
</cx:separator>
            </cx:dataLabel>
            <cx:dataLabel idx="15">
              <cx:numFmt formatCode="# ##0" sourceLinked="0"/>
              <cx:txPr>
                <a:bodyPr spcFirstLastPara="1" vertOverflow="ellipsis" horzOverflow="overflow" wrap="square" lIns="0" tIns="0" rIns="0" bIns="0" anchor="ctr" anchorCtr="1"/>
                <a:lstStyle/>
                <a:p>
                  <a:pPr algn="ctr" rtl="0">
                    <a:defRPr sz="1000">
                      <a:solidFill>
                        <a:schemeClr val="tx1"/>
                      </a:solidFill>
                    </a:defRPr>
                  </a:pPr>
                  <a:r>
                    <a:rPr lang="en-US" sz="1000" b="0" i="0" u="none" strike="noStrike" baseline="0">
                      <a:solidFill>
                        <a:schemeClr val="tx1"/>
                      </a:solidFill>
                      <a:latin typeface="Segoe UI Light" panose="020B0502040204020203" pitchFamily="34" charset="0"/>
                    </a:rPr>
                    <a:t>Māksla, izklaide un atpūta
22</a:t>
                  </a:r>
                </a:p>
              </cx:txPr>
              <cx:visibility seriesName="0" categoryName="1" value="1"/>
              <cx:separator>
</cx:separator>
            </cx:dataLabel>
            <cx:dataLabel idx="16">
              <cx:numFmt formatCode="# ##0" sourceLinked="0"/>
              <cx:txPr>
                <a:bodyPr spcFirstLastPara="1" vertOverflow="ellipsis" horzOverflow="overflow" wrap="square" lIns="0" tIns="0" rIns="0" bIns="0" anchor="ctr" anchorCtr="1"/>
                <a:lstStyle/>
                <a:p>
                  <a:pPr algn="ctr" rtl="0">
                    <a:defRPr sz="800">
                      <a:solidFill>
                        <a:schemeClr val="tx1"/>
                      </a:solidFill>
                    </a:defRPr>
                  </a:pPr>
                  <a:r>
                    <a:rPr lang="en-US" sz="800" b="0" i="0" u="none" strike="noStrike" baseline="0">
                      <a:solidFill>
                        <a:schemeClr val="tx1"/>
                      </a:solidFill>
                      <a:latin typeface="Segoe UI Light" panose="020B0502040204020203" pitchFamily="34" charset="0"/>
                    </a:rPr>
                    <a:t>Pārējās pakalpojumu nozares
23</a:t>
                  </a:r>
                </a:p>
              </cx:txPr>
              <cx:visibility seriesName="0" categoryName="1" value="1"/>
              <cx:separator>
</cx:separator>
            </cx:dataLabel>
          </cx:dataLabels>
          <cx:dataId val="0"/>
          <cx:layoutPr>
            <cx:parentLabelLayout val="overlapping"/>
          </cx:layoutPr>
        </cx:series>
      </cx:plotAreaRegion>
    </cx:plotArea>
  </cx:chart>
  <cx:spPr>
    <a:ln>
      <a:noFill/>
    </a:ln>
  </cx:spPr>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Sheet1!$B$2:$B$18</cx:f>
        <cx:lvl ptCount="17">
          <cx:pt idx="0">Skolēni, studenti</cx:pt>
          <cx:pt idx="1">Pensionāri</cx:pt>
          <cx:pt idx="2">Personas ar invaliditāti, ilgstoši darbnespējīgās personas</cx:pt>
          <cx:pt idx="3">Bērna kopšanas atvaļinājumā esošas personas</cx:pt>
          <cx:pt idx="4">Mājsaimnieki/-ces</cx:pt>
          <cx:pt idx="5">Citas neaktīvas personas</cx:pt>
        </cx:lvl>
      </cx:strDim>
      <cx:numDim type="size">
        <cx:f>Sheet1!$C$2:$C$18</cx:f>
        <cx:lvl ptCount="17" formatCode="0.0">
          <cx:pt idx="0">107.90000000000001</cx:pt>
          <cx:pt idx="1">186.80000000000001</cx:pt>
          <cx:pt idx="2">47</cx:pt>
          <cx:pt idx="3">4.0999999999999996</cx:pt>
          <cx:pt idx="4">66.900000000000006</cx:pt>
          <cx:pt idx="5">34</cx:pt>
        </cx:lvl>
      </cx:numDim>
    </cx:data>
  </cx:chartData>
  <cx:chart>
    <cx:plotArea>
      <cx:plotAreaRegion>
        <cx:series layoutId="treemap" uniqueId="{41C012F7-AB7D-4739-BBB9-A6486A2E6C7C}">
          <cx:tx>
            <cx:txData>
              <cx:f>Sheet1!$C$1</cx:f>
              <cx:v>Series1</cx:v>
            </cx:txData>
          </cx:tx>
          <cx:dataLabels>
            <cx:numFmt formatCode="# ##0" sourceLinked="0"/>
            <cx:spPr>
              <a:noFill/>
              <a:ln>
                <a:noFill/>
              </a:ln>
            </cx:spPr>
            <cx:txPr>
              <a:bodyPr spcFirstLastPara="1" vertOverflow="ellipsis" horzOverflow="overflow" wrap="square" lIns="0" tIns="0" rIns="0" bIns="0" anchor="ctr" anchorCtr="1"/>
              <a:lstStyle/>
              <a:p>
                <a:pPr algn="ctr" rtl="0">
                  <a:defRPr sz="1100">
                    <a:latin typeface="Segoe UI Light" panose="020B0502040204020203" pitchFamily="34" charset="0"/>
                    <a:ea typeface="Segoe UI Light" panose="020B0502040204020203" pitchFamily="34" charset="0"/>
                    <a:cs typeface="Segoe UI Light" panose="020B0502040204020203" pitchFamily="34" charset="0"/>
                  </a:defRPr>
                </a:pPr>
                <a:endParaRPr lang="en-US" sz="1100" b="0" i="0" u="none" strike="noStrike" baseline="0">
                  <a:solidFill>
                    <a:sysClr val="window" lastClr="FFFFFF"/>
                  </a:solidFill>
                  <a:latin typeface="Segoe UI Light" panose="020B0502040204020203" pitchFamily="34" charset="0"/>
                </a:endParaRPr>
              </a:p>
            </cx:txPr>
            <cx:visibility seriesName="0" categoryName="1" value="1"/>
            <cx:separator>
</cx:separator>
            <cx:dataLabel idx="0">
              <cx:numFmt formatCode="# ##0" sourceLinked="0"/>
              <cx:txPr>
                <a:bodyPr spcFirstLastPara="1" vertOverflow="ellipsis" horzOverflow="overflow" wrap="square" lIns="0" tIns="0" rIns="0" bIns="0" anchor="ctr" anchorCtr="1"/>
                <a:lstStyle/>
                <a:p>
                  <a:pPr algn="ctr" rtl="0">
                    <a:defRPr sz="900"/>
                  </a:pPr>
                  <a:r>
                    <a:rPr lang="en-US" sz="900" b="0" i="0" u="none" strike="noStrike" baseline="0">
                      <a:solidFill>
                        <a:sysClr val="window" lastClr="FFFFFF"/>
                      </a:solidFill>
                      <a:latin typeface="Segoe UI Light" panose="020B0502040204020203" pitchFamily="34" charset="0"/>
                    </a:rPr>
                    <a:t>Skolēni, studenti
108</a:t>
                  </a:r>
                </a:p>
              </cx:txPr>
              <cx:visibility seriesName="0" categoryName="1" value="1"/>
              <cx:separator>
</cx:separator>
            </cx:dataLabel>
            <cx:dataLabel idx="2">
              <cx:numFmt formatCode="# ##0" sourceLinked="0"/>
              <cx:txPr>
                <a:bodyPr spcFirstLastPara="1" vertOverflow="ellipsis" horzOverflow="overflow" wrap="square" lIns="0" tIns="0" rIns="0" bIns="0" anchor="ctr" anchorCtr="1"/>
                <a:lstStyle/>
                <a:p>
                  <a:pPr algn="ctr" rtl="0">
                    <a:defRPr sz="800"/>
                  </a:pPr>
                  <a:r>
                    <a:rPr lang="en-US" sz="800" b="0" i="0" u="none" strike="noStrike" baseline="0">
                      <a:solidFill>
                        <a:sysClr val="window" lastClr="FFFFFF"/>
                      </a:solidFill>
                      <a:latin typeface="Segoe UI Light" panose="020B0502040204020203" pitchFamily="34" charset="0"/>
                    </a:rPr>
                    <a:t>Personas ar invaliditāti, ilgstoši darbnespējīgās personas
47</a:t>
                  </a:r>
                </a:p>
              </cx:txPr>
              <cx:visibility seriesName="0" categoryName="1" value="1"/>
              <cx:separator>
</cx:separator>
            </cx:dataLabel>
            <cx:dataLabel idx="4">
              <cx:numFmt formatCode="# ##0" sourceLinked="0"/>
              <cx:txPr>
                <a:bodyPr spcFirstLastPara="1" vertOverflow="ellipsis" horzOverflow="overflow" wrap="square" lIns="0" tIns="0" rIns="0" bIns="0" anchor="ctr" anchorCtr="1"/>
                <a:lstStyle/>
                <a:p>
                  <a:pPr algn="ctr" rtl="0">
                    <a:defRPr sz="1050">
                      <a:solidFill>
                        <a:schemeClr val="tx1">
                          <a:lumMod val="65000"/>
                          <a:lumOff val="35000"/>
                        </a:schemeClr>
                      </a:solidFill>
                    </a:defRPr>
                  </a:pPr>
                  <a:r>
                    <a:rPr lang="en-US" sz="1050" b="0" i="0" u="none" strike="noStrike" baseline="0">
                      <a:solidFill>
                        <a:schemeClr val="tx1">
                          <a:lumMod val="65000"/>
                          <a:lumOff val="35000"/>
                        </a:schemeClr>
                      </a:solidFill>
                      <a:latin typeface="Segoe UI Light" panose="020B0502040204020203" pitchFamily="34" charset="0"/>
                    </a:rPr>
                    <a:t>Mājsaimnieki/-ces
67</a:t>
                  </a:r>
                </a:p>
              </cx:txPr>
              <cx:visibility seriesName="0" categoryName="1" value="1"/>
              <cx:separator>
</cx:separator>
            </cx:dataLabel>
            <cx:dataLabel idx="5">
              <cx:numFmt formatCode="# ##0" sourceLinked="0"/>
              <cx:txPr>
                <a:bodyPr spcFirstLastPara="1" vertOverflow="ellipsis" horzOverflow="overflow" wrap="square" lIns="0" tIns="0" rIns="0" bIns="0" anchor="ctr" anchorCtr="1"/>
                <a:lstStyle/>
                <a:p>
                  <a:pPr algn="ctr" rtl="0">
                    <a:defRPr sz="1000"/>
                  </a:pPr>
                  <a:r>
                    <a:rPr lang="en-US" sz="1000" b="0" i="0" u="none" strike="noStrike" baseline="0">
                      <a:solidFill>
                        <a:sysClr val="window" lastClr="FFFFFF"/>
                      </a:solidFill>
                      <a:latin typeface="Segoe UI Light" panose="020B0502040204020203" pitchFamily="34" charset="0"/>
                    </a:rPr>
                    <a:t>Citas neaktīvas personas
34</a:t>
                  </a:r>
                </a:p>
              </cx:txPr>
              <cx:visibility seriesName="0" categoryName="1" value="1"/>
              <cx:separator>
</cx:separator>
            </cx:dataLabel>
            <cx:dataLabel idx="7">
              <cx:numFmt formatCode="# ##0" sourceLinked="0"/>
              <cx:txPr>
                <a:bodyPr spcFirstLastPara="1" vertOverflow="ellipsis" horzOverflow="overflow" wrap="square" lIns="0" tIns="0" rIns="0" bIns="0" anchor="ctr" anchorCtr="1"/>
                <a:lstStyle/>
                <a:p>
                  <a:pPr algn="ctr" rtl="0">
                    <a:defRPr sz="900"/>
                  </a:pPr>
                  <a:r>
                    <a:rPr lang="en-US" sz="900" b="0" i="0" u="none" strike="noStrike" baseline="0">
                      <a:solidFill>
                        <a:sysClr val="window" lastClr="FFFFFF"/>
                      </a:solidFill>
                      <a:latin typeface="Segoe UI Light" panose="020B0502040204020203" pitchFamily="34" charset="0"/>
                    </a:rPr>
                    <a:t>Informācijas un komunikācijas pakalpojumi
36</a:t>
                  </a:r>
                </a:p>
              </cx:txPr>
              <cx:visibility seriesName="0" categoryName="1" value="1"/>
              <cx:separator>
</cx:separator>
            </cx:dataLabel>
            <cx:dataLabel idx="8">
              <cx:numFmt formatCode="# ##0" sourceLinked="0"/>
              <cx:txPr>
                <a:bodyPr spcFirstLastPara="1" vertOverflow="ellipsis" horzOverflow="overflow" wrap="square" lIns="0" tIns="0" rIns="0" bIns="0" anchor="ctr" anchorCtr="1"/>
                <a:lstStyle/>
                <a:p>
                  <a:pPr algn="ctr" rtl="0">
                    <a:defRPr sz="600"/>
                  </a:pPr>
                  <a:r>
                    <a:rPr lang="en-US" sz="600" b="0" i="0" u="none" strike="noStrike" baseline="0">
                      <a:solidFill>
                        <a:sysClr val="window" lastClr="FFFFFF"/>
                      </a:solidFill>
                      <a:latin typeface="Segoe UI Light" panose="020B0502040204020203" pitchFamily="34" charset="0"/>
                    </a:rPr>
                    <a:t>Finanšu un apdroši-nāšanas darbības
18</a:t>
                  </a:r>
                </a:p>
              </cx:txPr>
              <cx:visibility seriesName="0" categoryName="1" value="1"/>
              <cx:separator>
</cx:separator>
            </cx:dataLabel>
            <cx:dataLabel idx="9">
              <cx:numFmt formatCode="# ##0" sourceLinked="0"/>
              <cx:txPr>
                <a:bodyPr spcFirstLastPara="1" vertOverflow="ellipsis" horzOverflow="overflow" wrap="square" lIns="0" tIns="0" rIns="0" bIns="0" anchor="ctr" anchorCtr="1"/>
                <a:lstStyle/>
                <a:p>
                  <a:pPr algn="ctr" rtl="0">
                    <a:defRPr sz="700"/>
                  </a:pPr>
                  <a:r>
                    <a:rPr lang="en-US" sz="700" b="0" i="0" u="none" strike="noStrike" baseline="0">
                      <a:solidFill>
                        <a:sysClr val="window" lastClr="FFFFFF"/>
                      </a:solidFill>
                      <a:latin typeface="Segoe UI Light" panose="020B0502040204020203" pitchFamily="34" charset="0"/>
                    </a:rPr>
                    <a:t>Operācijas ar nekustamo īpašumu
18</a:t>
                  </a:r>
                </a:p>
              </cx:txPr>
              <cx:visibility seriesName="0" categoryName="1" value="1"/>
              <cx:separator>
</cx:separator>
            </cx:dataLabel>
            <cx:dataLabel idx="10">
              <cx:numFmt formatCode="# ##0" sourceLinked="0"/>
              <cx:txPr>
                <a:bodyPr spcFirstLastPara="1" vertOverflow="ellipsis" horzOverflow="overflow" wrap="square" lIns="0" tIns="0" rIns="0" bIns="0" anchor="ctr" anchorCtr="1"/>
                <a:lstStyle/>
                <a:p>
                  <a:pPr algn="ctr" rtl="0">
                    <a:defRPr sz="800"/>
                  </a:pPr>
                  <a:r>
                    <a:rPr lang="en-US" sz="800" b="0" i="0" u="none" strike="noStrike" baseline="0">
                      <a:solidFill>
                        <a:sysClr val="window" lastClr="FFFFFF"/>
                      </a:solidFill>
                      <a:latin typeface="Segoe UI Light" panose="020B0502040204020203" pitchFamily="34" charset="0"/>
                    </a:rPr>
                    <a:t>Profesionālie, zinātniskie un tehniskie pakalpojumi
32</a:t>
                  </a:r>
                </a:p>
              </cx:txPr>
              <cx:visibility seriesName="0" categoryName="1" value="1"/>
              <cx:separator>
</cx:separator>
            </cx:dataLabel>
            <cx:dataLabel idx="11">
              <cx:numFmt formatCode="# ##0" sourceLinked="0"/>
              <cx:txPr>
                <a:bodyPr spcFirstLastPara="1" vertOverflow="ellipsis" horzOverflow="overflow" wrap="square" lIns="0" tIns="0" rIns="0" bIns="0" anchor="ctr" anchorCtr="1"/>
                <a:lstStyle/>
                <a:p>
                  <a:pPr algn="ctr" rtl="0">
                    <a:defRPr sz="700"/>
                  </a:pPr>
                  <a:r>
                    <a:rPr lang="en-US" sz="700" b="0" i="0" u="none" strike="noStrike" baseline="0">
                      <a:solidFill>
                        <a:sysClr val="window" lastClr="FFFFFF"/>
                      </a:solidFill>
                      <a:latin typeface="Segoe UI Light" panose="020B0502040204020203" pitchFamily="34" charset="0"/>
                    </a:rPr>
                    <a:t>Administratīvo un apkalpojošo dienestu darbība
26</a:t>
                  </a:r>
                </a:p>
              </cx:txPr>
              <cx:visibility seriesName="0" categoryName="1" value="1"/>
              <cx:separator>
</cx:separator>
            </cx:dataLabel>
            <cx:dataLabel idx="15">
              <cx:numFmt formatCode="# ##0" sourceLinked="0"/>
              <cx:txPr>
                <a:bodyPr spcFirstLastPara="1" vertOverflow="ellipsis" horzOverflow="overflow" wrap="square" lIns="0" tIns="0" rIns="0" bIns="0" anchor="ctr" anchorCtr="1"/>
                <a:lstStyle/>
                <a:p>
                  <a:pPr algn="ctr" rtl="0">
                    <a:defRPr sz="900"/>
                  </a:pPr>
                  <a:r>
                    <a:rPr lang="en-US" sz="900" b="0" i="0" u="none" strike="noStrike" baseline="0">
                      <a:solidFill>
                        <a:sysClr val="window" lastClr="FFFFFF"/>
                      </a:solidFill>
                      <a:latin typeface="Segoe UI Light" panose="020B0502040204020203" pitchFamily="34" charset="0"/>
                    </a:rPr>
                    <a:t>Māksla, izklaide un atpūta
22</a:t>
                  </a:r>
                </a:p>
              </cx:txPr>
              <cx:visibility seriesName="0" categoryName="1" value="1"/>
              <cx:separator>
</cx:separator>
            </cx:dataLabel>
            <cx:dataLabel idx="16">
              <cx:numFmt formatCode="# ##0" sourceLinked="0"/>
              <cx:txPr>
                <a:bodyPr spcFirstLastPara="1" vertOverflow="ellipsis" horzOverflow="overflow" wrap="square" lIns="0" tIns="0" rIns="0" bIns="0" anchor="ctr" anchorCtr="1"/>
                <a:lstStyle/>
                <a:p>
                  <a:pPr algn="ctr" rtl="0">
                    <a:defRPr sz="600"/>
                  </a:pPr>
                  <a:r>
                    <a:rPr lang="en-US" sz="600" b="0" i="0" u="none" strike="noStrike" baseline="0">
                      <a:solidFill>
                        <a:sysClr val="window" lastClr="FFFFFF"/>
                      </a:solidFill>
                      <a:latin typeface="Segoe UI Light" panose="020B0502040204020203" pitchFamily="34" charset="0"/>
                    </a:rPr>
                    <a:t>Pārējās pakalpojumu nozares
23</a:t>
                  </a:r>
                </a:p>
              </cx:txPr>
              <cx:visibility seriesName="0" categoryName="1" value="1"/>
              <cx:separator>
</cx:separator>
            </cx:dataLabel>
            <cx:dataLabelHidden idx="3"/>
          </cx:dataLabels>
          <cx:dataId val="0"/>
          <cx:layoutPr>
            <cx:parentLabelLayout val="overlapping"/>
          </cx:layoutPr>
        </cx:series>
      </cx:plotAreaRegion>
    </cx:plotArea>
  </cx:chart>
  <cx:spPr>
    <a:ln>
      <a:noFill/>
    </a:ln>
  </cx:spPr>
  <cx:clrMapOvr bg1="lt1" tx1="dk1" bg2="lt2" tx2="dk2" accent1="accent1" accent2="accent2" accent3="accent3" accent4="accent4" accent5="accent5" accent6="accent6" hlink="hlink" folHlink="folHlink"/>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Sheet1!$B$2:$B$6</cx:f>
        <cx:lvl ptCount="5">
          <cx:pt idx="0">līdz 2 mēnešiem</cx:pt>
          <cx:pt idx="1">3–5 mēneši</cx:pt>
          <cx:pt idx="2">6–11 mēneši</cx:pt>
          <cx:pt idx="3">1–2 gadi</cx:pt>
          <cx:pt idx="4">vairāk nekā 2 gadi</cx:pt>
        </cx:lvl>
      </cx:strDim>
      <cx:numDim type="size">
        <cx:f>Sheet1!$C$2:$C$6</cx:f>
        <cx:lvl ptCount="5" formatCode="0.0">
          <cx:pt idx="0">19.600000000000001</cx:pt>
          <cx:pt idx="1">14.699999999999999</cx:pt>
          <cx:pt idx="2">13.699999999999999</cx:pt>
          <cx:pt idx="3">11.300000000000001</cx:pt>
          <cx:pt idx="4">10.1</cx:pt>
        </cx:lvl>
      </cx:numDim>
    </cx:data>
  </cx:chartData>
  <cx:chart>
    <cx:plotArea>
      <cx:plotAreaRegion>
        <cx:series layoutId="treemap" uniqueId="{D88D313D-FE78-4B97-A0ED-9737CA703E3F}">
          <cx:tx>
            <cx:txData>
              <cx:f>Sheet1!$C$1</cx:f>
              <cx:v>Series1</cx:v>
            </cx:txData>
          </cx:tx>
          <cx:dataLabels>
            <cx:visibility seriesName="0" categoryName="1" value="1"/>
            <cx:separator>, </cx:separator>
            <cx:dataLabel idx="3">
              <cx:txPr>
                <a:bodyPr spcFirstLastPara="1" vertOverflow="ellipsis" horzOverflow="overflow" wrap="square" lIns="0" tIns="0" rIns="0" bIns="0" anchor="ctr" anchorCtr="1"/>
                <a:lstStyle/>
                <a:p>
                  <a:pPr algn="ctr" rtl="0">
                    <a:defRPr>
                      <a:solidFill>
                        <a:schemeClr val="tx1"/>
                      </a:solidFill>
                    </a:defRPr>
                  </a:pPr>
                  <a:r>
                    <a:rPr lang="en-US" sz="900" b="0" i="0" u="none" strike="noStrike" baseline="0">
                      <a:solidFill>
                        <a:schemeClr val="tx1"/>
                      </a:solidFill>
                      <a:latin typeface="Calibri"/>
                    </a:rPr>
                    <a:t>1–2 gadi, 11.3</a:t>
                  </a:r>
                </a:p>
              </cx:txPr>
              <cx:visibility seriesName="0" categoryName="1" value="1"/>
              <cx:separator>, </cx:separator>
            </cx:dataLabel>
            <cx:dataLabel idx="4">
              <cx:txPr>
                <a:bodyPr spcFirstLastPara="1" vertOverflow="ellipsis" horzOverflow="overflow" wrap="square" lIns="0" tIns="0" rIns="0" bIns="0" anchor="ctr" anchorCtr="1"/>
                <a:lstStyle/>
                <a:p>
                  <a:pPr algn="ctr" rtl="0">
                    <a:defRPr>
                      <a:solidFill>
                        <a:schemeClr val="tx1"/>
                      </a:solidFill>
                    </a:defRPr>
                  </a:pPr>
                  <a:r>
                    <a:rPr lang="en-US" sz="900" b="0" i="0" u="none" strike="noStrike" baseline="0">
                      <a:solidFill>
                        <a:schemeClr val="tx1"/>
                      </a:solidFill>
                      <a:latin typeface="Calibri"/>
                    </a:rPr>
                    <a:t>vairāk nekā 2 gadi, 10.1</a:t>
                  </a:r>
                </a:p>
              </cx:txPr>
              <cx:visibility seriesName="0" categoryName="1" value="1"/>
              <cx:separator>, </cx:separator>
            </cx:dataLabel>
          </cx:dataLabels>
          <cx:dataId val="0"/>
          <cx:layoutPr/>
        </cx:series>
      </cx:plotAreaRegion>
    </cx:plotArea>
  </cx:chart>
  <cx:spPr>
    <a:ln>
      <a:noFill/>
    </a:ln>
  </cx:spPr>
  <cx:clrMapOvr bg1="lt1" tx1="dk1" bg2="lt2" tx2="dk2" accent1="accent1" accent2="accent2" accent3="accent3" accent4="accent4" accent5="accent5" accent6="accent6" hlink="hlink" folHlink="folHlink"/>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Sheet1!$A$2:$C$41</cx:f>
        <cx:lvl ptCount="34">
          <cx:pt idx="0">Rektors</cx:pt>
          <cx:pt idx="1">Prorektors</cx:pt>
          <cx:pt idx="2">Vadītājs /direktors /pārvaldnieks (izglītības jomā)</cx:pt>
          <cx:pt idx="3">Vadītāja vietnieks /direktora vietnieks /izpilddirektors (izglītības jomā)</cx:pt>
          <cx:pt idx="4">Dekāns</cx:pt>
          <cx:pt idx="5">Prodekāns</cx:pt>
          <cx:pt idx="6">Skolas direktors /priekšnieks</cx:pt>
          <cx:pt idx="7">Skolas direktora vietnieks /priekšnieka vietnieks</cx:pt>
          <cx:pt idx="8">Koledžas direktors</cx:pt>
          <cx:pt idx="9">Koledžas direktora vietnieks</cx:pt>
          <cx:pt idx="10">Koledžas katedras vadītājs</cx:pt>
          <cx:pt idx="11">Mācību centra vadītājs /priekšnieks</cx:pt>
          <cx:pt idx="12">Mācību kursu vadītājs</cx:pt>
          <cx:pt idx="13">Pamatdarbības struktūrvienības vadītājs /direktors/ komandieris (izglītības jomā)</cx:pt>
          <cx:pt idx="14">Pamatdarbības struktūrvienības vadītāja vietnieks /direktora vietnieks/ komandiera vietnieks (izglītības jomā)</cx:pt>
          <cx:pt idx="15">Katedras vadītājs</cx:pt>
          <cx:pt idx="16">Asistents (izglītības jomā)</cx:pt>
          <cx:pt idx="17">Docents</cx:pt>
          <cx:pt idx="18">Lektors</cx:pt>
          <cx:pt idx="19">Profesors</cx:pt>
          <cx:pt idx="20">Asociētais profesors</cx:pt>
          <cx:pt idx="21">Vecākais pasniedzējs</cx:pt>
          <cx:pt idx="22">Pasniedzējs</cx:pt>
          <cx:pt idx="23">Pedagogs</cx:pt>
          <cx:pt idx="24">Profesionālās izglītības skolotājs</cx:pt>
          <cx:pt idx="25">Profesionālās ievirzes izglītības skolotājs</cx:pt>
          <cx:pt idx="26">Vispārējās vidējās izglītības skolotājs</cx:pt>
          <cx:pt idx="27">Pamatizglītības pedagogi</cx:pt>
          <cx:pt idx="28">Pirmsskolas pedagogi</cx:pt>
          <cx:pt idx="29">Izglītības metodikas speciālisti</cx:pt>
          <cx:pt idx="30">Speciālās izglītības pedagogi</cx:pt>
          <cx:pt idx="31">Citi mūzikas skolotāji</cx:pt>
          <cx:pt idx="32">Informācijas tehnoloģiju, komunikāciju un transportlīdzekļu instruktori un pasniedzēji</cx:pt>
          <cx:pt idx="33">Citur neklasificēti izglītības jomas vecākie speciālisti</cx:pt>
        </cx:lvl>
        <cx:lvl ptCount="34">
          <cx:pt idx="0">IZGLĪTĪBAS JOMAS VADĪTĀJI</cx:pt>
          <cx:pt idx="1">IZGLĪTĪBAS JOMAS VADĪTĀJI</cx:pt>
          <cx:pt idx="2">IZGLĪTĪBAS JOMAS VADĪTĀJI</cx:pt>
          <cx:pt idx="3">IZGLĪTĪBAS JOMAS VADĪTĀJI</cx:pt>
          <cx:pt idx="4">IZGLĪTĪBAS JOMAS VADĪTĀJI</cx:pt>
          <cx:pt idx="5">IZGLĪTĪBAS JOMAS VADĪTĀJI</cx:pt>
          <cx:pt idx="6">IZGLĪTĪBAS JOMAS VADĪTĀJI</cx:pt>
          <cx:pt idx="7">IZGLĪTĪBAS JOMAS VADĪTĀJI</cx:pt>
          <cx:pt idx="8">IZGLĪTĪBAS JOMAS VADĪTĀJI</cx:pt>
          <cx:pt idx="9">IZGLĪTĪBAS JOMAS VADĪTĀJI</cx:pt>
          <cx:pt idx="10">IZGLĪTĪBAS JOMAS VADĪTĀJI</cx:pt>
          <cx:pt idx="11">IZGLĪTĪBAS JOMAS VADĪTĀJI</cx:pt>
          <cx:pt idx="12">IZGLĪTĪBAS JOMAS VADĪTĀJI</cx:pt>
          <cx:pt idx="13">IZGLĪTĪBAS JOMAS VADĪTĀJI</cx:pt>
          <cx:pt idx="14">IZGLĪTĪBAS JOMAS VADĪTĀJI</cx:pt>
          <cx:pt idx="15">IZGLĪTĪBAS JOMAS VADĪTĀJI</cx:pt>
          <cx:pt idx="16">UNIVERSITĀŠU UN CITU AUGSTĀKĀS IZGLĪTĪBAS IESTĀŽU AKADĒMISKAIS PERSONĀLS</cx:pt>
          <cx:pt idx="17">UNIVERSITĀŠU UN CITU AUGSTĀKĀS IZGLĪTĪBAS IESTĀŽU AKADĒMISKAIS PERSONĀLS</cx:pt>
          <cx:pt idx="18">UNIVERSITĀŠU UN CITU AUGSTĀKĀS IZGLĪTĪBAS IESTĀŽU AKADĒMISKAIS PERSONĀLS</cx:pt>
          <cx:pt idx="19">UNIVERSITĀŠU UN CITU AUGSTĀKĀS IZGLĪTĪBAS IESTĀŽU AKADĒMISKAIS PERSONĀLS</cx:pt>
          <cx:pt idx="20">UNIVERSITĀŠU UN CITU AUGSTĀKĀS IZGLĪTĪBAS IESTĀŽU AKADĒMISKAIS PERSONĀLS</cx:pt>
          <cx:pt idx="21">UNIVERSITĀŠU UN CITU AUGSTĀKĀS IZGLĪTĪBAS IESTĀŽU AKADĒMISKAIS PERSONĀLS</cx:pt>
          <cx:pt idx="22">UNIVERSITĀŠU UN CITU AUGSTĀKĀS IZGLĪTĪBAS IESTĀŽU AKADĒMISKAIS PERSONĀLS</cx:pt>
          <cx:pt idx="23">UNIVERSITĀŠU UN CITU AUGSTĀKĀS IZGLĪTĪBAS IESTĀŽU AKADĒMISKAIS PERSONĀLS</cx:pt>
          <cx:pt idx="24">PROFESIONĀLĀS IZGLĪTĪBAS PEDAGOGI</cx:pt>
          <cx:pt idx="25">PROFESIONĀLĀS IZGLĪTĪBAS PEDAGOGI</cx:pt>
          <cx:pt idx="26">VIDĒJĀS VISPĀRĒJĀS IZGLĪTĪBAS PEDAGOGI</cx:pt>
          <cx:pt idx="27">PAMATIZGLĪTĪBAS UN PIRMSSKOLAS PEDAGOGI</cx:pt>
          <cx:pt idx="28">PAMATIZGLĪTĪBAS UN PIRMSSKOLAS PEDAGOGI</cx:pt>
          <cx:pt idx="29">CITI IZGLĪTĪBAS JOMAS VECĀKIE SPECIĀLISTI</cx:pt>
          <cx:pt idx="30">CITI IZGLĪTĪBAS JOMAS VECĀKIE SPECIĀLISTI</cx:pt>
          <cx:pt idx="31">CITI IZGLĪTĪBAS JOMAS VECĀKIE SPECIĀLISTI</cx:pt>
          <cx:pt idx="32">CITI IZGLĪTĪBAS JOMAS VECĀKIE SPECIĀLISTI</cx:pt>
          <cx:pt idx="33">CITI IZGLĪTĪBAS JOMAS VECĀKIE SPECIĀLISTI</cx:pt>
        </cx:lvl>
        <cx:lvl ptCount="0"/>
      </cx:strDim>
      <cx:numDim type="size">
        <cx:f>Sheet1!$D$2:$D$41</cx:f>
        <cx:lvl ptCount="34" formatCode="General">
          <cx:pt idx="0">15</cx:pt>
          <cx:pt idx="1">32</cx:pt>
          <cx:pt idx="2">679</cx:pt>
          <cx:pt idx="3">1002</cx:pt>
          <cx:pt idx="4">26</cx:pt>
          <cx:pt idx="5">27</cx:pt>
          <cx:pt idx="6">524</cx:pt>
          <cx:pt idx="7">714</cx:pt>
          <cx:pt idx="8">18</cx:pt>
          <cx:pt idx="9">32</cx:pt>
          <cx:pt idx="10">14</cx:pt>
          <cx:pt idx="11">57</cx:pt>
          <cx:pt idx="12">77</cx:pt>
          <cx:pt idx="13">312</cx:pt>
          <cx:pt idx="14">97</cx:pt>
          <cx:pt idx="15">65</cx:pt>
          <cx:pt idx="16">452</cx:pt>
          <cx:pt idx="17">951</cx:pt>
          <cx:pt idx="18">1830</cx:pt>
          <cx:pt idx="19">464</cx:pt>
          <cx:pt idx="20">378</cx:pt>
          <cx:pt idx="21">27</cx:pt>
          <cx:pt idx="22">402</cx:pt>
          <cx:pt idx="23">550</cx:pt>
          <cx:pt idx="24">2136</cx:pt>
          <cx:pt idx="25">2076</cx:pt>
          <cx:pt idx="26">7779</cx:pt>
          <cx:pt idx="27">9694</cx:pt>
          <cx:pt idx="28">10201</cx:pt>
          <cx:pt idx="29">746</cx:pt>
          <cx:pt idx="30">1583</cx:pt>
          <cx:pt idx="31">118</cx:pt>
          <cx:pt idx="32">129</cx:pt>
          <cx:pt idx="33">4624</cx:pt>
        </cx:lvl>
      </cx:numDim>
    </cx:data>
  </cx:chartData>
  <cx:chart>
    <cx:plotArea>
      <cx:plotAreaRegion>
        <cx:series layoutId="treemap" uniqueId="{AC77F124-CB7F-404C-9C1A-0A7379FF828D}">
          <cx:tx>
            <cx:txData>
              <cx:f>Sheet1!$D$1</cx:f>
              <cx:v>Series1</cx:v>
            </cx:txData>
          </cx:tx>
          <cx:dataLabels>
            <cx:numFmt formatCode="General" sourceLinked="0"/>
            <cx:txPr>
              <a:bodyPr spcFirstLastPara="1" vertOverflow="ellipsis" horzOverflow="overflow" wrap="square" lIns="0" tIns="0" rIns="0" bIns="0" anchor="ctr" anchorCtr="1"/>
              <a:lstStyle/>
              <a:p>
                <a:pPr algn="ctr" rtl="0">
                  <a:defRPr sz="1100">
                    <a:latin typeface="+mj-lt"/>
                  </a:defRPr>
                </a:pPr>
                <a:endParaRPr lang="en-US" sz="1100" b="0" i="0" u="none" strike="noStrike" baseline="0" dirty="0">
                  <a:solidFill>
                    <a:prstClr val="white"/>
                  </a:solidFill>
                  <a:latin typeface="+mj-lt"/>
                </a:endParaRPr>
              </a:p>
            </cx:txPr>
            <cx:visibility seriesName="0" categoryName="1" value="1"/>
            <cx:separator>, </cx:separator>
            <cx:dataLabel idx="2">
              <cx:numFmt formatCode="General" sourceLinked="0"/>
              <cx:txPr>
                <a:bodyPr spcFirstLastPara="1" vertOverflow="ellipsis" horzOverflow="overflow" wrap="square" lIns="0" tIns="0" rIns="0" bIns="0" anchor="ctr" anchorCtr="1"/>
                <a:lstStyle/>
                <a:p>
                  <a:pPr algn="ctr" rtl="0">
                    <a:defRPr sz="700"/>
                  </a:pPr>
                  <a:r>
                    <a:rPr lang="en-US" sz="700" b="0" i="0" u="none" strike="noStrike" baseline="0">
                      <a:solidFill>
                        <a:prstClr val="white"/>
                      </a:solidFill>
                      <a:latin typeface="Calibri" panose="020F0502020204030204"/>
                    </a:rPr>
                    <a:t>Prorektors, 32</a:t>
                  </a:r>
                </a:p>
              </cx:txPr>
              <cx:visibility seriesName="0" categoryName="1" value="1"/>
              <cx:separator>, </cx:separator>
            </cx:dataLabel>
            <cx:dataLabel idx="3">
              <cx:numFmt formatCode="General" sourceLinked="0"/>
              <cx:txPr>
                <a:bodyPr spcFirstLastPara="1" vertOverflow="ellipsis" horzOverflow="overflow" wrap="square" lIns="0" tIns="0" rIns="0" bIns="0" anchor="ctr" anchorCtr="1"/>
                <a:lstStyle/>
                <a:p>
                  <a:pPr algn="ctr" rtl="0">
                    <a:defRPr sz="1100"/>
                  </a:pPr>
                  <a:r>
                    <a:rPr lang="en-US" sz="1100" b="0" i="0" u="none" strike="noStrike" baseline="0">
                      <a:solidFill>
                        <a:prstClr val="white"/>
                      </a:solidFill>
                      <a:latin typeface="Calibri" panose="020F0502020204030204"/>
                    </a:rPr>
                    <a:t>Vadītājs /direktors /pārvaldnieks (izglītības jomā), 679</a:t>
                  </a:r>
                </a:p>
              </cx:txPr>
              <cx:visibility seriesName="0" categoryName="1" value="1"/>
              <cx:separator>, </cx:separator>
            </cx:dataLabel>
            <cx:dataLabel idx="4">
              <cx:numFmt formatCode="General" sourceLinked="0"/>
              <cx:txPr>
                <a:bodyPr spcFirstLastPara="1" vertOverflow="ellipsis" horzOverflow="overflow" wrap="square" lIns="0" tIns="0" rIns="0" bIns="0" anchor="ctr" anchorCtr="1"/>
                <a:lstStyle/>
                <a:p>
                  <a:pPr algn="ctr" rtl="0">
                    <a:defRPr sz="1100"/>
                  </a:pPr>
                  <a:r>
                    <a:rPr lang="en-US" sz="1100" b="0" i="0" u="none" strike="noStrike" baseline="0">
                      <a:solidFill>
                        <a:prstClr val="white"/>
                      </a:solidFill>
                      <a:latin typeface="Calibri" panose="020F0502020204030204"/>
                    </a:rPr>
                    <a:t>Vadītāja vietnieks /direktora vietnieks /izpilddirektors (izglītības jomā), 1002</a:t>
                  </a:r>
                </a:p>
              </cx:txPr>
              <cx:visibility seriesName="0" categoryName="1" value="1"/>
              <cx:separator>, </cx:separator>
            </cx:dataLabel>
            <cx:dataLabel idx="5">
              <cx:numFmt formatCode="General" sourceLinked="0"/>
              <cx:txPr>
                <a:bodyPr spcFirstLastPara="1" vertOverflow="ellipsis" horzOverflow="overflow" wrap="square" lIns="0" tIns="0" rIns="0" bIns="0" anchor="ctr" anchorCtr="1"/>
                <a:lstStyle/>
                <a:p>
                  <a:pPr algn="ctr" rtl="0">
                    <a:defRPr sz="700"/>
                  </a:pPr>
                  <a:r>
                    <a:rPr lang="en-US" sz="700" b="0" i="0" u="none" strike="noStrike" baseline="0">
                      <a:solidFill>
                        <a:prstClr val="white"/>
                      </a:solidFill>
                      <a:latin typeface="Calibri" panose="020F0502020204030204"/>
                    </a:rPr>
                    <a:t>Dekāns, 26</a:t>
                  </a:r>
                </a:p>
              </cx:txPr>
              <cx:visibility seriesName="0" categoryName="1" value="1"/>
              <cx:separator>, </cx:separator>
            </cx:dataLabel>
            <cx:dataLabel idx="6">
              <cx:numFmt formatCode="General" sourceLinked="0"/>
              <cx:txPr>
                <a:bodyPr spcFirstLastPara="1" vertOverflow="ellipsis" horzOverflow="overflow" wrap="square" lIns="0" tIns="0" rIns="0" bIns="0" anchor="ctr" anchorCtr="1"/>
                <a:lstStyle/>
                <a:p>
                  <a:pPr algn="ctr" rtl="0">
                    <a:defRPr sz="600"/>
                  </a:pPr>
                  <a:r>
                    <a:rPr lang="en-US" sz="600" b="0" i="0" u="none" strike="noStrike" baseline="0">
                      <a:solidFill>
                        <a:prstClr val="white"/>
                      </a:solidFill>
                      <a:latin typeface="Calibri" panose="020F0502020204030204"/>
                    </a:rPr>
                    <a:t>Prodekāns, 27</a:t>
                  </a:r>
                </a:p>
              </cx:txPr>
              <cx:visibility seriesName="0" categoryName="1" value="1"/>
              <cx:separator>, </cx:separator>
            </cx:dataLabel>
            <cx:dataLabel idx="17">
              <cx:numFmt formatCode="General" sourceLinked="0"/>
              <cx:spPr>
                <a:noFill/>
              </cx:spPr>
              <cx:txPr>
                <a:bodyPr spcFirstLastPara="1" vertOverflow="ellipsis" horzOverflow="overflow" wrap="square" lIns="0" tIns="0" rIns="0" bIns="0" anchor="ctr" anchorCtr="1"/>
                <a:lstStyle/>
                <a:p>
                  <a:pPr algn="ctr" rtl="0">
                    <a:defRPr sz="1600" b="1">
                      <a:solidFill>
                        <a:schemeClr val="tx1"/>
                      </a:solidFill>
                    </a:defRPr>
                  </a:pPr>
                  <a:r>
                    <a:rPr lang="en-US" sz="1600" b="1" i="0" u="none" strike="noStrike" baseline="0" dirty="0">
                      <a:solidFill>
                        <a:schemeClr val="tx1"/>
                      </a:solidFill>
                      <a:latin typeface="Calibri" panose="020F0502020204030204"/>
                    </a:rPr>
                    <a:t>UNIVERSITĀŠU UN CITU AUGSTĀKĀS IZGLĪTĪBAS IESTĀŽU AKADĒMISKAIS PERSONĀLS</a:t>
                  </a:r>
                </a:p>
              </cx:txPr>
              <cx:visibility seriesName="0" categoryName="1" value="1"/>
              <cx:separator>, </cx:separator>
            </cx:dataLabel>
            <cx:dataLabel idx="18">
              <cx:numFmt formatCode="General" sourceLinked="0"/>
              <cx:txPr>
                <a:bodyPr spcFirstLastPara="1" vertOverflow="ellipsis" horzOverflow="overflow" wrap="square" lIns="0" tIns="0" rIns="0" bIns="0" anchor="ctr" anchorCtr="1"/>
                <a:lstStyle/>
                <a:p>
                  <a:pPr algn="ctr" rtl="0">
                    <a:defRPr sz="1100" b="0">
                      <a:solidFill>
                        <a:schemeClr val="bg1"/>
                      </a:solidFill>
                    </a:defRPr>
                  </a:pPr>
                  <a:r>
                    <a:rPr lang="en-US" sz="1100" b="0" i="0" u="none" strike="noStrike" baseline="0">
                      <a:solidFill>
                        <a:schemeClr val="bg1"/>
                      </a:solidFill>
                      <a:latin typeface="Calibri" panose="020F0502020204030204"/>
                    </a:rPr>
                    <a:t>Asistents (izglītības jomā), 452</a:t>
                  </a:r>
                </a:p>
              </cx:txPr>
              <cx:visibility seriesName="0" categoryName="1" value="1"/>
              <cx:separator>, </cx:separator>
            </cx:dataLabel>
            <cx:dataLabel idx="26">
              <cx:numFmt formatCode="General" sourceLinked="0"/>
              <cx:txPr>
                <a:bodyPr spcFirstLastPara="1" vertOverflow="ellipsis" horzOverflow="overflow" wrap="square" lIns="0" tIns="0" rIns="0" bIns="0" anchor="ctr" anchorCtr="1"/>
                <a:lstStyle/>
                <a:p>
                  <a:pPr algn="ctr" rtl="0">
                    <a:defRPr sz="1600" b="1">
                      <a:solidFill>
                        <a:schemeClr val="tx1"/>
                      </a:solidFill>
                    </a:defRPr>
                  </a:pPr>
                  <a:r>
                    <a:rPr lang="en-US" sz="1600" b="1" i="0" u="none" strike="noStrike" baseline="0" dirty="0">
                      <a:solidFill>
                        <a:schemeClr val="tx1"/>
                      </a:solidFill>
                      <a:latin typeface="Calibri" panose="020F0502020204030204"/>
                    </a:rPr>
                    <a:t>PROFESIONĀLĀS IZGLĪTĪBAS PEDAGOGI</a:t>
                  </a:r>
                </a:p>
              </cx:txPr>
              <cx:visibility seriesName="0" categoryName="1" value="1"/>
              <cx:separator>, </cx:separator>
            </cx:dataLabel>
            <cx:dataLabel idx="29">
              <cx:numFmt formatCode="General" sourceLinked="0"/>
              <cx:txPr>
                <a:bodyPr spcFirstLastPara="1" vertOverflow="ellipsis" horzOverflow="overflow" wrap="square" lIns="0" tIns="0" rIns="0" bIns="0" anchor="ctr" anchorCtr="1"/>
                <a:lstStyle/>
                <a:p>
                  <a:pPr algn="ctr" rtl="0">
                    <a:defRPr sz="1600" b="1">
                      <a:solidFill>
                        <a:schemeClr val="tx1"/>
                      </a:solidFill>
                    </a:defRPr>
                  </a:pPr>
                  <a:r>
                    <a:rPr lang="en-US" sz="1600" b="1" i="0" u="none" strike="noStrike" baseline="0" dirty="0">
                      <a:solidFill>
                        <a:schemeClr val="tx1"/>
                      </a:solidFill>
                      <a:latin typeface="Calibri" panose="020F0502020204030204"/>
                    </a:rPr>
                    <a:t>VIDĒJĀS VISPĀRĒJĀS IZGLĪTĪBAS PEDAGOGI</a:t>
                  </a:r>
                </a:p>
              </cx:txPr>
              <cx:visibility seriesName="0" categoryName="1" value="1"/>
              <cx:separator>, </cx:separator>
            </cx:dataLabel>
            <cx:dataLabel idx="30">
              <cx:txPr>
                <a:bodyPr spcFirstLastPara="1" vertOverflow="ellipsis" horzOverflow="overflow" wrap="square" lIns="0" tIns="0" rIns="0" bIns="0" anchor="ctr" anchorCtr="1"/>
                <a:lstStyle/>
                <a:p>
                  <a:pPr algn="ctr" rtl="0">
                    <a:defRPr sz="1600"/>
                  </a:pPr>
                  <a:r>
                    <a:rPr lang="en-US" sz="1600" b="0" i="0" u="none" strike="noStrike" baseline="0" dirty="0">
                      <a:solidFill>
                        <a:prstClr val="white"/>
                      </a:solidFill>
                      <a:latin typeface="+mj-lt"/>
                    </a:rPr>
                    <a:t>Vispārējās vidējās izglītības skolotājs, 7779</a:t>
                  </a:r>
                </a:p>
              </cx:txPr>
            </cx:dataLabel>
            <cx:dataLabel idx="31">
              <cx:numFmt formatCode="General" sourceLinked="0"/>
              <cx:txPr>
                <a:bodyPr spcFirstLastPara="1" vertOverflow="ellipsis" horzOverflow="overflow" wrap="square" lIns="0" tIns="0" rIns="0" bIns="0" anchor="ctr" anchorCtr="1"/>
                <a:lstStyle/>
                <a:p>
                  <a:pPr algn="ctr" rtl="0">
                    <a:defRPr sz="1600" b="1">
                      <a:solidFill>
                        <a:schemeClr val="tx1"/>
                      </a:solidFill>
                    </a:defRPr>
                  </a:pPr>
                  <a:r>
                    <a:rPr lang="en-US" sz="1600" b="1" i="0" u="none" strike="noStrike" baseline="0" dirty="0">
                      <a:solidFill>
                        <a:schemeClr val="tx1"/>
                      </a:solidFill>
                      <a:latin typeface="Calibri" panose="020F0502020204030204"/>
                    </a:rPr>
                    <a:t>PAMATIZGLĪTĪBAS UN PIRMSSKOLAS PEDAGOGI</a:t>
                  </a:r>
                </a:p>
              </cx:txPr>
              <cx:visibility seriesName="0" categoryName="1" value="1"/>
              <cx:separator>, </cx:separator>
            </cx:dataLabel>
            <cx:dataLabel idx="32">
              <cx:txPr>
                <a:bodyPr spcFirstLastPara="1" vertOverflow="ellipsis" horzOverflow="overflow" wrap="square" lIns="0" tIns="0" rIns="0" bIns="0" anchor="ctr" anchorCtr="1"/>
                <a:lstStyle/>
                <a:p>
                  <a:pPr algn="ctr" rtl="0">
                    <a:defRPr sz="1600"/>
                  </a:pPr>
                  <a:r>
                    <a:rPr lang="en-US" sz="1600" b="0" i="0" u="none" strike="noStrike" baseline="0" dirty="0">
                      <a:solidFill>
                        <a:prstClr val="white"/>
                      </a:solidFill>
                      <a:latin typeface="+mj-lt"/>
                    </a:rPr>
                    <a:t>Pamatizglītības pedagogi, 9694</a:t>
                  </a:r>
                </a:p>
              </cx:txPr>
            </cx:dataLabel>
            <cx:dataLabel idx="33">
              <cx:txPr>
                <a:bodyPr spcFirstLastPara="1" vertOverflow="ellipsis" horzOverflow="overflow" wrap="square" lIns="0" tIns="0" rIns="0" bIns="0" anchor="ctr" anchorCtr="1"/>
                <a:lstStyle/>
                <a:p>
                  <a:pPr algn="ctr" rtl="0">
                    <a:defRPr sz="1600"/>
                  </a:pPr>
                  <a:r>
                    <a:rPr lang="en-US" sz="1600" b="0" i="0" u="none" strike="noStrike" baseline="0" dirty="0">
                      <a:solidFill>
                        <a:prstClr val="white"/>
                      </a:solidFill>
                      <a:latin typeface="+mj-lt"/>
                    </a:rPr>
                    <a:t>Pirmsskolas pedagogi, 10201</a:t>
                  </a:r>
                </a:p>
              </cx:txPr>
            </cx:dataLabel>
            <cx:dataLabel idx="34">
              <cx:numFmt formatCode="General" sourceLinked="0"/>
              <cx:txPr>
                <a:bodyPr spcFirstLastPara="1" vertOverflow="ellipsis" horzOverflow="overflow" wrap="square" lIns="0" tIns="0" rIns="0" bIns="0" anchor="ctr" anchorCtr="1"/>
                <a:lstStyle/>
                <a:p>
                  <a:pPr algn="ctr" rtl="0">
                    <a:defRPr sz="1600" b="1">
                      <a:solidFill>
                        <a:schemeClr val="tx1"/>
                      </a:solidFill>
                    </a:defRPr>
                  </a:pPr>
                  <a:r>
                    <a:rPr lang="en-US" sz="1600" b="1" i="0" u="none" strike="noStrike" baseline="0" dirty="0">
                      <a:solidFill>
                        <a:schemeClr val="tx1"/>
                      </a:solidFill>
                      <a:latin typeface="Calibri" panose="020F0502020204030204"/>
                    </a:rPr>
                    <a:t>CITI IZGLĪTĪBAS JOMAS VECĀKIE SPECIĀLISTI</a:t>
                  </a:r>
                </a:p>
              </cx:txPr>
              <cx:visibility seriesName="0" categoryName="1" value="1"/>
              <cx:separator>, </cx:separator>
            </cx:dataLabel>
            <cx:dataLabel idx="35">
              <cx:txPr>
                <a:bodyPr spcFirstLastPara="1" vertOverflow="ellipsis" horzOverflow="overflow" wrap="square" lIns="0" tIns="0" rIns="0" bIns="0" anchor="ctr" anchorCtr="1"/>
                <a:lstStyle/>
                <a:p>
                  <a:pPr algn="ctr" rtl="0">
                    <a:defRPr sz="1400"/>
                  </a:pPr>
                  <a:r>
                    <a:rPr lang="en-US" sz="1400" b="0" i="0" u="none" strike="noStrike" baseline="0" dirty="0">
                      <a:solidFill>
                        <a:prstClr val="white"/>
                      </a:solidFill>
                      <a:latin typeface="+mj-lt"/>
                    </a:rPr>
                    <a:t>Izglītības metodikas speciālisti, 746</a:t>
                  </a:r>
                </a:p>
              </cx:txPr>
            </cx:dataLabel>
            <cx:dataLabel idx="36">
              <cx:numFmt formatCode="General" sourceLinked="0"/>
              <cx:txPr>
                <a:bodyPr spcFirstLastPara="1" vertOverflow="ellipsis" horzOverflow="overflow" wrap="square" lIns="0" tIns="0" rIns="0" bIns="0" anchor="ctr" anchorCtr="1"/>
                <a:lstStyle/>
                <a:p>
                  <a:pPr algn="ctr" rtl="0">
                    <a:defRPr sz="1400"/>
                  </a:pPr>
                  <a:r>
                    <a:rPr lang="en-US" sz="1400" b="0" i="0" u="none" strike="noStrike" baseline="0" dirty="0">
                      <a:solidFill>
                        <a:prstClr val="white"/>
                      </a:solidFill>
                      <a:latin typeface="Calibri" panose="020F0502020204030204"/>
                    </a:rPr>
                    <a:t>Speciālās izglītības pedagogi, 1583</a:t>
                  </a:r>
                </a:p>
              </cx:txPr>
              <cx:visibility seriesName="0" categoryName="1" value="1"/>
              <cx:separator>, </cx:separator>
            </cx:dataLabel>
            <cx:dataLabel idx="39">
              <cx:txPr>
                <a:bodyPr spcFirstLastPara="1" vertOverflow="ellipsis" horzOverflow="overflow" wrap="square" lIns="0" tIns="0" rIns="0" bIns="0" anchor="ctr" anchorCtr="1"/>
                <a:lstStyle/>
                <a:p>
                  <a:pPr algn="ctr" rtl="0">
                    <a:defRPr sz="1200"/>
                  </a:pPr>
                  <a:r>
                    <a:rPr lang="en-US" sz="1200" b="0" i="0" u="none" strike="noStrike" baseline="0" dirty="0">
                      <a:solidFill>
                        <a:prstClr val="white"/>
                      </a:solidFill>
                      <a:latin typeface="+mj-lt"/>
                    </a:rPr>
                    <a:t>Citur neklasificēti izglītības jomas vecākie speciālisti, 4624</a:t>
                  </a:r>
                </a:p>
              </cx:txPr>
            </cx:dataLabel>
            <cx:dataLabelHidden idx="0"/>
          </cx:dataLabels>
          <cx:dataId val="0"/>
          <cx:layoutPr/>
        </cx:series>
      </cx:plotAreaRegion>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Sheet1!$A$2:$C$40</cx:f>
        <cx:lvl ptCount="37">
          <cx:pt idx="0">VADĪTĀJS /DIREKTORS /PĀRVALDNIEKS (veselības aprūpes jomā)</cx:pt>
          <cx:pt idx="1">VADĪTĀJA VIETNIEKS /IZPILDDIREKTORS (veselības aprūpes jomā)</cx:pt>
          <cx:pt idx="2">Veselības aprūpes vadības ĀRSTS</cx:pt>
          <cx:pt idx="3">Veselības aprūpes VADĪTĀJS</cx:pt>
          <cx:pt idx="4">Galvenā medicīnas MĀSA</cx:pt>
          <cx:pt idx="5">Galvenais ĀRSTS</cx:pt>
          <cx:pt idx="6">Vispārējās prakses ārsti</cx:pt>
          <cx:pt idx="7">Specialitāšu ārsti</cx:pt>
          <cx:pt idx="8">Medicīnas māsu profesiju vecākie speciālisti</cx:pt>
          <cx:pt idx="9">Vecmāšu profesiju vecākie speciālisti</cx:pt>
          <cx:pt idx="10">Alternatīvās un papildinošās medicīnas vecākie speciālisti</cx:pt>
          <cx:pt idx="11">Ārstu palīgi</cx:pt>
          <cx:pt idx="12">Zobārsti</cx:pt>
          <cx:pt idx="13">Farmaceiti</cx:pt>
          <cx:pt idx="14">Vides, darba aizsardzības un higiēnas vecākie speciālisti</cx:pt>
          <cx:pt idx="15">Fizioterapeiti</cx:pt>
          <cx:pt idx="16">Uzturzinātnes un uztura speciālisti</cx:pt>
          <cx:pt idx="17">Audiologi un runas terapeiti</cx:pt>
          <cx:pt idx="18">Optometristi</cx:pt>
          <cx:pt idx="19">Citur neklasificēti veselības aprūpes jomas vecākie speciālisti</cx:pt>
          <cx:pt idx="20">Vizuālās diagnostikas un terapijas iekārtu speciālisti</cx:pt>
          <cx:pt idx="21">Klīnisko un patoloģijas laboratoriju speciālisti</cx:pt>
          <cx:pt idx="22">Farmaceitu asistenti</cx:pt>
          <cx:pt idx="23">Medicīnisko protēžu un palīglīdzekļu un zobu protēžu speciālisti</cx:pt>
          <cx:pt idx="24">Medicīnas māsu profesiju speciālisti</cx:pt>
          <cx:pt idx="25">Alternatīvās un papildinošās medicīnas speciālisti</cx:pt>
          <cx:pt idx="26">Zobārstu asistenti un palīgi</cx:pt>
          <cx:pt idx="27">Medicīniskās dokumentācijas un informācijas apstrādes speciālisti</cx:pt>
          <cx:pt idx="28">Optiķi</cx:pt>
          <cx:pt idx="29">Fizioterapijas speciālisti</cx:pt>
          <cx:pt idx="30">Vides un darba aizsardzības inspektori un asistenti</cx:pt>
          <cx:pt idx="31">Neatliekamās medicīniskās palīdzības darbinieki</cx:pt>
          <cx:pt idx="32">Citur neklasificēti veselības aprūpes jomas speciālisti</cx:pt>
          <cx:pt idx="33">SANITĀRS</cx:pt>
          <cx:pt idx="34">Neatliekamās palīdzības SANITĀRS</cx:pt>
          <cx:pt idx="35">MĀSAS PALĪGS</cx:pt>
          <cx:pt idx="36">Medicīnas ASISTENTS</cx:pt>
        </cx:lvl>
        <cx:lvl ptCount="37">
          <cx:pt idx="0">VESELĪBAS APRŪPES PAKALPOJUMU JOMAS VADĪTĀJI</cx:pt>
          <cx:pt idx="1">VESELĪBAS APRŪPES PAKALPOJUMU JOMAS VADĪTĀJI</cx:pt>
          <cx:pt idx="2">VESELĪBAS APRŪPES PAKALPOJUMU JOMAS VADĪTĀJI</cx:pt>
          <cx:pt idx="3">VESELĪBAS APRŪPES PAKALPOJUMU JOMAS VADĪTĀJI</cx:pt>
          <cx:pt idx="4">VESELĪBAS APRŪPES PAKALPOJUMU JOMAS VADĪTĀJI</cx:pt>
          <cx:pt idx="5">VESELĪBAS APRŪPES PAKALPOJUMU JOMAS VADĪTĀJI</cx:pt>
          <cx:pt idx="6">Ārsti</cx:pt>
          <cx:pt idx="7">Ārsti</cx:pt>
          <cx:pt idx="8">Medicīnas māsu un vecmāšu profesiju vecākie speciālisti</cx:pt>
          <cx:pt idx="9">Medicīnas māsu un vecmāšu profesiju vecākie speciālisti</cx:pt>
          <cx:pt idx="10">Alternatīvās un papildinošās medicīnas vecākie speciālisti</cx:pt>
          <cx:pt idx="11">Ārstu palīgi</cx:pt>
          <cx:pt idx="12">Citi veselības aprūpes jomas vecākie speciālisti</cx:pt>
          <cx:pt idx="13">Citi veselības aprūpes jomas vecākie speciālisti</cx:pt>
          <cx:pt idx="14">Citi veselības aprūpes jomas vecākie speciālisti</cx:pt>
          <cx:pt idx="15">Citi veselības aprūpes jomas vecākie speciālisti</cx:pt>
          <cx:pt idx="16">Citi veselības aprūpes jomas vecākie speciālisti</cx:pt>
          <cx:pt idx="17">Citi veselības aprūpes jomas vecākie speciālisti</cx:pt>
          <cx:pt idx="18">Citi veselības aprūpes jomas vecākie speciālisti</cx:pt>
          <cx:pt idx="19">Citi veselības aprūpes jomas vecākie speciālisti</cx:pt>
          <cx:pt idx="20">Medicīnas un farmācijas speciālisti</cx:pt>
          <cx:pt idx="21">Medicīnas un farmācijas speciālisti</cx:pt>
          <cx:pt idx="22">Medicīnas un farmācijas speciālisti</cx:pt>
          <cx:pt idx="23">Medicīnas un farmācijas speciālisti</cx:pt>
          <cx:pt idx="24">Medicīnas māsu un vecmāšu profesiju speciālisti</cx:pt>
          <cx:pt idx="25">Alternatīvās un papildinošās medicīnas speciālisti</cx:pt>
          <cx:pt idx="26">Citi veselības aprūpes jomas speciālisti</cx:pt>
          <cx:pt idx="27">Citi veselības aprūpes jomas speciālisti</cx:pt>
          <cx:pt idx="28">Citi veselības aprūpes jomas speciālisti</cx:pt>
          <cx:pt idx="29">Citi veselības aprūpes jomas speciālisti</cx:pt>
          <cx:pt idx="30">Citi veselības aprūpes jomas speciālisti</cx:pt>
          <cx:pt idx="31">Citi veselības aprūpes jomas speciālisti</cx:pt>
          <cx:pt idx="32">Citi veselības aprūpes jomas speciālisti</cx:pt>
          <cx:pt idx="33">Sanitāri</cx:pt>
          <cx:pt idx="34">Sanitāri</cx:pt>
          <cx:pt idx="35">Sanitāri</cx:pt>
          <cx:pt idx="36">Sanitāri</cx:pt>
        </cx:lvl>
        <cx:lvl ptCount="37">
          <cx:pt idx="0">VESELĪBAS APRŪPES PAKALPOJUMU JOMAS VADĪTĀJI</cx:pt>
          <cx:pt idx="1">VESELĪBAS APRŪPES PAKALPOJUMU JOMAS VADĪTĀJI</cx:pt>
          <cx:pt idx="2">VESELĪBAS APRŪPES PAKALPOJUMU JOMAS VADĪTĀJI</cx:pt>
          <cx:pt idx="3">VESELĪBAS APRŪPES PAKALPOJUMU JOMAS VADĪTĀJI</cx:pt>
          <cx:pt idx="4">VESELĪBAS APRŪPES PAKALPOJUMU JOMAS VADĪTĀJI</cx:pt>
          <cx:pt idx="5">VESELĪBAS APRŪPES PAKALPOJUMU JOMAS VADĪTĀJI</cx:pt>
          <cx:pt idx="6">VESELĪBAS APRŪPES JOMAS VECĀKIE SPECIĀLISTI</cx:pt>
          <cx:pt idx="7">VESELĪBAS APRŪPES JOMAS VECĀKIE SPECIĀLISTI</cx:pt>
          <cx:pt idx="8">VESELĪBAS APRŪPES JOMAS VECĀKIE SPECIĀLISTI</cx:pt>
          <cx:pt idx="9">VESELĪBAS APRŪPES JOMAS VECĀKIE SPECIĀLISTI</cx:pt>
          <cx:pt idx="10">VESELĪBAS APRŪPES JOMAS VECĀKIE SPECIĀLISTI</cx:pt>
          <cx:pt idx="11">VESELĪBAS APRŪPES JOMAS VECĀKIE SPECIĀLISTI</cx:pt>
          <cx:pt idx="12">VESELĪBAS APRŪPES JOMAS VECĀKIE SPECIĀLISTI</cx:pt>
          <cx:pt idx="13">VESELĪBAS APRŪPES JOMAS VECĀKIE SPECIĀLISTI</cx:pt>
          <cx:pt idx="14">VESELĪBAS APRŪPES JOMAS VECĀKIE SPECIĀLISTI</cx:pt>
          <cx:pt idx="15">VESELĪBAS APRŪPES JOMAS VECĀKIE SPECIĀLISTI</cx:pt>
          <cx:pt idx="16">VESELĪBAS APRŪPES JOMAS VECĀKIE SPECIĀLISTI</cx:pt>
          <cx:pt idx="17">VESELĪBAS APRŪPES JOMAS VECĀKIE SPECIĀLISTI</cx:pt>
          <cx:pt idx="18">VESELĪBAS APRŪPES JOMAS VECĀKIE SPECIĀLISTI</cx:pt>
          <cx:pt idx="19">VESELĪBAS APRŪPES JOMAS VECĀKIE SPECIĀLISTI</cx:pt>
          <cx:pt idx="20">VESELĪBAS APRŪPES JOMAS SPECIĀLISTI</cx:pt>
          <cx:pt idx="21">VESELĪBAS APRŪPES JOMAS SPECIĀLISTI</cx:pt>
          <cx:pt idx="22">VESELĪBAS APRŪPES JOMAS SPECIĀLISTI</cx:pt>
          <cx:pt idx="23">VESELĪBAS APRŪPES JOMAS SPECIĀLISTI</cx:pt>
          <cx:pt idx="24">VESELĪBAS APRŪPES JOMAS SPECIĀLISTI</cx:pt>
          <cx:pt idx="25">VESELĪBAS APRŪPES JOMAS SPECIĀLISTI</cx:pt>
          <cx:pt idx="26">VESELĪBAS APRŪPES JOMAS SPECIĀLISTI</cx:pt>
          <cx:pt idx="27">VESELĪBAS APRŪPES JOMAS SPECIĀLISTI</cx:pt>
          <cx:pt idx="28">VESELĪBAS APRŪPES JOMAS SPECIĀLISTI</cx:pt>
          <cx:pt idx="29">VESELĪBAS APRŪPES JOMAS SPECIĀLISTI</cx:pt>
          <cx:pt idx="30">VESELĪBAS APRŪPES JOMAS SPECIĀLISTI</cx:pt>
          <cx:pt idx="31">VESELĪBAS APRŪPES JOMAS SPECIĀLISTI</cx:pt>
          <cx:pt idx="32">VESELĪBAS APRŪPES JOMAS SPECIĀLISTI</cx:pt>
          <cx:pt idx="33">INDIVIDUĀLĀS APRŪPES DARBINIEKI</cx:pt>
          <cx:pt idx="34">INDIVIDUĀLĀS APRŪPES DARBINIEKI</cx:pt>
          <cx:pt idx="35">INDIVIDUĀLĀS APRŪPES DARBINIEKI</cx:pt>
          <cx:pt idx="36">INDIVIDUĀLĀS APRŪPES DARBINIEKI</cx:pt>
        </cx:lvl>
      </cx:strDim>
      <cx:numDim type="size">
        <cx:f>Sheet1!$D$2:$D$40</cx:f>
        <cx:lvl ptCount="37" formatCode="General">
          <cx:pt idx="0">184</cx:pt>
          <cx:pt idx="1">56</cx:pt>
          <cx:pt idx="2">97</cx:pt>
          <cx:pt idx="3">148</cx:pt>
          <cx:pt idx="4">89</cx:pt>
          <cx:pt idx="5">19</cx:pt>
          <cx:pt idx="6">1912</cx:pt>
          <cx:pt idx="7">7023</cx:pt>
          <cx:pt idx="8">7558</cx:pt>
          <cx:pt idx="9">401</cx:pt>
          <cx:pt idx="10">21</cx:pt>
          <cx:pt idx="11">1624</cx:pt>
          <cx:pt idx="12">1610</cx:pt>
          <cx:pt idx="13">949</cx:pt>
          <cx:pt idx="14">1343</cx:pt>
          <cx:pt idx="15">1245</cx:pt>
          <cx:pt idx="16">81</cx:pt>
          <cx:pt idx="17">193</cx:pt>
          <cx:pt idx="18">219</cx:pt>
          <cx:pt idx="19">473</cx:pt>
          <cx:pt idx="20">459</cx:pt>
          <cx:pt idx="21">933</cx:pt>
          <cx:pt idx="22">1152</cx:pt>
          <cx:pt idx="23">320</cx:pt>
          <cx:pt idx="24">2893</cx:pt>
          <cx:pt idx="25">43</cx:pt>
          <cx:pt idx="26">1229</cx:pt>
          <cx:pt idx="27">55</cx:pt>
          <cx:pt idx="28">78</cx:pt>
          <cx:pt idx="29">480</cx:pt>
          <cx:pt idx="30">34</cx:pt>
          <cx:pt idx="31">1202</cx:pt>
          <cx:pt idx="32">181</cx:pt>
          <cx:pt idx="33">2752</cx:pt>
          <cx:pt idx="34">81</cx:pt>
          <cx:pt idx="35">2662</cx:pt>
          <cx:pt idx="36">843</cx:pt>
        </cx:lvl>
      </cx:numDim>
    </cx:data>
  </cx:chartData>
  <cx:chart>
    <cx:plotArea>
      <cx:plotAreaRegion>
        <cx:series layoutId="treemap" uniqueId="{AC77F124-CB7F-404C-9C1A-0A7379FF828D}">
          <cx:tx>
            <cx:txData>
              <cx:f>Sheet1!$D$1</cx:f>
              <cx:v>Series1</cx:v>
            </cx:txData>
          </cx:tx>
          <cx:dataLabels>
            <cx:numFmt formatCode="General" sourceLinked="0"/>
            <cx:txPr>
              <a:bodyPr spcFirstLastPara="1" vertOverflow="ellipsis" horzOverflow="overflow" wrap="square" lIns="0" tIns="0" rIns="0" bIns="0" anchor="ctr" anchorCtr="1"/>
              <a:lstStyle/>
              <a:p>
                <a:pPr algn="ctr" rtl="0">
                  <a:defRPr sz="1200"/>
                </a:pPr>
                <a:endParaRPr lang="en-US" sz="1200" b="0" i="0" u="none" strike="noStrike" baseline="0">
                  <a:solidFill>
                    <a:prstClr val="white"/>
                  </a:solidFill>
                  <a:latin typeface="Calibri" panose="020F0502020204030204"/>
                </a:endParaRPr>
              </a:p>
            </cx:txPr>
            <cx:visibility seriesName="0" categoryName="1" value="1"/>
            <cx:separator>, </cx:separator>
            <cx:dataLabel idx="2">
              <cx:numFmt formatCode="General" sourceLinked="0"/>
              <cx:txPr>
                <a:bodyPr spcFirstLastPara="1" vertOverflow="ellipsis" horzOverflow="overflow" wrap="square" lIns="0" tIns="0" rIns="0" bIns="0" anchor="ctr" anchorCtr="1"/>
                <a:lstStyle/>
                <a:p>
                  <a:pPr algn="ctr" rtl="0">
                    <a:defRPr sz="700"/>
                  </a:pPr>
                  <a:r>
                    <a:rPr lang="en-US" sz="700" b="0" i="0" u="none" strike="noStrike" baseline="0">
                      <a:solidFill>
                        <a:prstClr val="white"/>
                      </a:solidFill>
                      <a:latin typeface="Calibri" panose="020F0502020204030204"/>
                    </a:rPr>
                    <a:t>VADĪTĀJS /DIREKTORS /PĀRVALDNIEKS (veselības aprūpes jomā), 184</a:t>
                  </a:r>
                </a:p>
              </cx:txPr>
              <cx:visibility seriesName="0" categoryName="1" value="1"/>
              <cx:separator>, </cx:separator>
            </cx:dataLabel>
            <cx:dataLabel idx="3">
              <cx:numFmt formatCode="General" sourceLinked="0"/>
              <cx:txPr>
                <a:bodyPr spcFirstLastPara="1" vertOverflow="ellipsis" horzOverflow="overflow" wrap="square" lIns="0" tIns="0" rIns="0" bIns="0" anchor="ctr" anchorCtr="1"/>
                <a:lstStyle/>
                <a:p>
                  <a:pPr algn="ctr" rtl="0">
                    <a:defRPr sz="800"/>
                  </a:pPr>
                  <a:r>
                    <a:rPr lang="en-US" sz="800" b="0" i="0" u="none" strike="noStrike" baseline="0">
                      <a:solidFill>
                        <a:prstClr val="white"/>
                      </a:solidFill>
                      <a:latin typeface="Calibri" panose="020F0502020204030204"/>
                    </a:rPr>
                    <a:t>VADĪTĀJA VIETNIEKS /IZPILDDIREKTORS (veselības aprūpes jomā), 56</a:t>
                  </a:r>
                </a:p>
              </cx:txPr>
              <cx:visibility seriesName="0" categoryName="1" value="1"/>
              <cx:separator>, </cx:separator>
            </cx:dataLabel>
            <cx:dataLabel idx="4">
              <cx:numFmt formatCode="General" sourceLinked="0"/>
              <cx:txPr>
                <a:bodyPr spcFirstLastPara="1" vertOverflow="ellipsis" horzOverflow="overflow" wrap="square" lIns="0" tIns="0" rIns="0" bIns="0" anchor="ctr" anchorCtr="1"/>
                <a:lstStyle/>
                <a:p>
                  <a:pPr algn="ctr" rtl="0">
                    <a:defRPr sz="700"/>
                  </a:pPr>
                  <a:r>
                    <a:rPr lang="en-US" sz="700" b="0" i="0" u="none" strike="noStrike" baseline="0">
                      <a:solidFill>
                        <a:prstClr val="white"/>
                      </a:solidFill>
                      <a:latin typeface="Calibri" panose="020F0502020204030204"/>
                    </a:rPr>
                    <a:t>Veselības aprūpes vadības ĀRSTS, 97</a:t>
                  </a:r>
                </a:p>
              </cx:txPr>
              <cx:visibility seriesName="0" categoryName="1" value="1"/>
              <cx:separator>, </cx:separator>
            </cx:dataLabel>
            <cx:dataLabel idx="5">
              <cx:numFmt formatCode="General" sourceLinked="0"/>
              <cx:txPr>
                <a:bodyPr spcFirstLastPara="1" vertOverflow="ellipsis" horzOverflow="overflow" wrap="square" lIns="0" tIns="0" rIns="0" bIns="0" anchor="ctr" anchorCtr="1"/>
                <a:lstStyle/>
                <a:p>
                  <a:pPr algn="ctr" rtl="0">
                    <a:defRPr sz="700"/>
                  </a:pPr>
                  <a:r>
                    <a:rPr lang="en-US" sz="700" b="0" i="0" u="none" strike="noStrike" baseline="0">
                      <a:solidFill>
                        <a:prstClr val="white"/>
                      </a:solidFill>
                      <a:latin typeface="Calibri" panose="020F0502020204030204"/>
                    </a:rPr>
                    <a:t>Veselības aprūpes VADĪTĀJS, 148</a:t>
                  </a:r>
                </a:p>
              </cx:txPr>
              <cx:visibility seriesName="0" categoryName="1" value="1"/>
              <cx:separator>, </cx:separator>
            </cx:dataLabel>
            <cx:dataLabel idx="6">
              <cx:numFmt formatCode="General" sourceLinked="0"/>
              <cx:txPr>
                <a:bodyPr spcFirstLastPara="1" vertOverflow="ellipsis" horzOverflow="overflow" wrap="square" lIns="0" tIns="0" rIns="0" bIns="0" anchor="ctr" anchorCtr="1"/>
                <a:lstStyle/>
                <a:p>
                  <a:pPr algn="ctr" rtl="0">
                    <a:defRPr sz="600"/>
                  </a:pPr>
                  <a:r>
                    <a:rPr lang="en-US" sz="600" b="0" i="0" u="none" strike="noStrike" baseline="0">
                      <a:solidFill>
                        <a:prstClr val="white"/>
                      </a:solidFill>
                      <a:latin typeface="Calibri" panose="020F0502020204030204"/>
                    </a:rPr>
                    <a:t>Galvenā medicīnas MĀSA, 89</a:t>
                  </a:r>
                </a:p>
              </cx:txPr>
              <cx:visibility seriesName="0" categoryName="1" value="1"/>
              <cx:separator>, </cx:separator>
            </cx:dataLabel>
            <cx:dataLabel idx="8">
              <cx:numFmt formatCode="General" sourceLinked="0"/>
              <cx:txPr>
                <a:bodyPr spcFirstLastPara="1" vertOverflow="ellipsis" horzOverflow="overflow" wrap="square" lIns="0" tIns="0" rIns="0" bIns="0" anchor="ctr" anchorCtr="1"/>
                <a:lstStyle/>
                <a:p>
                  <a:pPr algn="ctr" rtl="0">
                    <a:defRPr sz="1600" b="1">
                      <a:solidFill>
                        <a:schemeClr val="tx1"/>
                      </a:solidFill>
                    </a:defRPr>
                  </a:pPr>
                  <a:r>
                    <a:rPr lang="en-US" sz="1600" b="1" i="0" u="none" strike="noStrike" baseline="0">
                      <a:solidFill>
                        <a:schemeClr val="tx1"/>
                      </a:solidFill>
                      <a:latin typeface="Calibri" panose="020F0502020204030204"/>
                    </a:rPr>
                    <a:t>VESELĪBAS APRŪPES JOMAS VECĀKIE SPECIĀLISTI</a:t>
                  </a:r>
                </a:p>
              </cx:txPr>
              <cx:visibility seriesName="0" categoryName="1" value="1"/>
              <cx:separator>, </cx:separator>
            </cx:dataLabel>
            <cx:dataLabel idx="28">
              <cx:numFmt formatCode="General" sourceLinked="0"/>
              <cx:txPr>
                <a:bodyPr spcFirstLastPara="1" vertOverflow="ellipsis" horzOverflow="overflow" wrap="square" lIns="0" tIns="0" rIns="0" bIns="0" anchor="ctr" anchorCtr="1"/>
                <a:lstStyle/>
                <a:p>
                  <a:pPr algn="ctr" rtl="0">
                    <a:defRPr sz="1600" b="1">
                      <a:solidFill>
                        <a:schemeClr val="tx1"/>
                      </a:solidFill>
                    </a:defRPr>
                  </a:pPr>
                  <a:r>
                    <a:rPr lang="en-US" sz="1600" b="1" i="0" u="none" strike="noStrike" baseline="0">
                      <a:solidFill>
                        <a:schemeClr val="tx1"/>
                      </a:solidFill>
                      <a:latin typeface="Calibri" panose="020F0502020204030204"/>
                    </a:rPr>
                    <a:t>VESELĪBAS APRŪPES JOMAS SPECIĀLISTI</a:t>
                  </a:r>
                </a:p>
              </cx:txPr>
              <cx:visibility seriesName="0" categoryName="1" value="1"/>
              <cx:separator>, </cx:separator>
            </cx:dataLabel>
            <cx:dataLabel idx="46">
              <cx:numFmt formatCode="General" sourceLinked="0"/>
              <cx:txPr>
                <a:bodyPr spcFirstLastPara="1" vertOverflow="ellipsis" horzOverflow="overflow" wrap="square" lIns="0" tIns="0" rIns="0" bIns="0" anchor="ctr" anchorCtr="1"/>
                <a:lstStyle/>
                <a:p>
                  <a:pPr algn="ctr" rtl="0">
                    <a:defRPr sz="1600" b="1">
                      <a:solidFill>
                        <a:schemeClr val="tx1"/>
                      </a:solidFill>
                    </a:defRPr>
                  </a:pPr>
                  <a:r>
                    <a:rPr lang="en-US" sz="1600" b="1" i="0" u="none" strike="noStrike" baseline="0">
                      <a:solidFill>
                        <a:schemeClr val="tx1"/>
                      </a:solidFill>
                      <a:latin typeface="Calibri" panose="020F0502020204030204"/>
                    </a:rPr>
                    <a:t>INDIVIDUĀLĀS APRŪPES DARBINIEKI</a:t>
                  </a:r>
                </a:p>
              </cx:txPr>
              <cx:visibility seriesName="0" categoryName="1" value="1"/>
              <cx:separator>, </cx:separator>
            </cx:dataLabel>
            <cx:dataLabelHidden idx="0"/>
          </cx:dataLabels>
          <cx:dataId val="0"/>
          <cx:layoutPr/>
        </cx:series>
      </cx:plotAreaRegion>
    </cx:plotArea>
    <cx:legend pos="b" align="ctr" overlay="0">
      <cx:txPr>
        <a:bodyPr spcFirstLastPara="1" vertOverflow="ellipsis" horzOverflow="overflow" wrap="square" lIns="0" tIns="0" rIns="0" bIns="0" anchor="ctr" anchorCtr="1"/>
        <a:lstStyle/>
        <a:p>
          <a:pPr algn="ctr" rtl="0">
            <a:defRPr sz="1400"/>
          </a:pPr>
          <a:endParaRPr lang="en-US" sz="1400" b="0" i="0" u="none" strike="noStrike" baseline="0">
            <a:solidFill>
              <a:prstClr val="black">
                <a:lumMod val="65000"/>
                <a:lumOff val="35000"/>
              </a:prstClr>
            </a:solidFill>
            <a:latin typeface="Calibri" panose="020F0502020204030204"/>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withinLinear" id="19">
  <a:schemeClr val="accent6"/>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0.38534</cdr:x>
      <cdr:y>0.36769</cdr:y>
    </cdr:from>
    <cdr:to>
      <cdr:x>0.67105</cdr:x>
      <cdr:y>0.42301</cdr:y>
    </cdr:to>
    <cdr:sp macro="" textlink="">
      <cdr:nvSpPr>
        <cdr:cNvPr id="2" name="TextBox 27"/>
        <cdr:cNvSpPr txBox="1"/>
      </cdr:nvSpPr>
      <cdr:spPr>
        <a:xfrm xmlns:a="http://schemas.openxmlformats.org/drawingml/2006/main">
          <a:off x="3288672" y="2288309"/>
          <a:ext cx="2438300" cy="34426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p xmlns:a="http://schemas.openxmlformats.org/drawingml/2006/main">
          <a:pPr algn="ctr" fontAlgn="base">
            <a:lnSpc>
              <a:spcPct val="107000"/>
            </a:lnSpc>
            <a:spcAft>
              <a:spcPts val="0"/>
            </a:spcAft>
          </a:pPr>
          <a:r>
            <a:rPr lang="lv-LV" sz="1600" kern="1200" dirty="0">
              <a:solidFill>
                <a:srgbClr val="C00000"/>
              </a:solidFill>
              <a:effectLst/>
              <a:latin typeface="Gill Sans Nova Cond Lt" panose="020B0306020104020203" pitchFamily="34" charset="0"/>
              <a:ea typeface="Verdana" panose="020B0604030504040204" pitchFamily="34" charset="0"/>
              <a:cs typeface="Verdana" panose="020B0604030504040204" pitchFamily="34" charset="0"/>
            </a:rPr>
            <a:t>2022.-2030.gadā IKP </a:t>
          </a:r>
          <a:r>
            <a:rPr lang="lv-LV" sz="1600" kern="1200" dirty="0">
              <a:solidFill>
                <a:srgbClr val="C00000"/>
              </a:solidFill>
              <a:effectLst/>
              <a:latin typeface="Gill Sans Nova Cond Lt" panose="020B0306020104020203" pitchFamily="34" charset="0"/>
              <a:ea typeface="Verdana" panose="020B0604030504040204" pitchFamily="34" charset="0"/>
              <a:cs typeface="Arial" panose="020B0604020202020204" pitchFamily="34" charset="0"/>
            </a:rPr>
            <a:t>↑</a:t>
          </a:r>
          <a:r>
            <a:rPr lang="lv-LV" sz="1600" kern="1200" dirty="0">
              <a:solidFill>
                <a:srgbClr val="C00000"/>
              </a:solidFill>
              <a:effectLst/>
              <a:latin typeface="Gill Sans Nova Cond Lt" panose="020B0306020104020203" pitchFamily="34" charset="0"/>
              <a:ea typeface="Verdana" panose="020B0604030504040204" pitchFamily="34" charset="0"/>
              <a:cs typeface="Verdana" panose="020B0604030504040204" pitchFamily="34" charset="0"/>
            </a:rPr>
            <a:t> vidēji 4,2% gadā</a:t>
          </a:r>
          <a:endParaRPr lang="lv-LV" sz="2800" dirty="0">
            <a:effectLst/>
            <a:latin typeface="Gill Sans Nova Cond Lt" panose="020B0306020104020203"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0.20096</cdr:x>
      <cdr:y>0.11748</cdr:y>
    </cdr:from>
    <cdr:to>
      <cdr:x>0.68116</cdr:x>
      <cdr:y>0.33144</cdr:y>
    </cdr:to>
    <cdr:sp macro="" textlink="">
      <cdr:nvSpPr>
        <cdr:cNvPr id="3" name="Text Box 57"/>
        <cdr:cNvSpPr txBox="1"/>
      </cdr:nvSpPr>
      <cdr:spPr bwMode="auto">
        <a:xfrm xmlns:a="http://schemas.openxmlformats.org/drawingml/2006/main">
          <a:off x="1715039" y="731129"/>
          <a:ext cx="4098248" cy="13315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rot="0" vert="horz" wrap="square" lIns="36000" tIns="0" rIns="36000" bIns="0" anchor="t" anchorCtr="0" upright="1"/>
        <a:lstStyle xmlns:a="http://schemas.openxmlformats.org/drawingml/2006/main"/>
        <a:p xmlns:a="http://schemas.openxmlformats.org/drawingml/2006/main">
          <a:pPr algn="ctr" fontAlgn="base">
            <a:lnSpc>
              <a:spcPct val="107000"/>
            </a:lnSpc>
            <a:spcAft>
              <a:spcPts val="0"/>
            </a:spcAft>
          </a:pPr>
          <a:r>
            <a:rPr lang="lv-LV" sz="1600" b="1" kern="1200" dirty="0">
              <a:solidFill>
                <a:srgbClr val="C00000"/>
              </a:solidFill>
              <a:effectLst/>
              <a:latin typeface="Gill Sans Nova Cond Lt" panose="020B0306020104020203" pitchFamily="34" charset="0"/>
              <a:ea typeface="Calibri" panose="020F0502020204030204" pitchFamily="34" charset="0"/>
              <a:cs typeface="Arial" panose="020B0604020202020204" pitchFamily="34" charset="0"/>
            </a:rPr>
            <a:t>MĒRĶA SCENĀRIJS</a:t>
          </a:r>
          <a:endParaRPr lang="lv-LV" sz="1600" dirty="0">
            <a:effectLst/>
            <a:latin typeface="Gill Sans Nova Cond Lt" panose="020B0306020104020203" pitchFamily="34" charset="0"/>
            <a:ea typeface="Calibri" panose="020F0502020204030204" pitchFamily="34" charset="0"/>
            <a:cs typeface="Times New Roman" panose="02020603050405020304" pitchFamily="18" charset="0"/>
          </a:endParaRPr>
        </a:p>
        <a:p xmlns:a="http://schemas.openxmlformats.org/drawingml/2006/main">
          <a:pPr algn="ctr" fontAlgn="base">
            <a:lnSpc>
              <a:spcPct val="107000"/>
            </a:lnSpc>
            <a:spcAft>
              <a:spcPts val="0"/>
            </a:spcAft>
          </a:pPr>
          <a:r>
            <a:rPr lang="lv-LV" sz="1600" kern="1200" dirty="0">
              <a:solidFill>
                <a:srgbClr val="000000"/>
              </a:solidFill>
              <a:effectLst/>
              <a:latin typeface="Gill Sans Nova Cond Lt" panose="020B0306020104020203" pitchFamily="34" charset="0"/>
              <a:ea typeface="Calibri" panose="020F0502020204030204" pitchFamily="34" charset="0"/>
              <a:cs typeface="Arial" panose="020B0604020202020204" pitchFamily="34" charset="0"/>
            </a:rPr>
            <a:t>Latvijas ekonomikas konkurētspējas priekšrocības pamatā tiek balstītas uz tehnoloģiskiem faktoriem, ražošanas efektivitāti, inovācijām</a:t>
          </a:r>
          <a:endParaRPr lang="lv-LV" sz="1600" dirty="0">
            <a:effectLst/>
            <a:latin typeface="Gill Sans Nova Cond Lt" panose="020B0306020104020203"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0.5262</cdr:x>
      <cdr:y>0.65882</cdr:y>
    </cdr:from>
    <cdr:to>
      <cdr:x>0.75437</cdr:x>
      <cdr:y>0.71413</cdr:y>
    </cdr:to>
    <cdr:sp macro="" textlink="">
      <cdr:nvSpPr>
        <cdr:cNvPr id="4" name="TextBox 27"/>
        <cdr:cNvSpPr txBox="1"/>
      </cdr:nvSpPr>
      <cdr:spPr>
        <a:xfrm xmlns:a="http://schemas.openxmlformats.org/drawingml/2006/main">
          <a:off x="4490806" y="4100086"/>
          <a:ext cx="1947256" cy="34426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p xmlns:a="http://schemas.openxmlformats.org/drawingml/2006/main">
          <a:pPr algn="ctr" fontAlgn="base">
            <a:lnSpc>
              <a:spcPct val="107000"/>
            </a:lnSpc>
            <a:spcAft>
              <a:spcPts val="0"/>
            </a:spcAft>
          </a:pPr>
          <a:r>
            <a:rPr lang="lv-LV" sz="1600" kern="1200" dirty="0">
              <a:solidFill>
                <a:srgbClr val="4472C4"/>
              </a:solidFill>
              <a:effectLst/>
              <a:latin typeface="Gill Sans Nova Cond Lt" panose="020B0306020104020203" pitchFamily="34" charset="0"/>
              <a:ea typeface="Verdana" panose="020B0604030504040204" pitchFamily="34" charset="0"/>
              <a:cs typeface="Verdana" panose="020B0604030504040204" pitchFamily="34" charset="0"/>
            </a:rPr>
            <a:t>2022.-2030.gadā IKP </a:t>
          </a:r>
          <a:r>
            <a:rPr lang="lv-LV" sz="1600" kern="1200" dirty="0">
              <a:solidFill>
                <a:srgbClr val="4472C4"/>
              </a:solidFill>
              <a:effectLst/>
              <a:latin typeface="Gill Sans Nova Cond Lt" panose="020B0306020104020203" pitchFamily="34" charset="0"/>
              <a:ea typeface="Verdana" panose="020B0604030504040204" pitchFamily="34" charset="0"/>
              <a:cs typeface="Arial" panose="020B0604020202020204" pitchFamily="34" charset="0"/>
            </a:rPr>
            <a:t>↑</a:t>
          </a:r>
          <a:r>
            <a:rPr lang="lv-LV" sz="1600" kern="1200" dirty="0">
              <a:solidFill>
                <a:srgbClr val="4472C4"/>
              </a:solidFill>
              <a:effectLst/>
              <a:latin typeface="Gill Sans Nova Cond Lt" panose="020B0306020104020203" pitchFamily="34" charset="0"/>
              <a:ea typeface="Verdana" panose="020B0604030504040204" pitchFamily="34" charset="0"/>
              <a:cs typeface="Verdana" panose="020B0604030504040204" pitchFamily="34" charset="0"/>
            </a:rPr>
            <a:t> vidēji 2,5%</a:t>
          </a:r>
          <a:endParaRPr lang="lv-LV" sz="1600" dirty="0">
            <a:effectLst/>
            <a:latin typeface="Gill Sans Nova Cond Lt" panose="020B0306020104020203"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0.59197</cdr:x>
      <cdr:y>0.7336</cdr:y>
    </cdr:from>
    <cdr:to>
      <cdr:x>0.96356</cdr:x>
      <cdr:y>0.94345</cdr:y>
    </cdr:to>
    <cdr:sp macro="" textlink="">
      <cdr:nvSpPr>
        <cdr:cNvPr id="5" name="Text Box 59"/>
        <cdr:cNvSpPr txBox="1"/>
      </cdr:nvSpPr>
      <cdr:spPr bwMode="auto">
        <a:xfrm xmlns:a="http://schemas.openxmlformats.org/drawingml/2006/main">
          <a:off x="5052068" y="4565517"/>
          <a:ext cx="3171330" cy="130598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rot="0" vert="horz" wrap="square" lIns="36000" tIns="0" rIns="36000" bIns="0" anchor="t" anchorCtr="0" upright="1"/>
        <a:lstStyle xmlns:a="http://schemas.openxmlformats.org/drawingml/2006/main"/>
        <a:p xmlns:a="http://schemas.openxmlformats.org/drawingml/2006/main">
          <a:pPr algn="ctr" fontAlgn="base">
            <a:lnSpc>
              <a:spcPct val="107000"/>
            </a:lnSpc>
            <a:spcAft>
              <a:spcPts val="0"/>
            </a:spcAft>
          </a:pPr>
          <a:r>
            <a:rPr lang="lv-LV" sz="1600" b="1" kern="1200" dirty="0">
              <a:solidFill>
                <a:srgbClr val="4472C4"/>
              </a:solidFill>
              <a:effectLst/>
              <a:latin typeface="Gill Sans Nova Cond Lt" panose="020B0306020104020203" pitchFamily="34" charset="0"/>
              <a:ea typeface="Calibri" panose="020F0502020204030204" pitchFamily="34" charset="0"/>
              <a:cs typeface="Arial" panose="020B0604020202020204" pitchFamily="34" charset="0"/>
            </a:rPr>
            <a:t>TRENDS</a:t>
          </a:r>
          <a:endParaRPr lang="lv-LV" sz="1600" dirty="0">
            <a:effectLst/>
            <a:latin typeface="Gill Sans Nova Cond Lt" panose="020B0306020104020203" pitchFamily="34" charset="0"/>
            <a:ea typeface="Calibri" panose="020F0502020204030204" pitchFamily="34" charset="0"/>
            <a:cs typeface="Times New Roman" panose="02020603050405020304" pitchFamily="18" charset="0"/>
          </a:endParaRPr>
        </a:p>
        <a:p xmlns:a="http://schemas.openxmlformats.org/drawingml/2006/main">
          <a:pPr algn="ctr" fontAlgn="base">
            <a:lnSpc>
              <a:spcPct val="107000"/>
            </a:lnSpc>
            <a:spcAft>
              <a:spcPts val="0"/>
            </a:spcAft>
          </a:pPr>
          <a:r>
            <a:rPr lang="lv-LV" sz="1400" kern="1200" dirty="0">
              <a:solidFill>
                <a:srgbClr val="000000"/>
              </a:solidFill>
              <a:effectLst/>
              <a:latin typeface="Gill Sans Nova Cond Lt" panose="020B0306020104020203" pitchFamily="34" charset="0"/>
              <a:ea typeface="Calibri" panose="020F0502020204030204" pitchFamily="34" charset="0"/>
              <a:cs typeface="Arial" panose="020B0604020202020204" pitchFamily="34" charset="0"/>
            </a:rPr>
            <a:t>Jaunu konkurētspējas priekšrocību trūkums kavē eksporta izaugsmi. Izaugsmi balsta lēni augošs iekšzemes pieprasījums</a:t>
          </a:r>
          <a:endParaRPr lang="lv-LV" sz="1400" dirty="0">
            <a:effectLst/>
            <a:latin typeface="Gill Sans Nova Cond Lt" panose="020B0306020104020203"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0.68763</cdr:x>
      <cdr:y>0.04681</cdr:y>
    </cdr:from>
    <cdr:to>
      <cdr:x>0.93381</cdr:x>
      <cdr:y>0.10213</cdr:y>
    </cdr:to>
    <cdr:sp macro="" textlink="">
      <cdr:nvSpPr>
        <cdr:cNvPr id="6" name="TextBox 27"/>
        <cdr:cNvSpPr txBox="1"/>
      </cdr:nvSpPr>
      <cdr:spPr>
        <a:xfrm xmlns:a="http://schemas.openxmlformats.org/drawingml/2006/main">
          <a:off x="5868509" y="291318"/>
          <a:ext cx="2100999" cy="34426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ase">
            <a:lnSpc>
              <a:spcPct val="107000"/>
            </a:lnSpc>
            <a:spcAft>
              <a:spcPts val="0"/>
            </a:spcAft>
          </a:pPr>
          <a:r>
            <a:rPr lang="lv-LV" sz="1600" kern="1200" dirty="0">
              <a:solidFill>
                <a:srgbClr val="C00000"/>
              </a:solidFill>
              <a:effectLst/>
              <a:latin typeface="Gill Sans Nova Cond Lt" panose="020B0306020104020203" pitchFamily="34" charset="0"/>
              <a:ea typeface="Verdana" panose="020B0604030504040204" pitchFamily="34" charset="0"/>
              <a:cs typeface="Verdana" panose="020B0604030504040204" pitchFamily="34" charset="0"/>
            </a:rPr>
            <a:t>2030.-2040.gadā IKP </a:t>
          </a:r>
          <a:r>
            <a:rPr lang="lv-LV" sz="1600" kern="1200" dirty="0">
              <a:solidFill>
                <a:srgbClr val="C00000"/>
              </a:solidFill>
              <a:effectLst/>
              <a:latin typeface="Gill Sans Nova Cond Lt" panose="020B0306020104020203" pitchFamily="34" charset="0"/>
              <a:ea typeface="Verdana" panose="020B0604030504040204" pitchFamily="34" charset="0"/>
              <a:cs typeface="Arial" panose="020B0604020202020204" pitchFamily="34" charset="0"/>
            </a:rPr>
            <a:t>↑</a:t>
          </a:r>
          <a:r>
            <a:rPr lang="lv-LV" sz="1600" kern="1200" dirty="0">
              <a:solidFill>
                <a:srgbClr val="C00000"/>
              </a:solidFill>
              <a:effectLst/>
              <a:latin typeface="Gill Sans Nova Cond Lt" panose="020B0306020104020203" pitchFamily="34" charset="0"/>
              <a:ea typeface="Verdana" panose="020B0604030504040204" pitchFamily="34" charset="0"/>
              <a:cs typeface="Verdana" panose="020B0604030504040204" pitchFamily="34" charset="0"/>
            </a:rPr>
            <a:t> vidēji </a:t>
          </a:r>
          <a:r>
            <a:rPr lang="lv-LV" sz="1600" kern="1200" dirty="0">
              <a:solidFill>
                <a:srgbClr val="C00000"/>
              </a:solidFill>
              <a:latin typeface="Gill Sans Nova Cond Lt" panose="020B0306020104020203" pitchFamily="34" charset="0"/>
              <a:ea typeface="Verdana" panose="020B0604030504040204" pitchFamily="34" charset="0"/>
              <a:cs typeface="Verdana" panose="020B0604030504040204" pitchFamily="34" charset="0"/>
            </a:rPr>
            <a:t>3</a:t>
          </a:r>
          <a:r>
            <a:rPr lang="lv-LV" sz="1600" kern="1200" dirty="0">
              <a:solidFill>
                <a:srgbClr val="C00000"/>
              </a:solidFill>
              <a:effectLst/>
              <a:latin typeface="Gill Sans Nova Cond Lt" panose="020B0306020104020203" pitchFamily="34" charset="0"/>
              <a:ea typeface="Verdana" panose="020B0604030504040204" pitchFamily="34" charset="0"/>
              <a:cs typeface="Verdana" panose="020B0604030504040204" pitchFamily="34" charset="0"/>
            </a:rPr>
            <a:t>% gadā</a:t>
          </a:r>
          <a:endParaRPr lang="lv-LV" sz="1600" dirty="0">
            <a:effectLst/>
            <a:latin typeface="Gill Sans Nova Cond Lt" panose="020B0306020104020203" pitchFamily="34"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0.7462</cdr:x>
      <cdr:y>0.51808</cdr:y>
    </cdr:from>
    <cdr:to>
      <cdr:x>0.98484</cdr:x>
      <cdr:y>0.5734</cdr:y>
    </cdr:to>
    <cdr:sp macro="" textlink="">
      <cdr:nvSpPr>
        <cdr:cNvPr id="7" name="TextBox 27"/>
        <cdr:cNvSpPr txBox="1"/>
      </cdr:nvSpPr>
      <cdr:spPr>
        <a:xfrm xmlns:a="http://schemas.openxmlformats.org/drawingml/2006/main">
          <a:off x="6368395" y="3224247"/>
          <a:ext cx="2036581" cy="34426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ase">
            <a:lnSpc>
              <a:spcPct val="107000"/>
            </a:lnSpc>
            <a:spcAft>
              <a:spcPts val="0"/>
            </a:spcAft>
          </a:pPr>
          <a:r>
            <a:rPr lang="lv-LV" sz="1600" kern="1200" dirty="0">
              <a:solidFill>
                <a:srgbClr val="4472C4"/>
              </a:solidFill>
              <a:effectLst/>
              <a:latin typeface="Gill Sans Nova Cond Lt" panose="020B0306020104020203" pitchFamily="34" charset="0"/>
              <a:ea typeface="Verdana" panose="020B0604030504040204" pitchFamily="34" charset="0"/>
              <a:cs typeface="Verdana" panose="020B0604030504040204" pitchFamily="34" charset="0"/>
            </a:rPr>
            <a:t>2031.-2040.gadā IKP </a:t>
          </a:r>
          <a:r>
            <a:rPr lang="lv-LV" sz="1600" kern="1200" dirty="0">
              <a:solidFill>
                <a:srgbClr val="4472C4"/>
              </a:solidFill>
              <a:effectLst/>
              <a:latin typeface="Gill Sans Nova Cond Lt" panose="020B0306020104020203" pitchFamily="34" charset="0"/>
              <a:ea typeface="Verdana" panose="020B0604030504040204" pitchFamily="34" charset="0"/>
              <a:cs typeface="Arial" panose="020B0604020202020204" pitchFamily="34" charset="0"/>
            </a:rPr>
            <a:t>↑</a:t>
          </a:r>
          <a:r>
            <a:rPr lang="lv-LV" sz="1600" kern="1200" dirty="0">
              <a:solidFill>
                <a:srgbClr val="4472C4"/>
              </a:solidFill>
              <a:effectLst/>
              <a:latin typeface="Gill Sans Nova Cond Lt" panose="020B0306020104020203" pitchFamily="34" charset="0"/>
              <a:ea typeface="Verdana" panose="020B0604030504040204" pitchFamily="34" charset="0"/>
              <a:cs typeface="Verdana" panose="020B0604030504040204" pitchFamily="34" charset="0"/>
            </a:rPr>
            <a:t> vidēji 2,2%</a:t>
          </a:r>
          <a:endParaRPr lang="lv-LV" sz="1600" dirty="0">
            <a:effectLst/>
            <a:latin typeface="Gill Sans Nova Cond Lt" panose="020B0306020104020203" pitchFamily="34" charset="0"/>
            <a:ea typeface="Calibri" panose="020F0502020204030204" pitchFamily="34"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712" cy="498316"/>
          </a:xfrm>
          <a:prstGeom prst="rect">
            <a:avLst/>
          </a:prstGeom>
        </p:spPr>
        <p:txBody>
          <a:bodyPr vert="horz" lIns="91111" tIns="45555" rIns="91111" bIns="45555" rtlCol="0"/>
          <a:lstStyle>
            <a:lvl1pPr algn="l">
              <a:defRPr sz="1200"/>
            </a:lvl1pPr>
          </a:lstStyle>
          <a:p>
            <a:endParaRPr lang="lv-LV"/>
          </a:p>
        </p:txBody>
      </p:sp>
      <p:sp>
        <p:nvSpPr>
          <p:cNvPr id="3" name="Date Placeholder 2"/>
          <p:cNvSpPr>
            <a:spLocks noGrp="1"/>
          </p:cNvSpPr>
          <p:nvPr>
            <p:ph type="dt" idx="1"/>
          </p:nvPr>
        </p:nvSpPr>
        <p:spPr>
          <a:xfrm>
            <a:off x="3850375" y="1"/>
            <a:ext cx="2945712" cy="498316"/>
          </a:xfrm>
          <a:prstGeom prst="rect">
            <a:avLst/>
          </a:prstGeom>
        </p:spPr>
        <p:txBody>
          <a:bodyPr vert="horz" lIns="91111" tIns="45555" rIns="91111" bIns="45555" rtlCol="0"/>
          <a:lstStyle>
            <a:lvl1pPr algn="r">
              <a:defRPr sz="1200"/>
            </a:lvl1pPr>
          </a:lstStyle>
          <a:p>
            <a:fld id="{AE1EB423-C8B7-4470-B633-20101FA9A963}" type="datetimeFigureOut">
              <a:rPr lang="lv-LV" smtClean="0"/>
              <a:t>29.03.2023</a:t>
            </a:fld>
            <a:endParaRPr lang="lv-LV"/>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111" tIns="45555" rIns="91111" bIns="45555" rtlCol="0" anchor="ctr"/>
          <a:lstStyle/>
          <a:p>
            <a:endParaRPr lang="lv-LV"/>
          </a:p>
        </p:txBody>
      </p:sp>
      <p:sp>
        <p:nvSpPr>
          <p:cNvPr id="5" name="Notes Placeholder 4"/>
          <p:cNvSpPr>
            <a:spLocks noGrp="1"/>
          </p:cNvSpPr>
          <p:nvPr>
            <p:ph type="body" sz="quarter" idx="3"/>
          </p:nvPr>
        </p:nvSpPr>
        <p:spPr>
          <a:xfrm>
            <a:off x="679292" y="4776848"/>
            <a:ext cx="5439092" cy="3908762"/>
          </a:xfrm>
          <a:prstGeom prst="rect">
            <a:avLst/>
          </a:prstGeom>
        </p:spPr>
        <p:txBody>
          <a:bodyPr vert="horz" lIns="91111" tIns="45555" rIns="91111" bIns="455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8322"/>
            <a:ext cx="2945712" cy="498316"/>
          </a:xfrm>
          <a:prstGeom prst="rect">
            <a:avLst/>
          </a:prstGeom>
        </p:spPr>
        <p:txBody>
          <a:bodyPr vert="horz" lIns="91111" tIns="45555" rIns="91111" bIns="45555" rtlCol="0" anchor="b"/>
          <a:lstStyle>
            <a:lvl1pPr algn="l">
              <a:defRPr sz="1200"/>
            </a:lvl1pPr>
          </a:lstStyle>
          <a:p>
            <a:endParaRPr lang="lv-LV"/>
          </a:p>
        </p:txBody>
      </p:sp>
      <p:sp>
        <p:nvSpPr>
          <p:cNvPr id="7" name="Slide Number Placeholder 6"/>
          <p:cNvSpPr>
            <a:spLocks noGrp="1"/>
          </p:cNvSpPr>
          <p:nvPr>
            <p:ph type="sldNum" sz="quarter" idx="5"/>
          </p:nvPr>
        </p:nvSpPr>
        <p:spPr>
          <a:xfrm>
            <a:off x="3850375" y="9428322"/>
            <a:ext cx="2945712" cy="498316"/>
          </a:xfrm>
          <a:prstGeom prst="rect">
            <a:avLst/>
          </a:prstGeom>
        </p:spPr>
        <p:txBody>
          <a:bodyPr vert="horz" lIns="91111" tIns="45555" rIns="91111" bIns="45555" rtlCol="0" anchor="b"/>
          <a:lstStyle>
            <a:lvl1pPr algn="r">
              <a:defRPr sz="1200"/>
            </a:lvl1pPr>
          </a:lstStyle>
          <a:p>
            <a:fld id="{C637D206-ED83-44B1-B3B6-C3097DB404BC}" type="slidenum">
              <a:rPr lang="lv-LV" smtClean="0"/>
              <a:t>‹#›</a:t>
            </a:fld>
            <a:endParaRPr lang="lv-LV"/>
          </a:p>
        </p:txBody>
      </p:sp>
    </p:spTree>
    <p:extLst>
      <p:ext uri="{BB962C8B-B14F-4D97-AF65-F5344CB8AC3E}">
        <p14:creationId xmlns:p14="http://schemas.microsoft.com/office/powerpoint/2010/main" val="2452442238"/>
      </p:ext>
    </p:extLst>
  </p:cSld>
  <p:clrMap bg1="lt1" tx1="dk1" bg2="lt2" tx2="dk2" accent1="accent1" accent2="accent2" accent3="accent3" accent4="accent4" accent5="accent5" accent6="accent6" hlink="hlink" folHlink="folHlink"/>
  <p:notesStyle>
    <a:lvl1pPr marL="0" algn="l" defTabSz="914307" rtl="0" eaLnBrk="1" latinLnBrk="0" hangingPunct="1">
      <a:defRPr sz="1200" kern="1200">
        <a:solidFill>
          <a:schemeClr val="tx1"/>
        </a:solidFill>
        <a:latin typeface="+mn-lt"/>
        <a:ea typeface="+mn-ea"/>
        <a:cs typeface="+mn-cs"/>
      </a:defRPr>
    </a:lvl1pPr>
    <a:lvl2pPr marL="457152" algn="l" defTabSz="914307" rtl="0" eaLnBrk="1" latinLnBrk="0" hangingPunct="1">
      <a:defRPr sz="1200" kern="1200">
        <a:solidFill>
          <a:schemeClr val="tx1"/>
        </a:solidFill>
        <a:latin typeface="+mn-lt"/>
        <a:ea typeface="+mn-ea"/>
        <a:cs typeface="+mn-cs"/>
      </a:defRPr>
    </a:lvl2pPr>
    <a:lvl3pPr marL="914307" algn="l" defTabSz="914307" rtl="0" eaLnBrk="1" latinLnBrk="0" hangingPunct="1">
      <a:defRPr sz="1200" kern="1200">
        <a:solidFill>
          <a:schemeClr val="tx1"/>
        </a:solidFill>
        <a:latin typeface="+mn-lt"/>
        <a:ea typeface="+mn-ea"/>
        <a:cs typeface="+mn-cs"/>
      </a:defRPr>
    </a:lvl3pPr>
    <a:lvl4pPr marL="1371460" algn="l" defTabSz="914307" rtl="0" eaLnBrk="1" latinLnBrk="0" hangingPunct="1">
      <a:defRPr sz="1200" kern="1200">
        <a:solidFill>
          <a:schemeClr val="tx1"/>
        </a:solidFill>
        <a:latin typeface="+mn-lt"/>
        <a:ea typeface="+mn-ea"/>
        <a:cs typeface="+mn-cs"/>
      </a:defRPr>
    </a:lvl4pPr>
    <a:lvl5pPr marL="1828612" algn="l" defTabSz="914307" rtl="0" eaLnBrk="1" latinLnBrk="0" hangingPunct="1">
      <a:defRPr sz="1200" kern="1200">
        <a:solidFill>
          <a:schemeClr val="tx1"/>
        </a:solidFill>
        <a:latin typeface="+mn-lt"/>
        <a:ea typeface="+mn-ea"/>
        <a:cs typeface="+mn-cs"/>
      </a:defRPr>
    </a:lvl5pPr>
    <a:lvl6pPr marL="2285767" algn="l" defTabSz="914307" rtl="0" eaLnBrk="1" latinLnBrk="0" hangingPunct="1">
      <a:defRPr sz="1200" kern="1200">
        <a:solidFill>
          <a:schemeClr val="tx1"/>
        </a:solidFill>
        <a:latin typeface="+mn-lt"/>
        <a:ea typeface="+mn-ea"/>
        <a:cs typeface="+mn-cs"/>
      </a:defRPr>
    </a:lvl6pPr>
    <a:lvl7pPr marL="2742919" algn="l" defTabSz="914307" rtl="0" eaLnBrk="1" latinLnBrk="0" hangingPunct="1">
      <a:defRPr sz="1200" kern="1200">
        <a:solidFill>
          <a:schemeClr val="tx1"/>
        </a:solidFill>
        <a:latin typeface="+mn-lt"/>
        <a:ea typeface="+mn-ea"/>
        <a:cs typeface="+mn-cs"/>
      </a:defRPr>
    </a:lvl7pPr>
    <a:lvl8pPr marL="3200072" algn="l" defTabSz="914307" rtl="0" eaLnBrk="1" latinLnBrk="0" hangingPunct="1">
      <a:defRPr sz="1200" kern="1200">
        <a:solidFill>
          <a:schemeClr val="tx1"/>
        </a:solidFill>
        <a:latin typeface="+mn-lt"/>
        <a:ea typeface="+mn-ea"/>
        <a:cs typeface="+mn-cs"/>
      </a:defRPr>
    </a:lvl8pPr>
    <a:lvl9pPr marL="3657226" algn="l" defTabSz="9143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err="1"/>
              <a:t>The</a:t>
            </a:r>
            <a:r>
              <a:rPr lang="lv-LV" dirty="0"/>
              <a:t> </a:t>
            </a:r>
            <a:r>
              <a:rPr lang="lv-LV" dirty="0" err="1"/>
              <a:t>main</a:t>
            </a:r>
            <a:r>
              <a:rPr lang="en-GB" dirty="0"/>
              <a:t> aim </a:t>
            </a:r>
            <a:r>
              <a:rPr lang="lv-LV" dirty="0" err="1"/>
              <a:t>of</a:t>
            </a:r>
            <a:r>
              <a:rPr lang="lv-LV" dirty="0"/>
              <a:t> </a:t>
            </a:r>
            <a:r>
              <a:rPr lang="en-GB" dirty="0"/>
              <a:t>medium- and long-term projections </a:t>
            </a:r>
            <a:r>
              <a:rPr lang="lv-LV" dirty="0" err="1"/>
              <a:t>is</a:t>
            </a:r>
            <a:r>
              <a:rPr lang="lv-LV" dirty="0"/>
              <a:t> </a:t>
            </a:r>
            <a:r>
              <a:rPr lang="en-GB" dirty="0"/>
              <a:t>to ensure that the future supply of human resources meets labour market needs</a:t>
            </a:r>
            <a:r>
              <a:rPr lang="lv-LV" dirty="0"/>
              <a:t>.</a:t>
            </a:r>
          </a:p>
          <a:p>
            <a:endParaRPr lang="lv-LV" dirty="0"/>
          </a:p>
          <a:p>
            <a:r>
              <a:rPr lang="lv-LV" dirty="0" err="1"/>
              <a:t>We</a:t>
            </a:r>
            <a:r>
              <a:rPr lang="lv-LV" dirty="0"/>
              <a:t> </a:t>
            </a:r>
            <a:r>
              <a:rPr lang="lv-LV" dirty="0" err="1"/>
              <a:t>try</a:t>
            </a:r>
            <a:r>
              <a:rPr lang="lv-LV" dirty="0"/>
              <a:t> to </a:t>
            </a:r>
            <a:r>
              <a:rPr lang="lv-LV" dirty="0" err="1"/>
              <a:t>draw</a:t>
            </a:r>
            <a:r>
              <a:rPr lang="lv-LV" dirty="0"/>
              <a:t> a </a:t>
            </a:r>
            <a:r>
              <a:rPr lang="lv-LV" dirty="0" err="1"/>
              <a:t>picture</a:t>
            </a:r>
            <a:r>
              <a:rPr lang="lv-LV" dirty="0"/>
              <a:t> </a:t>
            </a:r>
            <a:r>
              <a:rPr lang="en-GB" dirty="0"/>
              <a:t>paint a picture of the economic structure we would like to see in 10 or 20 years' time.</a:t>
            </a:r>
            <a:endParaRPr lang="lv-LV" dirty="0"/>
          </a:p>
          <a:p>
            <a:endParaRPr lang="lv-LV" dirty="0"/>
          </a:p>
          <a:p>
            <a:r>
              <a:rPr lang="lv-LV" dirty="0" err="1"/>
              <a:t>MoE</a:t>
            </a:r>
            <a:r>
              <a:rPr lang="lv-LV" dirty="0"/>
              <a:t> </a:t>
            </a:r>
            <a:r>
              <a:rPr lang="lv-LV" dirty="0" err="1"/>
              <a:t>forecasts</a:t>
            </a:r>
            <a:r>
              <a:rPr lang="lv-LV" dirty="0"/>
              <a:t> </a:t>
            </a:r>
            <a:r>
              <a:rPr lang="lv-LV" dirty="0" err="1"/>
              <a:t>are</a:t>
            </a:r>
            <a:r>
              <a:rPr lang="lv-LV" dirty="0"/>
              <a:t> </a:t>
            </a:r>
            <a:r>
              <a:rPr lang="lv-LV" dirty="0" err="1"/>
              <a:t>based</a:t>
            </a:r>
            <a:r>
              <a:rPr lang="lv-LV" dirty="0"/>
              <a:t> </a:t>
            </a:r>
            <a:r>
              <a:rPr lang="lv-LV" dirty="0" err="1"/>
              <a:t>on</a:t>
            </a:r>
            <a:r>
              <a:rPr lang="lv-LV" dirty="0"/>
              <a:t> </a:t>
            </a:r>
            <a:r>
              <a:rPr lang="lv-LV" dirty="0" err="1"/>
              <a:t>economic</a:t>
            </a:r>
            <a:r>
              <a:rPr lang="lv-LV" dirty="0"/>
              <a:t> </a:t>
            </a:r>
            <a:r>
              <a:rPr lang="lv-LV" dirty="0" err="1"/>
              <a:t>growth</a:t>
            </a:r>
            <a:r>
              <a:rPr lang="lv-LV" dirty="0"/>
              <a:t> </a:t>
            </a:r>
            <a:r>
              <a:rPr lang="lv-LV" dirty="0" err="1"/>
              <a:t>target</a:t>
            </a:r>
            <a:r>
              <a:rPr lang="lv-LV" dirty="0"/>
              <a:t> </a:t>
            </a:r>
            <a:r>
              <a:rPr lang="lv-LV" dirty="0" err="1"/>
              <a:t>scenarios</a:t>
            </a:r>
            <a:r>
              <a:rPr lang="lv-LV" dirty="0"/>
              <a:t> </a:t>
            </a:r>
            <a:r>
              <a:rPr lang="lv-LV" dirty="0" err="1"/>
              <a:t>which</a:t>
            </a:r>
            <a:r>
              <a:rPr lang="lv-LV" dirty="0"/>
              <a:t> </a:t>
            </a:r>
            <a:r>
              <a:rPr lang="lv-LV" dirty="0" err="1"/>
              <a:t>incorporates</a:t>
            </a:r>
            <a:r>
              <a:rPr lang="lv-LV" dirty="0"/>
              <a:t> </a:t>
            </a:r>
            <a:r>
              <a:rPr lang="en-GB" altLang="lv-LV" sz="1200" b="0" dirty="0">
                <a:latin typeface="Segoe UI Light" panose="020B0502040204020203" pitchFamily="34" charset="0"/>
              </a:rPr>
              <a:t>structural policy goals set out in National strategic planning documents</a:t>
            </a:r>
            <a:r>
              <a:rPr lang="lv-LV" altLang="lv-LV" sz="1200" b="0" dirty="0">
                <a:latin typeface="Segoe UI Light" panose="020B0502040204020203" pitchFamily="34" charset="0"/>
              </a:rPr>
              <a:t> </a:t>
            </a:r>
            <a:r>
              <a:rPr lang="lv-LV" altLang="lv-LV" sz="1200" b="0" dirty="0" err="1">
                <a:latin typeface="Segoe UI Light" panose="020B0502040204020203" pitchFamily="34" charset="0"/>
              </a:rPr>
              <a:t>and</a:t>
            </a:r>
            <a:r>
              <a:rPr lang="lv-LV" altLang="lv-LV" sz="1200" b="0" dirty="0">
                <a:latin typeface="Segoe UI Light" panose="020B0502040204020203" pitchFamily="34" charset="0"/>
              </a:rPr>
              <a:t> </a:t>
            </a:r>
            <a:r>
              <a:rPr lang="lv-LV" altLang="lv-LV" sz="1200" b="0" dirty="0" err="1">
                <a:latin typeface="Segoe UI Light" panose="020B0502040204020203" pitchFamily="34" charset="0"/>
              </a:rPr>
              <a:t>its</a:t>
            </a:r>
            <a:r>
              <a:rPr lang="lv-LV" altLang="lv-LV" sz="1200" b="0" dirty="0">
                <a:latin typeface="Segoe UI Light" panose="020B0502040204020203" pitchFamily="34" charset="0"/>
              </a:rPr>
              <a:t> </a:t>
            </a:r>
            <a:r>
              <a:rPr lang="lv-LV" altLang="lv-LV" sz="1200" b="0" dirty="0" err="1">
                <a:latin typeface="Segoe UI Light" panose="020B0502040204020203" pitchFamily="34" charset="0"/>
              </a:rPr>
              <a:t>more</a:t>
            </a:r>
            <a:r>
              <a:rPr lang="lv-LV" altLang="lv-LV" sz="1200" b="0" dirty="0">
                <a:latin typeface="Segoe UI Light" panose="020B0502040204020203" pitchFamily="34" charset="0"/>
              </a:rPr>
              <a:t> </a:t>
            </a:r>
            <a:r>
              <a:rPr lang="lv-LV" altLang="lv-LV" sz="1200" b="0" dirty="0" err="1">
                <a:latin typeface="Segoe UI Light" panose="020B0502040204020203" pitchFamily="34" charset="0"/>
              </a:rPr>
              <a:t>kind</a:t>
            </a:r>
            <a:r>
              <a:rPr lang="lv-LV" altLang="lv-LV" sz="1200" b="0" dirty="0">
                <a:latin typeface="Segoe UI Light" panose="020B0502040204020203" pitchFamily="34" charset="0"/>
              </a:rPr>
              <a:t> a </a:t>
            </a:r>
            <a:r>
              <a:rPr lang="lv-LV" altLang="lv-LV" sz="1200" b="0" dirty="0" err="1">
                <a:latin typeface="Segoe UI Light" panose="020B0502040204020203" pitchFamily="34" charset="0"/>
              </a:rPr>
              <a:t>policy</a:t>
            </a:r>
            <a:r>
              <a:rPr lang="lv-LV" altLang="lv-LV" sz="1200" b="0" dirty="0">
                <a:latin typeface="Segoe UI Light" panose="020B0502040204020203" pitchFamily="34" charset="0"/>
              </a:rPr>
              <a:t> </a:t>
            </a:r>
            <a:r>
              <a:rPr lang="lv-LV" altLang="lv-LV" sz="1200" b="0" dirty="0" err="1">
                <a:latin typeface="Segoe UI Light" panose="020B0502040204020203" pitchFamily="34" charset="0"/>
              </a:rPr>
              <a:t>scenario</a:t>
            </a:r>
            <a:r>
              <a:rPr lang="lv-LV" altLang="lv-LV" sz="1200" b="0" dirty="0">
                <a:latin typeface="Segoe UI Light" panose="020B0502040204020203" pitchFamily="34" charset="0"/>
              </a:rPr>
              <a:t>. </a:t>
            </a:r>
            <a:r>
              <a:rPr lang="lv-LV" altLang="lv-LV" sz="1200" b="0" dirty="0" err="1">
                <a:latin typeface="Segoe UI Light" panose="020B0502040204020203" pitchFamily="34" charset="0"/>
              </a:rPr>
              <a:t>The</a:t>
            </a:r>
            <a:r>
              <a:rPr lang="lv-LV" altLang="lv-LV" sz="1200" b="0" dirty="0">
                <a:latin typeface="Segoe UI Light" panose="020B0502040204020203" pitchFamily="34" charset="0"/>
              </a:rPr>
              <a:t> </a:t>
            </a:r>
            <a:r>
              <a:rPr lang="lv-LV" altLang="lv-LV" sz="1200" b="0" dirty="0" err="1">
                <a:latin typeface="Segoe UI Light" panose="020B0502040204020203" pitchFamily="34" charset="0"/>
              </a:rPr>
              <a:t>gole</a:t>
            </a:r>
            <a:r>
              <a:rPr lang="lv-LV" altLang="lv-LV" sz="1200" b="0" dirty="0">
                <a:latin typeface="Segoe UI Light" panose="020B0502040204020203" pitchFamily="34" charset="0"/>
              </a:rPr>
              <a:t> </a:t>
            </a:r>
            <a:r>
              <a:rPr lang="lv-LV" altLang="lv-LV" sz="1200" b="0" dirty="0" err="1">
                <a:latin typeface="Segoe UI Light" panose="020B0502040204020203" pitchFamily="34" charset="0"/>
              </a:rPr>
              <a:t>of</a:t>
            </a:r>
            <a:r>
              <a:rPr lang="lv-LV" altLang="lv-LV" sz="1200" b="0" dirty="0">
                <a:latin typeface="Segoe UI Light" panose="020B0502040204020203" pitchFamily="34" charset="0"/>
              </a:rPr>
              <a:t> </a:t>
            </a:r>
            <a:r>
              <a:rPr lang="lv-LV" altLang="lv-LV" sz="1200" b="0" dirty="0" err="1">
                <a:latin typeface="Segoe UI Light" panose="020B0502040204020203" pitchFamily="34" charset="0"/>
              </a:rPr>
              <a:t>this</a:t>
            </a:r>
            <a:r>
              <a:rPr lang="lv-LV" altLang="lv-LV" sz="1200" b="0" dirty="0">
                <a:latin typeface="Segoe UI Light" panose="020B0502040204020203" pitchFamily="34" charset="0"/>
              </a:rPr>
              <a:t> </a:t>
            </a:r>
            <a:r>
              <a:rPr lang="lv-LV" altLang="lv-LV" sz="1200" b="0" dirty="0" err="1">
                <a:latin typeface="Segoe UI Light" panose="020B0502040204020203" pitchFamily="34" charset="0"/>
              </a:rPr>
              <a:t>excerise</a:t>
            </a:r>
            <a:r>
              <a:rPr lang="lv-LV" altLang="lv-LV" sz="1200" b="0" dirty="0">
                <a:latin typeface="Segoe UI Light" panose="020B0502040204020203" pitchFamily="34" charset="0"/>
              </a:rPr>
              <a:t> </a:t>
            </a:r>
            <a:r>
              <a:rPr lang="lv-LV" altLang="lv-LV" sz="1200" b="0" dirty="0" err="1">
                <a:latin typeface="Segoe UI Light" panose="020B0502040204020203" pitchFamily="34" charset="0"/>
              </a:rPr>
              <a:t>is</a:t>
            </a:r>
            <a:r>
              <a:rPr lang="lv-LV" altLang="lv-LV" sz="1200" b="0" dirty="0">
                <a:latin typeface="Segoe UI Light" panose="020B0502040204020203" pitchFamily="34" charset="0"/>
              </a:rPr>
              <a:t> to </a:t>
            </a:r>
            <a:r>
              <a:rPr lang="lv-LV" altLang="lv-LV" sz="1200" b="0" dirty="0" err="1">
                <a:latin typeface="Segoe UI Light" panose="020B0502040204020203" pitchFamily="34" charset="0"/>
              </a:rPr>
              <a:t>shift</a:t>
            </a:r>
            <a:r>
              <a:rPr lang="lv-LV" altLang="lv-LV" sz="1200" b="0" dirty="0">
                <a:latin typeface="Segoe UI Light" panose="020B0502040204020203" pitchFamily="34" charset="0"/>
              </a:rPr>
              <a:t> </a:t>
            </a:r>
            <a:r>
              <a:rPr lang="lv-LV" altLang="lv-LV" sz="1200" b="0" dirty="0" err="1">
                <a:latin typeface="Segoe UI Light" panose="020B0502040204020203" pitchFamily="34" charset="0"/>
              </a:rPr>
              <a:t>the</a:t>
            </a:r>
            <a:r>
              <a:rPr lang="lv-LV" altLang="lv-LV" sz="1200" b="0" dirty="0">
                <a:latin typeface="Segoe UI Light" panose="020B0502040204020203" pitchFamily="34" charset="0"/>
              </a:rPr>
              <a:t> </a:t>
            </a:r>
            <a:r>
              <a:rPr lang="lv-LV" altLang="lv-LV" sz="1200" b="0" dirty="0" err="1">
                <a:latin typeface="Segoe UI Light" panose="020B0502040204020203" pitchFamily="34" charset="0"/>
              </a:rPr>
              <a:t>whole</a:t>
            </a:r>
            <a:r>
              <a:rPr lang="lv-LV" altLang="lv-LV" sz="1200" b="0" dirty="0">
                <a:latin typeface="Segoe UI Light" panose="020B0502040204020203" pitchFamily="34" charset="0"/>
              </a:rPr>
              <a:t> </a:t>
            </a:r>
            <a:r>
              <a:rPr lang="lv-LV" altLang="lv-LV" sz="1200" b="0" dirty="0" err="1">
                <a:latin typeface="Segoe UI Light" panose="020B0502040204020203" pitchFamily="34" charset="0"/>
              </a:rPr>
              <a:t>economy</a:t>
            </a:r>
            <a:r>
              <a:rPr lang="lv-LV" altLang="lv-LV" sz="1200" b="0" dirty="0">
                <a:latin typeface="Segoe UI Light" panose="020B0502040204020203" pitchFamily="34" charset="0"/>
              </a:rPr>
              <a:t> to </a:t>
            </a:r>
            <a:r>
              <a:rPr lang="lv-LV" altLang="lv-LV" sz="1200" b="0" dirty="0" err="1">
                <a:latin typeface="Segoe UI Light" panose="020B0502040204020203" pitchFamily="34" charset="0"/>
              </a:rPr>
              <a:t>more</a:t>
            </a:r>
            <a:r>
              <a:rPr lang="lv-LV" altLang="lv-LV" sz="1200" b="0" dirty="0">
                <a:latin typeface="Segoe UI Light" panose="020B0502040204020203" pitchFamily="34" charset="0"/>
              </a:rPr>
              <a:t> </a:t>
            </a:r>
            <a:r>
              <a:rPr lang="lv-LV" altLang="lv-LV" sz="1200" b="0" dirty="0" err="1">
                <a:latin typeface="Segoe UI Light" panose="020B0502040204020203" pitchFamily="34" charset="0"/>
              </a:rPr>
              <a:t>productive</a:t>
            </a:r>
            <a:r>
              <a:rPr lang="lv-LV" altLang="lv-LV" sz="1200" b="0" dirty="0">
                <a:latin typeface="Segoe UI Light" panose="020B0502040204020203" pitchFamily="34" charset="0"/>
              </a:rPr>
              <a:t> </a:t>
            </a:r>
            <a:r>
              <a:rPr lang="lv-LV" altLang="lv-LV" sz="1200" b="0" dirty="0" err="1">
                <a:latin typeface="Segoe UI Light" panose="020B0502040204020203" pitchFamily="34" charset="0"/>
              </a:rPr>
              <a:t>sectors</a:t>
            </a:r>
            <a:r>
              <a:rPr lang="lv-LV" altLang="lv-LV" sz="1200" b="0" dirty="0">
                <a:latin typeface="Segoe UI Light" panose="020B0502040204020203" pitchFamily="34" charset="0"/>
              </a:rPr>
              <a:t>.</a:t>
            </a:r>
          </a:p>
          <a:p>
            <a:endParaRPr lang="lv-LV" sz="1200" b="0" dirty="0">
              <a:latin typeface="Segoe UI Light" panose="020B0502040204020203" pitchFamily="34" charset="0"/>
            </a:endParaRPr>
          </a:p>
          <a:p>
            <a:r>
              <a:rPr lang="lv-LV" sz="1200" b="0" dirty="0" err="1">
                <a:latin typeface="Segoe UI Light" panose="020B0502040204020203" pitchFamily="34" charset="0"/>
              </a:rPr>
              <a:t>Report</a:t>
            </a:r>
            <a:r>
              <a:rPr lang="lv-LV" sz="1200" b="0" dirty="0">
                <a:latin typeface="Segoe UI Light" panose="020B0502040204020203" pitchFamily="34" charset="0"/>
              </a:rPr>
              <a:t> - </a:t>
            </a:r>
            <a:r>
              <a:rPr lang="lv-LV" sz="1200" b="0" dirty="0" err="1">
                <a:latin typeface="Segoe UI Light" panose="020B0502040204020203" pitchFamily="34" charset="0"/>
              </a:rPr>
              <a:t>covers</a:t>
            </a:r>
            <a:r>
              <a:rPr lang="lv-LV" sz="1200" b="0" dirty="0">
                <a:latin typeface="Segoe UI Light" panose="020B0502040204020203" pitchFamily="34" charset="0"/>
              </a:rPr>
              <a:t> </a:t>
            </a:r>
            <a:r>
              <a:rPr lang="lv-LV" sz="1200" b="0" dirty="0" err="1">
                <a:latin typeface="Segoe UI Light" panose="020B0502040204020203" pitchFamily="34" charset="0"/>
              </a:rPr>
              <a:t>main</a:t>
            </a:r>
            <a:r>
              <a:rPr lang="lv-LV" sz="1200" b="0" dirty="0">
                <a:latin typeface="Segoe UI Light" panose="020B0502040204020203" pitchFamily="34" charset="0"/>
              </a:rPr>
              <a:t> </a:t>
            </a:r>
            <a:r>
              <a:rPr lang="lv-LV" sz="1200" b="0" dirty="0" err="1">
                <a:latin typeface="Segoe UI Light" panose="020B0502040204020203" pitchFamily="34" charset="0"/>
              </a:rPr>
              <a:t>conclusions</a:t>
            </a:r>
            <a:r>
              <a:rPr lang="lv-LV" sz="1200" b="0" dirty="0">
                <a:latin typeface="Segoe UI Light" panose="020B0502040204020203" pitchFamily="34" charset="0"/>
              </a:rPr>
              <a:t> </a:t>
            </a:r>
            <a:r>
              <a:rPr lang="lv-LV" sz="1200" b="0" dirty="0" err="1">
                <a:latin typeface="Segoe UI Light" panose="020B0502040204020203" pitchFamily="34" charset="0"/>
              </a:rPr>
              <a:t>and</a:t>
            </a:r>
            <a:r>
              <a:rPr lang="lv-LV" sz="1200" b="0" dirty="0">
                <a:latin typeface="Segoe UI Light" panose="020B0502040204020203" pitchFamily="34" charset="0"/>
              </a:rPr>
              <a:t> </a:t>
            </a:r>
            <a:r>
              <a:rPr lang="lv-LV" sz="1200" b="0" dirty="0" err="1">
                <a:latin typeface="Segoe UI Light" panose="020B0502040204020203" pitchFamily="34" charset="0"/>
              </a:rPr>
              <a:t>recommendations</a:t>
            </a:r>
            <a:r>
              <a:rPr lang="lv-LV" sz="1200" b="0" dirty="0">
                <a:latin typeface="Segoe UI Light" panose="020B0502040204020203" pitchFamily="34" charset="0"/>
              </a:rPr>
              <a:t> </a:t>
            </a:r>
            <a:r>
              <a:rPr lang="lv-LV" sz="1200" b="0" dirty="0" err="1">
                <a:latin typeface="Segoe UI Light" panose="020B0502040204020203" pitchFamily="34" charset="0"/>
              </a:rPr>
              <a:t>for</a:t>
            </a:r>
            <a:r>
              <a:rPr lang="lv-LV" sz="1200" b="0" dirty="0">
                <a:latin typeface="Segoe UI Light" panose="020B0502040204020203" pitchFamily="34" charset="0"/>
              </a:rPr>
              <a:t> </a:t>
            </a:r>
            <a:r>
              <a:rPr lang="lv-LV" sz="1200" b="0" dirty="0" err="1">
                <a:latin typeface="Segoe UI Light" panose="020B0502040204020203" pitchFamily="34" charset="0"/>
              </a:rPr>
              <a:t>policy</a:t>
            </a:r>
            <a:r>
              <a:rPr lang="lv-LV" sz="1200" b="0" dirty="0">
                <a:latin typeface="Segoe UI Light" panose="020B0502040204020203" pitchFamily="34" charset="0"/>
              </a:rPr>
              <a:t> </a:t>
            </a:r>
            <a:r>
              <a:rPr lang="lv-LV" sz="1200" b="0" dirty="0" err="1">
                <a:latin typeface="Segoe UI Light" panose="020B0502040204020203" pitchFamily="34" charset="0"/>
              </a:rPr>
              <a:t>makers</a:t>
            </a:r>
            <a:r>
              <a:rPr lang="lv-LV" sz="1200" b="0" dirty="0">
                <a:latin typeface="Segoe UI Light" panose="020B0502040204020203" pitchFamily="34" charset="0"/>
              </a:rPr>
              <a:t>.</a:t>
            </a:r>
          </a:p>
          <a:p>
            <a:endParaRPr lang="en-GB" dirty="0"/>
          </a:p>
        </p:txBody>
      </p:sp>
      <p:sp>
        <p:nvSpPr>
          <p:cNvPr id="4" name="Slide Number Placeholder 3"/>
          <p:cNvSpPr>
            <a:spLocks noGrp="1"/>
          </p:cNvSpPr>
          <p:nvPr>
            <p:ph type="sldNum" sz="quarter" idx="5"/>
          </p:nvPr>
        </p:nvSpPr>
        <p:spPr/>
        <p:txBody>
          <a:bodyPr/>
          <a:lstStyle/>
          <a:p>
            <a:fld id="{C637D206-ED83-44B1-B3B6-C3097DB404BC}" type="slidenum">
              <a:rPr lang="lv-LV" smtClean="0"/>
              <a:t>2</a:t>
            </a:fld>
            <a:endParaRPr lang="lv-LV"/>
          </a:p>
        </p:txBody>
      </p:sp>
    </p:spTree>
    <p:extLst>
      <p:ext uri="{BB962C8B-B14F-4D97-AF65-F5344CB8AC3E}">
        <p14:creationId xmlns:p14="http://schemas.microsoft.com/office/powerpoint/2010/main" val="2685741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4AC1A010-5BF3-4208-AC0E-FE13C7265929}" type="slidenum">
              <a:rPr lang="lv-LV" smtClean="0"/>
              <a:t>5</a:t>
            </a:fld>
            <a:endParaRPr lang="lv-LV"/>
          </a:p>
        </p:txBody>
      </p:sp>
    </p:spTree>
    <p:extLst>
      <p:ext uri="{BB962C8B-B14F-4D97-AF65-F5344CB8AC3E}">
        <p14:creationId xmlns:p14="http://schemas.microsoft.com/office/powerpoint/2010/main" val="177138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0E3C8A2-44F7-4674-BE88-8B87D293AEF5}" type="slidenum">
              <a:rPr lang="lv-LV" smtClean="0"/>
              <a:t>7</a:t>
            </a:fld>
            <a:endParaRPr lang="lv-LV"/>
          </a:p>
        </p:txBody>
      </p:sp>
    </p:spTree>
    <p:extLst>
      <p:ext uri="{BB962C8B-B14F-4D97-AF65-F5344CB8AC3E}">
        <p14:creationId xmlns:p14="http://schemas.microsoft.com/office/powerpoint/2010/main" val="200375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CBFA2B-209C-4C68-A927-15C9EE5BB4F6}" type="slidenum">
              <a:rPr lang="lv-LV" smtClean="0"/>
              <a:pPr/>
              <a:t>8</a:t>
            </a:fld>
            <a:endParaRPr lang="lv-LV" dirty="0"/>
          </a:p>
        </p:txBody>
      </p:sp>
    </p:spTree>
    <p:extLst>
      <p:ext uri="{BB962C8B-B14F-4D97-AF65-F5344CB8AC3E}">
        <p14:creationId xmlns:p14="http://schemas.microsoft.com/office/powerpoint/2010/main" val="838470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888EC3-7CC1-4E54-A914-23C95FEB5212}"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407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888EC3-7CC1-4E54-A914-23C95FEB5212}" type="slidenum">
              <a:rPr kumimoji="0" lang="lv-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lv-LV"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8187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6" y="9397738"/>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7"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43803" y="-14326"/>
            <a:ext cx="4869023" cy="4869023"/>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8" y="-14326"/>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1" y="4854575"/>
            <a:ext cx="6591300" cy="2903478"/>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946149" y="7758055"/>
            <a:ext cx="6591300" cy="1043046"/>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928688" y="8801101"/>
            <a:ext cx="6624638" cy="468314"/>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15904067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6" y="9397738"/>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7"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4" y="484191"/>
            <a:ext cx="16416336" cy="1692275"/>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4" y="2660654"/>
            <a:ext cx="7704137"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4624" y="4876800"/>
            <a:ext cx="1017547"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475831" y="3113088"/>
            <a:ext cx="7732339" cy="6653639"/>
          </a:xfrm>
        </p:spPr>
        <p:txBody>
          <a:bodyPr anchor="ctr"/>
          <a:lstStyle>
            <a:lvl1pPr marL="0" indent="0" algn="ctr">
              <a:buNone/>
              <a:defRPr>
                <a:solidFill>
                  <a:schemeClr val="tx1">
                    <a:lumMod val="50000"/>
                    <a:lumOff val="50000"/>
                  </a:schemeClr>
                </a:solidFill>
              </a:defRPr>
            </a:lvl1pPr>
          </a:lstStyle>
          <a:p>
            <a:r>
              <a:rPr lang="en-LV" dirty="0"/>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932919" y="2644776"/>
            <a:ext cx="7741708" cy="6185326"/>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Tree>
    <p:extLst>
      <p:ext uri="{BB962C8B-B14F-4D97-AF65-F5344CB8AC3E}">
        <p14:creationId xmlns:p14="http://schemas.microsoft.com/office/powerpoint/2010/main" val="20530264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2" userDrawn="1">
          <p15:clr>
            <a:srgbClr val="FBAE40"/>
          </p15:clr>
        </p15:guide>
        <p15:guide id="25" pos="5188" userDrawn="1">
          <p15:clr>
            <a:srgbClr val="FBAE40"/>
          </p15:clr>
        </p15:guide>
        <p15:guide id="26" pos="57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6" y="9397738"/>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7"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4" y="484191"/>
            <a:ext cx="16416336" cy="1692275"/>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4" y="2660654"/>
            <a:ext cx="16416336"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6630903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2" userDrawn="1">
          <p15:clr>
            <a:srgbClr val="FBAE40"/>
          </p15:clr>
        </p15:guide>
        <p15:guide id="25" pos="5188" userDrawn="1">
          <p15:clr>
            <a:srgbClr val="FBAE40"/>
          </p15:clr>
        </p15:guide>
        <p15:guide id="26" pos="57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6" y="9397738"/>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7"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35623" y="-14326"/>
            <a:ext cx="4869023" cy="4869023"/>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3" y="4854577"/>
            <a:ext cx="15465425" cy="2632074"/>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811"/>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49"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49"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8" y="8096810"/>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4" y="8098152"/>
            <a:ext cx="2062281" cy="342204"/>
            <a:chOff x="14858225" y="8082398"/>
            <a:chExt cx="2062281" cy="342206"/>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5"/>
              <a:ext cx="1755393" cy="307779"/>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92" y="8104204"/>
            <a:ext cx="1905894"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39" y="8113113"/>
              <a:ext cx="1595692"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62" y="8092911"/>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8" y="8114711"/>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93068936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6" y="9397738"/>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7"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6235623" y="-14326"/>
            <a:ext cx="4869023" cy="1146214"/>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3" y="4854577"/>
            <a:ext cx="15465425" cy="2632074"/>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811"/>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49"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49"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8" y="8096810"/>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4" y="8098152"/>
            <a:ext cx="2062281" cy="342204"/>
            <a:chOff x="14858225" y="8082398"/>
            <a:chExt cx="2062281" cy="342206"/>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5"/>
              <a:ext cx="1755393" cy="307779"/>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92" y="8104204"/>
            <a:ext cx="1905894"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39" y="8113113"/>
              <a:ext cx="1595692"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62" y="8092910"/>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8" y="8114711"/>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34829" y="601057"/>
            <a:ext cx="4869023" cy="4869022"/>
          </a:xfrm>
          <a:prstGeom prst="rect">
            <a:avLst/>
          </a:prstGeom>
        </p:spPr>
      </p:pic>
    </p:spTree>
    <p:extLst>
      <p:ext uri="{BB962C8B-B14F-4D97-AF65-F5344CB8AC3E}">
        <p14:creationId xmlns:p14="http://schemas.microsoft.com/office/powerpoint/2010/main" val="88229200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ukšs slaid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6" y="9397738"/>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7"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Tree>
    <p:extLst>
      <p:ext uri="{BB962C8B-B14F-4D97-AF65-F5344CB8AC3E}">
        <p14:creationId xmlns:p14="http://schemas.microsoft.com/office/powerpoint/2010/main" val="15368034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2" userDrawn="1">
          <p15:clr>
            <a:srgbClr val="FBAE40"/>
          </p15:clr>
        </p15:guide>
        <p15:guide id="25" pos="5188" userDrawn="1">
          <p15:clr>
            <a:srgbClr val="FBAE40"/>
          </p15:clr>
        </p15:guide>
        <p15:guide id="26" pos="577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A98D2-6BD8-6F58-CB7B-DDE11AD65B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7A157D-FE4A-2FF8-0630-CCAEAD8EC5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0D5D7F-19AF-CCC3-06D7-EB93D2DFA995}"/>
              </a:ext>
            </a:extLst>
          </p:cNvPr>
          <p:cNvSpPr>
            <a:spLocks noGrp="1"/>
          </p:cNvSpPr>
          <p:nvPr>
            <p:ph type="dt" sz="half" idx="10"/>
          </p:nvPr>
        </p:nvSpPr>
        <p:spPr/>
        <p:txBody>
          <a:bodyPr/>
          <a:lstStyle/>
          <a:p>
            <a:fld id="{EABA892A-022B-4832-A97C-8421D382DB92}" type="datetimeFigureOut">
              <a:rPr lang="en-GB" smtClean="0"/>
              <a:t>29/03/2023</a:t>
            </a:fld>
            <a:endParaRPr lang="en-GB"/>
          </a:p>
        </p:txBody>
      </p:sp>
      <p:sp>
        <p:nvSpPr>
          <p:cNvPr id="5" name="Footer Placeholder 4">
            <a:extLst>
              <a:ext uri="{FF2B5EF4-FFF2-40B4-BE49-F238E27FC236}">
                <a16:creationId xmlns:a16="http://schemas.microsoft.com/office/drawing/2014/main" id="{892C04E4-E61E-D3B0-6C69-5FFF3DA271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67DBA2-C9B4-29A3-DB91-4B95E8F9F0B8}"/>
              </a:ext>
            </a:extLst>
          </p:cNvPr>
          <p:cNvSpPr>
            <a:spLocks noGrp="1"/>
          </p:cNvSpPr>
          <p:nvPr>
            <p:ph type="sldNum" sz="quarter" idx="12"/>
          </p:nvPr>
        </p:nvSpPr>
        <p:spPr/>
        <p:txBody>
          <a:bodyPr/>
          <a:lstStyle/>
          <a:p>
            <a:fld id="{3BF9881D-8E5B-4087-A69E-0302748336B6}" type="slidenum">
              <a:rPr lang="en-GB" smtClean="0"/>
              <a:t>‹#›</a:t>
            </a:fld>
            <a:endParaRPr lang="en-GB"/>
          </a:p>
        </p:txBody>
      </p:sp>
    </p:spTree>
    <p:extLst>
      <p:ext uri="{BB962C8B-B14F-4D97-AF65-F5344CB8AC3E}">
        <p14:creationId xmlns:p14="http://schemas.microsoft.com/office/powerpoint/2010/main" val="3180796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7537448" y="0"/>
            <a:ext cx="9887442"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6" y="9397738"/>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7"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5" y="447676"/>
            <a:ext cx="16962926"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3" y="1131889"/>
            <a:ext cx="7188035" cy="7669212"/>
          </a:xfrm>
        </p:spPr>
        <p:txBody>
          <a:bodyPr anchor="ctr"/>
          <a:lstStyle>
            <a:lvl1pPr marL="0" indent="0" algn="ctr">
              <a:buNone/>
              <a:defRPr sz="6001"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a:p>
            <a:pPr lvl="0"/>
            <a:endParaRPr lang="en-LV" dirty="0"/>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9209618" y="1094847"/>
            <a:ext cx="7668683" cy="77062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8669338" y="1708152"/>
            <a:ext cx="7742237" cy="8045450"/>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5701667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p15:clr>
            <a:srgbClr val="FBAE40"/>
          </p15:clr>
        </p15:guide>
        <p15:guide id="2" orient="horz">
          <p15:clr>
            <a:srgbClr val="FBAE40"/>
          </p15:clr>
        </p15:guide>
        <p15:guide id="3" orient="horz" pos="6144">
          <p15:clr>
            <a:srgbClr val="FBAE40"/>
          </p15:clr>
        </p15:guide>
        <p15:guide id="4" orient="horz" pos="5840">
          <p15:clr>
            <a:srgbClr val="FBAE40"/>
          </p15:clr>
        </p15:guide>
        <p15:guide id="5" orient="horz" pos="5544">
          <p15:clr>
            <a:srgbClr val="FBAE40"/>
          </p15:clr>
        </p15:guide>
        <p15:guide id="6" orient="horz" pos="304">
          <p15:clr>
            <a:srgbClr val="FBAE40"/>
          </p15:clr>
        </p15:guide>
        <p15:guide id="7">
          <p15:clr>
            <a:srgbClr val="FBAE40"/>
          </p15:clr>
        </p15:guide>
        <p15:guide id="8" orient="horz" pos="713">
          <p15:clr>
            <a:srgbClr val="FBAE40"/>
          </p15:clr>
        </p15:guide>
        <p15:guide id="9" pos="5462">
          <p15:clr>
            <a:srgbClr val="FBAE40"/>
          </p15:clr>
        </p15:guide>
        <p15:guide id="10" pos="292">
          <p15:clr>
            <a:srgbClr val="FBAE40"/>
          </p15:clr>
        </p15:guide>
        <p15:guide id="11" pos="585">
          <p15:clr>
            <a:srgbClr val="FBAE40"/>
          </p15:clr>
        </p15:guide>
        <p15:guide id="12" pos="10923">
          <p15:clr>
            <a:srgbClr val="FBAE40"/>
          </p15:clr>
        </p15:guide>
        <p15:guide id="13" pos="10656">
          <p15:clr>
            <a:srgbClr val="FBAE40"/>
          </p15:clr>
        </p15:guide>
        <p15:guide id="14" pos="10338">
          <p15:clr>
            <a:srgbClr val="FBAE40"/>
          </p15:clr>
        </p15:guide>
        <p15:guide id="15" pos="3556">
          <p15:clr>
            <a:srgbClr val="FBAE40"/>
          </p15:clr>
        </p15:guide>
        <p15:guide id="16" pos="7571">
          <p15:clr>
            <a:srgbClr val="FBAE40"/>
          </p15:clr>
        </p15:guide>
        <p15:guide id="17" orient="horz" pos="577">
          <p15:clr>
            <a:srgbClr val="FBAE40"/>
          </p15:clr>
        </p15:guide>
        <p15:guide id="18" orient="horz" pos="1077">
          <p15:clr>
            <a:srgbClr val="FBAE40"/>
          </p15:clr>
        </p15:guide>
        <p15:guide id="19" orient="horz" pos="1371">
          <p15:clr>
            <a:srgbClr val="FBAE40"/>
          </p15:clr>
        </p15:guide>
        <p15:guide id="20" orient="horz" pos="1665">
          <p15:clr>
            <a:srgbClr val="FBAE40"/>
          </p15:clr>
        </p15:guide>
        <p15:guide id="21" orient="horz" pos="1961">
          <p15:clr>
            <a:srgbClr val="FBAE40"/>
          </p15:clr>
        </p15:guide>
        <p15:guide id="22" pos="7276">
          <p15:clr>
            <a:srgbClr val="FBAE40"/>
          </p15:clr>
        </p15:guide>
        <p15:guide id="23" pos="2672">
          <p15:clr>
            <a:srgbClr val="FBAE40"/>
          </p15:clr>
        </p15:guide>
        <p15:guide id="24" pos="4757">
          <p15:clr>
            <a:srgbClr val="FBAE40"/>
          </p15:clr>
        </p15:guide>
        <p15:guide id="25" pos="509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DE995808-A995-4D10-8E3A-0AAC6AF1F108}" type="slidenum">
              <a:rPr lang="lv-LV" smtClean="0"/>
              <a:t>‹#›</a:t>
            </a:fld>
            <a:endParaRPr lang="lv-LV"/>
          </a:p>
        </p:txBody>
      </p:sp>
      <p:pic>
        <p:nvPicPr>
          <p:cNvPr id="7" name="Picture 6">
            <a:extLst>
              <a:ext uri="{FF2B5EF4-FFF2-40B4-BE49-F238E27FC236}">
                <a16:creationId xmlns:a16="http://schemas.microsoft.com/office/drawing/2014/main" id="{12F231A3-E2A9-4AAD-99A3-A422981FF6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2958" y="4"/>
            <a:ext cx="2506456" cy="278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343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417193"/>
            <a:ext cx="17340263" cy="34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3378" y="4"/>
            <a:ext cx="5373512" cy="5929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1300520" y="6719147"/>
            <a:ext cx="14739224" cy="1300480"/>
          </a:xfrm>
        </p:spPr>
        <p:txBody>
          <a:bodyPr>
            <a:normAutofit/>
          </a:bodyPr>
          <a:lstStyle>
            <a:lvl1pPr marL="0" indent="0" algn="ctr">
              <a:buNone/>
              <a:defRPr sz="1991" baseline="0">
                <a:latin typeface="Calibri Light" panose="020F030202020403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0" name="Text Placeholder 19"/>
          <p:cNvSpPr>
            <a:spLocks noGrp="1"/>
          </p:cNvSpPr>
          <p:nvPr>
            <p:ph type="body" sz="quarter" idx="11"/>
          </p:nvPr>
        </p:nvSpPr>
        <p:spPr>
          <a:xfrm>
            <a:off x="1300520" y="8193476"/>
            <a:ext cx="14739224" cy="909884"/>
          </a:xfrm>
        </p:spPr>
        <p:txBody>
          <a:bodyPr>
            <a:normAutofit/>
          </a:bodyPr>
          <a:lstStyle>
            <a:lvl1pPr marL="0" indent="0" algn="ctr">
              <a:buNone/>
              <a:defRPr sz="1991">
                <a:latin typeface="Calibri Light" panose="020F030202020403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Tree>
    <p:extLst>
      <p:ext uri="{BB962C8B-B14F-4D97-AF65-F5344CB8AC3E}">
        <p14:creationId xmlns:p14="http://schemas.microsoft.com/office/powerpoint/2010/main" val="27747133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2962" y="0"/>
            <a:ext cx="3338602" cy="278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13076" y="541867"/>
            <a:ext cx="11560175" cy="1474335"/>
          </a:xfrm>
        </p:spPr>
        <p:txBody>
          <a:bodyPr anchor="t">
            <a:normAutofit/>
          </a:bodyPr>
          <a:lstStyle>
            <a:lvl1pPr algn="l">
              <a:defRPr sz="256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913076" y="2492594"/>
            <a:ext cx="11560175" cy="6220193"/>
          </a:xfrm>
        </p:spPr>
        <p:txBody>
          <a:bodyPr>
            <a:normAutofit/>
          </a:bodyPr>
          <a:lstStyle>
            <a:lvl1pPr marL="0" indent="0">
              <a:buNone/>
              <a:defRPr sz="2133">
                <a:latin typeface="Verdana" panose="020B0604030504040204" pitchFamily="34" charset="0"/>
                <a:ea typeface="Verdana" panose="020B0604030504040204" pitchFamily="34" charset="0"/>
                <a:cs typeface="Verdana" panose="020B0604030504040204" pitchFamily="34" charset="0"/>
              </a:defRPr>
            </a:lvl1pPr>
            <a:lvl2pPr>
              <a:defRPr sz="2133">
                <a:latin typeface="Times New Roman" panose="02020603050405020304" pitchFamily="18" charset="0"/>
                <a:cs typeface="Times New Roman" panose="02020603050405020304" pitchFamily="18" charset="0"/>
              </a:defRPr>
            </a:lvl2pPr>
            <a:lvl3pPr>
              <a:defRPr sz="2133">
                <a:latin typeface="Times New Roman" panose="02020603050405020304" pitchFamily="18" charset="0"/>
                <a:cs typeface="Times New Roman" panose="02020603050405020304" pitchFamily="18" charset="0"/>
              </a:defRPr>
            </a:lvl3pPr>
            <a:lvl4pPr>
              <a:defRPr sz="2133">
                <a:latin typeface="Times New Roman" panose="02020603050405020304" pitchFamily="18" charset="0"/>
                <a:cs typeface="Times New Roman" panose="02020603050405020304" pitchFamily="18" charset="0"/>
              </a:defRPr>
            </a:lvl4pPr>
            <a:lvl5pPr>
              <a:defRPr sz="2133">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4913076" y="8994987"/>
            <a:ext cx="3757057" cy="433493"/>
          </a:xfrm>
        </p:spPr>
        <p:txBody>
          <a:bodyPr>
            <a:normAutofit/>
          </a:bodyPr>
          <a:lstStyle>
            <a:lvl1pPr marL="0" indent="0">
              <a:buNone/>
              <a:defRPr sz="1067">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9248140" y="8994987"/>
            <a:ext cx="6936105" cy="433493"/>
          </a:xfrm>
        </p:spPr>
        <p:txBody>
          <a:bodyPr>
            <a:normAutofit/>
          </a:bodyPr>
          <a:lstStyle>
            <a:lvl1pPr marL="0" indent="0" algn="r">
              <a:buNone/>
              <a:defRPr sz="1067"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16184245" y="8994987"/>
            <a:ext cx="578009" cy="433493"/>
          </a:xfrm>
        </p:spPr>
        <p:txBody>
          <a:bodyPr/>
          <a:lstStyle>
            <a:lvl1pPr>
              <a:defRPr sz="1067">
                <a:latin typeface="Verdana" panose="020B0604030504040204" pitchFamily="34" charset="0"/>
              </a:defRPr>
            </a:lvl1pPr>
          </a:lstStyle>
          <a:p>
            <a:fld id="{488C7B1D-7665-480A-82ED-44255CBD4A1E}" type="slidenum">
              <a:rPr lang="en-US" altLang="lv-LV"/>
              <a:pPr/>
              <a:t>‹#›</a:t>
            </a:fld>
            <a:endParaRPr lang="en-US" altLang="lv-LV"/>
          </a:p>
        </p:txBody>
      </p:sp>
    </p:spTree>
    <p:extLst>
      <p:ext uri="{BB962C8B-B14F-4D97-AF65-F5344CB8AC3E}">
        <p14:creationId xmlns:p14="http://schemas.microsoft.com/office/powerpoint/2010/main" val="3833805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6" y="9397738"/>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7"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1843803" y="-14326"/>
            <a:ext cx="4869023" cy="1146214"/>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8" y="-14326"/>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1" y="4854575"/>
            <a:ext cx="6591300" cy="2903478"/>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946149" y="7758055"/>
            <a:ext cx="6591300" cy="1043046"/>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928688" y="8801101"/>
            <a:ext cx="6624638" cy="468314"/>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02015" y="573304"/>
            <a:ext cx="5079571" cy="5079570"/>
          </a:xfrm>
          <a:prstGeom prst="rect">
            <a:avLst/>
          </a:prstGeom>
        </p:spPr>
      </p:pic>
    </p:spTree>
    <p:extLst>
      <p:ext uri="{BB962C8B-B14F-4D97-AF65-F5344CB8AC3E}">
        <p14:creationId xmlns:p14="http://schemas.microsoft.com/office/powerpoint/2010/main" val="44718202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ulslaids (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8" y="9397739"/>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9"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843804" y="-14326"/>
            <a:ext cx="4869023" cy="4869023"/>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60" y="-14326"/>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1" y="4854575"/>
            <a:ext cx="6591300" cy="2903478"/>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946149" y="7758055"/>
            <a:ext cx="6591300" cy="1043046"/>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928688" y="8801101"/>
            <a:ext cx="6624638" cy="468314"/>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28825510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aturs_08">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6" y="9397738"/>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7"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4" y="484191"/>
            <a:ext cx="16416336" cy="1692275"/>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4" y="2660654"/>
            <a:ext cx="16416336"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4144481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2" userDrawn="1">
          <p15:clr>
            <a:srgbClr val="FBAE40"/>
          </p15:clr>
        </p15:guide>
        <p15:guide id="25" pos="5188" userDrawn="1">
          <p15:clr>
            <a:srgbClr val="FBAE40"/>
          </p15:clr>
        </p15:guide>
        <p15:guide id="26" pos="577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3076" y="541867"/>
            <a:ext cx="11560175" cy="1474335"/>
          </a:xfrm>
        </p:spPr>
        <p:txBody>
          <a:bodyPr anchor="t">
            <a:normAutofit/>
          </a:bodyPr>
          <a:lstStyle>
            <a:lvl1pPr algn="l">
              <a:defRPr sz="3414" b="1">
                <a:latin typeface="Calibri Light" panose="020F030202020403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4913076" y="2492592"/>
            <a:ext cx="11560175" cy="6220193"/>
          </a:xfrm>
        </p:spPr>
        <p:txBody>
          <a:bodyPr>
            <a:normAutofit/>
          </a:bodyPr>
          <a:lstStyle>
            <a:lvl1pPr marL="0" indent="0">
              <a:buNone/>
              <a:defRPr sz="2845">
                <a:latin typeface="Calibri Light" panose="020F0302020204030204" pitchFamily="34" charset="0"/>
                <a:ea typeface="Verdana" panose="020B0604030504040204" pitchFamily="34" charset="0"/>
                <a:cs typeface="Verdana" panose="020B0604030504040204" pitchFamily="34" charset="0"/>
              </a:defRPr>
            </a:lvl1pPr>
            <a:lvl2pPr>
              <a:defRPr sz="2845">
                <a:latin typeface="Times New Roman" panose="02020603050405020304" pitchFamily="18" charset="0"/>
                <a:cs typeface="Times New Roman" panose="02020603050405020304" pitchFamily="18" charset="0"/>
              </a:defRPr>
            </a:lvl2pPr>
            <a:lvl3pPr>
              <a:defRPr sz="2845">
                <a:latin typeface="Times New Roman" panose="02020603050405020304" pitchFamily="18" charset="0"/>
                <a:cs typeface="Times New Roman" panose="02020603050405020304" pitchFamily="18" charset="0"/>
              </a:defRPr>
            </a:lvl3pPr>
            <a:lvl4pPr>
              <a:defRPr sz="2845">
                <a:latin typeface="Times New Roman" panose="02020603050405020304" pitchFamily="18" charset="0"/>
                <a:cs typeface="Times New Roman" panose="02020603050405020304" pitchFamily="18" charset="0"/>
              </a:defRPr>
            </a:lvl4pPr>
            <a:lvl5pPr>
              <a:defRPr sz="2845">
                <a:latin typeface="Times New Roman" panose="02020603050405020304" pitchFamily="18" charset="0"/>
                <a:cs typeface="Times New Roman" panose="02020603050405020304" pitchFamily="18" charset="0"/>
              </a:defRPr>
            </a:lvl5pPr>
          </a:lstStyle>
          <a:p>
            <a:pPr lvl="0"/>
            <a:r>
              <a:rPr lang="en-US" dirty="0"/>
              <a:t>Click to edit Master text styles</a:t>
            </a:r>
          </a:p>
        </p:txBody>
      </p:sp>
      <p:pic>
        <p:nvPicPr>
          <p:cNvPr id="8" name="Picture 6">
            <a:extLst>
              <a:ext uri="{FF2B5EF4-FFF2-40B4-BE49-F238E27FC236}">
                <a16:creationId xmlns:a16="http://schemas.microsoft.com/office/drawing/2014/main" id="{6A52D7E7-571E-4270-99A6-3B9E3D4459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2958" y="4"/>
            <a:ext cx="2506456" cy="278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8214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7537448" y="0"/>
            <a:ext cx="9887442"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801"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8" y="9397739"/>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9"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5" y="447676"/>
            <a:ext cx="16962926"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801"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5" y="1131889"/>
            <a:ext cx="7188035" cy="7669212"/>
          </a:xfrm>
        </p:spPr>
        <p:txBody>
          <a:bodyPr anchor="ctr"/>
          <a:lstStyle>
            <a:lvl1pPr marL="0" indent="0" algn="ctr">
              <a:buNone/>
              <a:defRPr sz="6001"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a:p>
            <a:pPr lvl="0"/>
            <a:endParaRPr lang="en-LV" dirty="0"/>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9209618" y="1094847"/>
            <a:ext cx="7668683" cy="77062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801" dirty="0"/>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8669338" y="1708152"/>
            <a:ext cx="7742237" cy="8045450"/>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2235125120"/>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56"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guide id="25" pos="509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2958" y="4"/>
            <a:ext cx="2506456" cy="2784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913076" y="541867"/>
            <a:ext cx="11560175" cy="1474335"/>
          </a:xfrm>
        </p:spPr>
        <p:txBody>
          <a:bodyPr anchor="t">
            <a:normAutofit/>
          </a:bodyPr>
          <a:lstStyle>
            <a:lvl1pPr algn="l">
              <a:defRPr sz="3414" b="1">
                <a:latin typeface="Calibri Light" panose="020F030202020403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4913076" y="2492592"/>
            <a:ext cx="11560175" cy="6220193"/>
          </a:xfrm>
        </p:spPr>
        <p:txBody>
          <a:bodyPr>
            <a:normAutofit/>
          </a:bodyPr>
          <a:lstStyle>
            <a:lvl1pPr marL="0" indent="0">
              <a:buNone/>
              <a:defRPr sz="2845">
                <a:latin typeface="Calibri Light" panose="020F0302020204030204" pitchFamily="34" charset="0"/>
                <a:ea typeface="Verdana" panose="020B0604030504040204" pitchFamily="34" charset="0"/>
                <a:cs typeface="Verdana" panose="020B0604030504040204" pitchFamily="34" charset="0"/>
              </a:defRPr>
            </a:lvl1pPr>
            <a:lvl2pPr>
              <a:defRPr sz="2845">
                <a:latin typeface="Times New Roman" panose="02020603050405020304" pitchFamily="18" charset="0"/>
                <a:cs typeface="Times New Roman" panose="02020603050405020304" pitchFamily="18" charset="0"/>
              </a:defRPr>
            </a:lvl2pPr>
            <a:lvl3pPr>
              <a:defRPr sz="2845">
                <a:latin typeface="Times New Roman" panose="02020603050405020304" pitchFamily="18" charset="0"/>
                <a:cs typeface="Times New Roman" panose="02020603050405020304" pitchFamily="18" charset="0"/>
              </a:defRPr>
            </a:lvl3pPr>
            <a:lvl4pPr>
              <a:defRPr sz="2845">
                <a:latin typeface="Times New Roman" panose="02020603050405020304" pitchFamily="18" charset="0"/>
                <a:cs typeface="Times New Roman" panose="02020603050405020304" pitchFamily="18" charset="0"/>
              </a:defRPr>
            </a:lvl4pPr>
            <a:lvl5pPr>
              <a:defRPr sz="2845">
                <a:latin typeface="Times New Roman" panose="02020603050405020304" pitchFamily="18" charset="0"/>
                <a:cs typeface="Times New Roman" panose="02020603050405020304" pitchFamily="18" charset="0"/>
              </a:defRPr>
            </a:lvl5pPr>
          </a:lstStyle>
          <a:p>
            <a:pPr lvl="0"/>
            <a:r>
              <a:rPr lang="en-US" dirty="0"/>
              <a:t>Click to edit Master text styles</a:t>
            </a:r>
          </a:p>
        </p:txBody>
      </p:sp>
    </p:spTree>
    <p:extLst>
      <p:ext uri="{BB962C8B-B14F-4D97-AF65-F5344CB8AC3E}">
        <p14:creationId xmlns:p14="http://schemas.microsoft.com/office/powerpoint/2010/main" val="2775773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13" name="Title 1"/>
          <p:cNvSpPr>
            <a:spLocks noGrp="1"/>
          </p:cNvSpPr>
          <p:nvPr>
            <p:ph type="title"/>
          </p:nvPr>
        </p:nvSpPr>
        <p:spPr>
          <a:xfrm>
            <a:off x="4913076" y="433498"/>
            <a:ext cx="11560175" cy="1517225"/>
          </a:xfrm>
        </p:spPr>
        <p:txBody>
          <a:bodyPr anchor="t">
            <a:normAutofit/>
          </a:bodyPr>
          <a:lstStyle>
            <a:lvl1pPr algn="l">
              <a:defRPr sz="3413" b="1">
                <a:latin typeface="Segoe UI Light" panose="020B0502040204020203"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1445391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0E8A-6A77-49F1-98B5-8F54729040C5}"/>
              </a:ext>
            </a:extLst>
          </p:cNvPr>
          <p:cNvSpPr>
            <a:spLocks noGrp="1"/>
          </p:cNvSpPr>
          <p:nvPr>
            <p:ph type="ctrTitle"/>
          </p:nvPr>
        </p:nvSpPr>
        <p:spPr>
          <a:xfrm>
            <a:off x="2167533" y="1596249"/>
            <a:ext cx="13005197" cy="3395698"/>
          </a:xfrm>
        </p:spPr>
        <p:txBody>
          <a:bodyPr anchor="b"/>
          <a:lstStyle>
            <a:lvl1pPr algn="ctr">
              <a:defRPr sz="8534"/>
            </a:lvl1pPr>
          </a:lstStyle>
          <a:p>
            <a:r>
              <a:rPr lang="en-US"/>
              <a:t>Click to edit Master title style</a:t>
            </a:r>
            <a:endParaRPr lang="lv-LV"/>
          </a:p>
        </p:txBody>
      </p:sp>
      <p:sp>
        <p:nvSpPr>
          <p:cNvPr id="3" name="Subtitle 2">
            <a:extLst>
              <a:ext uri="{FF2B5EF4-FFF2-40B4-BE49-F238E27FC236}">
                <a16:creationId xmlns:a16="http://schemas.microsoft.com/office/drawing/2014/main" id="{243E50CF-619F-4133-8DEA-D205805F890D}"/>
              </a:ext>
            </a:extLst>
          </p:cNvPr>
          <p:cNvSpPr>
            <a:spLocks noGrp="1"/>
          </p:cNvSpPr>
          <p:nvPr>
            <p:ph type="subTitle" idx="1"/>
          </p:nvPr>
        </p:nvSpPr>
        <p:spPr>
          <a:xfrm>
            <a:off x="2167533" y="5122898"/>
            <a:ext cx="13005197" cy="2354862"/>
          </a:xfrm>
        </p:spPr>
        <p:txBody>
          <a:bodyPr/>
          <a:lstStyle>
            <a:lvl1pPr marL="0" indent="0" algn="ctr">
              <a:buNone/>
              <a:defRPr sz="3414"/>
            </a:lvl1pPr>
            <a:lvl2pPr marL="650243" indent="0" algn="ctr">
              <a:buNone/>
              <a:defRPr sz="2845"/>
            </a:lvl2pPr>
            <a:lvl3pPr marL="1300484" indent="0" algn="ctr">
              <a:buNone/>
              <a:defRPr sz="2560"/>
            </a:lvl3pPr>
            <a:lvl4pPr marL="1950727" indent="0" algn="ctr">
              <a:buNone/>
              <a:defRPr sz="2276"/>
            </a:lvl4pPr>
            <a:lvl5pPr marL="2600969" indent="0" algn="ctr">
              <a:buNone/>
              <a:defRPr sz="2276"/>
            </a:lvl5pPr>
            <a:lvl6pPr marL="3251211" indent="0" algn="ctr">
              <a:buNone/>
              <a:defRPr sz="2276"/>
            </a:lvl6pPr>
            <a:lvl7pPr marL="3901454" indent="0" algn="ctr">
              <a:buNone/>
              <a:defRPr sz="2276"/>
            </a:lvl7pPr>
            <a:lvl8pPr marL="4551696" indent="0" algn="ctr">
              <a:buNone/>
              <a:defRPr sz="2276"/>
            </a:lvl8pPr>
            <a:lvl9pPr marL="5201939" indent="0" algn="ctr">
              <a:buNone/>
              <a:defRPr sz="2276"/>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C6F93696-AEC9-44AC-A32B-063F4025919D}"/>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5" name="Footer Placeholder 4">
            <a:extLst>
              <a:ext uri="{FF2B5EF4-FFF2-40B4-BE49-F238E27FC236}">
                <a16:creationId xmlns:a16="http://schemas.microsoft.com/office/drawing/2014/main" id="{DA6F3822-0B2B-4234-8C8B-3CABFAC365D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34C53B1-457D-4A9F-86AC-E728D2B3068E}"/>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1435688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A1122-549E-47B2-A29C-6C49D7CDAD2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77BB997E-1237-4AE1-BDE9-A23592A5E5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898354B-3A95-4407-AD40-CDF11E23742C}"/>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5" name="Footer Placeholder 4">
            <a:extLst>
              <a:ext uri="{FF2B5EF4-FFF2-40B4-BE49-F238E27FC236}">
                <a16:creationId xmlns:a16="http://schemas.microsoft.com/office/drawing/2014/main" id="{30218A75-987E-4BA4-A4D9-55DD0B26FBB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3EDB7E6-E379-49AB-B6A1-0061F4C9947B}"/>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2396155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4063-F713-447D-8658-12D36470C113}"/>
              </a:ext>
            </a:extLst>
          </p:cNvPr>
          <p:cNvSpPr>
            <a:spLocks noGrp="1"/>
          </p:cNvSpPr>
          <p:nvPr>
            <p:ph type="title"/>
          </p:nvPr>
        </p:nvSpPr>
        <p:spPr>
          <a:xfrm>
            <a:off x="1183113" y="2431628"/>
            <a:ext cx="14955977" cy="4057226"/>
          </a:xfrm>
        </p:spPr>
        <p:txBody>
          <a:bodyPr anchor="b"/>
          <a:lstStyle>
            <a:lvl1pPr>
              <a:defRPr sz="8534"/>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949A6501-D404-4C51-A06B-0370050A091C}"/>
              </a:ext>
            </a:extLst>
          </p:cNvPr>
          <p:cNvSpPr>
            <a:spLocks noGrp="1"/>
          </p:cNvSpPr>
          <p:nvPr>
            <p:ph type="body" idx="1"/>
          </p:nvPr>
        </p:nvSpPr>
        <p:spPr>
          <a:xfrm>
            <a:off x="1183113" y="6527240"/>
            <a:ext cx="14955977" cy="2133599"/>
          </a:xfrm>
        </p:spPr>
        <p:txBody>
          <a:bodyPr/>
          <a:lstStyle>
            <a:lvl1pPr marL="0" indent="0">
              <a:buNone/>
              <a:defRPr sz="3414">
                <a:solidFill>
                  <a:schemeClr val="tx1">
                    <a:tint val="75000"/>
                  </a:schemeClr>
                </a:solidFill>
              </a:defRPr>
            </a:lvl1pPr>
            <a:lvl2pPr marL="650243" indent="0">
              <a:buNone/>
              <a:defRPr sz="2845">
                <a:solidFill>
                  <a:schemeClr val="tx1">
                    <a:tint val="75000"/>
                  </a:schemeClr>
                </a:solidFill>
              </a:defRPr>
            </a:lvl2pPr>
            <a:lvl3pPr marL="1300484" indent="0">
              <a:buNone/>
              <a:defRPr sz="2560">
                <a:solidFill>
                  <a:schemeClr val="tx1">
                    <a:tint val="75000"/>
                  </a:schemeClr>
                </a:solidFill>
              </a:defRPr>
            </a:lvl3pPr>
            <a:lvl4pPr marL="1950727" indent="0">
              <a:buNone/>
              <a:defRPr sz="2276">
                <a:solidFill>
                  <a:schemeClr val="tx1">
                    <a:tint val="75000"/>
                  </a:schemeClr>
                </a:solidFill>
              </a:defRPr>
            </a:lvl4pPr>
            <a:lvl5pPr marL="2600969" indent="0">
              <a:buNone/>
              <a:defRPr sz="2276">
                <a:solidFill>
                  <a:schemeClr val="tx1">
                    <a:tint val="75000"/>
                  </a:schemeClr>
                </a:solidFill>
              </a:defRPr>
            </a:lvl5pPr>
            <a:lvl6pPr marL="3251211" indent="0">
              <a:buNone/>
              <a:defRPr sz="2276">
                <a:solidFill>
                  <a:schemeClr val="tx1">
                    <a:tint val="75000"/>
                  </a:schemeClr>
                </a:solidFill>
              </a:defRPr>
            </a:lvl6pPr>
            <a:lvl7pPr marL="3901454" indent="0">
              <a:buNone/>
              <a:defRPr sz="2276">
                <a:solidFill>
                  <a:schemeClr val="tx1">
                    <a:tint val="75000"/>
                  </a:schemeClr>
                </a:solidFill>
              </a:defRPr>
            </a:lvl7pPr>
            <a:lvl8pPr marL="4551696" indent="0">
              <a:buNone/>
              <a:defRPr sz="2276">
                <a:solidFill>
                  <a:schemeClr val="tx1">
                    <a:tint val="75000"/>
                  </a:schemeClr>
                </a:solidFill>
              </a:defRPr>
            </a:lvl8pPr>
            <a:lvl9pPr marL="5201939" indent="0">
              <a:buNone/>
              <a:defRPr sz="227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D3F634-D7D5-4437-B960-A797C69AF912}"/>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5" name="Footer Placeholder 4">
            <a:extLst>
              <a:ext uri="{FF2B5EF4-FFF2-40B4-BE49-F238E27FC236}">
                <a16:creationId xmlns:a16="http://schemas.microsoft.com/office/drawing/2014/main" id="{51931360-C279-4BD2-8D5C-E134D86AB35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0928B3C-41E6-4BB1-B85A-8469B2B9346B}"/>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1027936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26D4-3414-437F-8B3F-4696BC8DF54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B473369E-48E0-4223-A48C-41838CC6181B}"/>
              </a:ext>
            </a:extLst>
          </p:cNvPr>
          <p:cNvSpPr>
            <a:spLocks noGrp="1"/>
          </p:cNvSpPr>
          <p:nvPr>
            <p:ph sz="half" idx="1"/>
          </p:nvPr>
        </p:nvSpPr>
        <p:spPr>
          <a:xfrm>
            <a:off x="1192143" y="2596444"/>
            <a:ext cx="7369612"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3E239EC1-99A4-4641-BF2E-8701138CDDD7}"/>
              </a:ext>
            </a:extLst>
          </p:cNvPr>
          <p:cNvSpPr>
            <a:spLocks noGrp="1"/>
          </p:cNvSpPr>
          <p:nvPr>
            <p:ph sz="half" idx="2"/>
          </p:nvPr>
        </p:nvSpPr>
        <p:spPr>
          <a:xfrm>
            <a:off x="8778508" y="2596444"/>
            <a:ext cx="7369612"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C4541F6E-0E89-421D-A6EA-3D15D98396C5}"/>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6" name="Footer Placeholder 5">
            <a:extLst>
              <a:ext uri="{FF2B5EF4-FFF2-40B4-BE49-F238E27FC236}">
                <a16:creationId xmlns:a16="http://schemas.microsoft.com/office/drawing/2014/main" id="{497A2F0F-E046-4087-ADAA-E250AD437DF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36CCC101-23A3-4755-81E1-4988C14FD28D}"/>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82383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7537448" y="0"/>
            <a:ext cx="9887442"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6" y="9397738"/>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7"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5" y="447676"/>
            <a:ext cx="16962926"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3" y="1131889"/>
            <a:ext cx="7188035" cy="7669212"/>
          </a:xfrm>
        </p:spPr>
        <p:txBody>
          <a:bodyPr anchor="ctr"/>
          <a:lstStyle>
            <a:lvl1pPr marL="0" indent="0" algn="ctr">
              <a:buNone/>
              <a:defRPr sz="6001"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a:p>
            <a:pPr lvl="0"/>
            <a:endParaRPr lang="en-LV" dirty="0"/>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9209618" y="1094847"/>
            <a:ext cx="7668683" cy="77062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8669338" y="1708152"/>
            <a:ext cx="7742237" cy="8045450"/>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17788137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56"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guide id="25" pos="50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5C8E-0875-4B66-8DFA-1ECA95D9FA15}"/>
              </a:ext>
            </a:extLst>
          </p:cNvPr>
          <p:cNvSpPr>
            <a:spLocks noGrp="1"/>
          </p:cNvSpPr>
          <p:nvPr>
            <p:ph type="title"/>
          </p:nvPr>
        </p:nvSpPr>
        <p:spPr>
          <a:xfrm>
            <a:off x="1194403" y="519293"/>
            <a:ext cx="14955977" cy="1885245"/>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17DCB970-9B38-4093-BBF0-43F49DDA4CF3}"/>
              </a:ext>
            </a:extLst>
          </p:cNvPr>
          <p:cNvSpPr>
            <a:spLocks noGrp="1"/>
          </p:cNvSpPr>
          <p:nvPr>
            <p:ph type="body" idx="1"/>
          </p:nvPr>
        </p:nvSpPr>
        <p:spPr>
          <a:xfrm>
            <a:off x="1194405" y="2390987"/>
            <a:ext cx="7335743" cy="1171786"/>
          </a:xfrm>
        </p:spPr>
        <p:txBody>
          <a:bodyPr anchor="b"/>
          <a:lstStyle>
            <a:lvl1pPr marL="0" indent="0">
              <a:buNone/>
              <a:defRPr sz="3414" b="1"/>
            </a:lvl1pPr>
            <a:lvl2pPr marL="650243" indent="0">
              <a:buNone/>
              <a:defRPr sz="2845" b="1"/>
            </a:lvl2pPr>
            <a:lvl3pPr marL="1300484" indent="0">
              <a:buNone/>
              <a:defRPr sz="2560" b="1"/>
            </a:lvl3pPr>
            <a:lvl4pPr marL="1950727" indent="0">
              <a:buNone/>
              <a:defRPr sz="2276" b="1"/>
            </a:lvl4pPr>
            <a:lvl5pPr marL="2600969" indent="0">
              <a:buNone/>
              <a:defRPr sz="2276" b="1"/>
            </a:lvl5pPr>
            <a:lvl6pPr marL="3251211" indent="0">
              <a:buNone/>
              <a:defRPr sz="2276" b="1"/>
            </a:lvl6pPr>
            <a:lvl7pPr marL="3901454" indent="0">
              <a:buNone/>
              <a:defRPr sz="2276" b="1"/>
            </a:lvl7pPr>
            <a:lvl8pPr marL="4551696" indent="0">
              <a:buNone/>
              <a:defRPr sz="2276" b="1"/>
            </a:lvl8pPr>
            <a:lvl9pPr marL="52019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3B7C7FE-5AFF-49F1-947E-E8FA6860F2E3}"/>
              </a:ext>
            </a:extLst>
          </p:cNvPr>
          <p:cNvSpPr>
            <a:spLocks noGrp="1"/>
          </p:cNvSpPr>
          <p:nvPr>
            <p:ph sz="half" idx="2"/>
          </p:nvPr>
        </p:nvSpPr>
        <p:spPr>
          <a:xfrm>
            <a:off x="1194405" y="3562773"/>
            <a:ext cx="7335743"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5595CF81-CDED-441F-A21B-6AC4CCDBC4F7}"/>
              </a:ext>
            </a:extLst>
          </p:cNvPr>
          <p:cNvSpPr>
            <a:spLocks noGrp="1"/>
          </p:cNvSpPr>
          <p:nvPr>
            <p:ph type="body" sz="quarter" idx="3"/>
          </p:nvPr>
        </p:nvSpPr>
        <p:spPr>
          <a:xfrm>
            <a:off x="8778508" y="2390987"/>
            <a:ext cx="7371870" cy="1171786"/>
          </a:xfrm>
        </p:spPr>
        <p:txBody>
          <a:bodyPr anchor="b"/>
          <a:lstStyle>
            <a:lvl1pPr marL="0" indent="0">
              <a:buNone/>
              <a:defRPr sz="3414" b="1"/>
            </a:lvl1pPr>
            <a:lvl2pPr marL="650243" indent="0">
              <a:buNone/>
              <a:defRPr sz="2845" b="1"/>
            </a:lvl2pPr>
            <a:lvl3pPr marL="1300484" indent="0">
              <a:buNone/>
              <a:defRPr sz="2560" b="1"/>
            </a:lvl3pPr>
            <a:lvl4pPr marL="1950727" indent="0">
              <a:buNone/>
              <a:defRPr sz="2276" b="1"/>
            </a:lvl4pPr>
            <a:lvl5pPr marL="2600969" indent="0">
              <a:buNone/>
              <a:defRPr sz="2276" b="1"/>
            </a:lvl5pPr>
            <a:lvl6pPr marL="3251211" indent="0">
              <a:buNone/>
              <a:defRPr sz="2276" b="1"/>
            </a:lvl6pPr>
            <a:lvl7pPr marL="3901454" indent="0">
              <a:buNone/>
              <a:defRPr sz="2276" b="1"/>
            </a:lvl7pPr>
            <a:lvl8pPr marL="4551696" indent="0">
              <a:buNone/>
              <a:defRPr sz="2276" b="1"/>
            </a:lvl8pPr>
            <a:lvl9pPr marL="52019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D34109B-03D1-4302-8997-4906D01E2D19}"/>
              </a:ext>
            </a:extLst>
          </p:cNvPr>
          <p:cNvSpPr>
            <a:spLocks noGrp="1"/>
          </p:cNvSpPr>
          <p:nvPr>
            <p:ph sz="quarter" idx="4"/>
          </p:nvPr>
        </p:nvSpPr>
        <p:spPr>
          <a:xfrm>
            <a:off x="8778508" y="3562773"/>
            <a:ext cx="7371870"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3CB2F4CA-858A-4DCA-A632-5D1AE1C4E319}"/>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8" name="Footer Placeholder 7">
            <a:extLst>
              <a:ext uri="{FF2B5EF4-FFF2-40B4-BE49-F238E27FC236}">
                <a16:creationId xmlns:a16="http://schemas.microsoft.com/office/drawing/2014/main" id="{F177F785-00DC-419B-A942-88B4C66B84FE}"/>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BA2198ED-A217-467C-85A7-44A7CC70228E}"/>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2569442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3F2B-6D18-4FBF-BACA-A7D0903BF201}"/>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62F82294-5D2A-4C49-8258-C2E160A8C7B3}"/>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4" name="Footer Placeholder 3">
            <a:extLst>
              <a:ext uri="{FF2B5EF4-FFF2-40B4-BE49-F238E27FC236}">
                <a16:creationId xmlns:a16="http://schemas.microsoft.com/office/drawing/2014/main" id="{70315EEA-5C38-439B-A95B-2C3980D04445}"/>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A3F8D74A-27A7-44FC-AE2F-D7F9E5C9D121}"/>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919347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627D4A-8200-4C85-9EC9-DEFDDDBFA70C}"/>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3" name="Footer Placeholder 2">
            <a:extLst>
              <a:ext uri="{FF2B5EF4-FFF2-40B4-BE49-F238E27FC236}">
                <a16:creationId xmlns:a16="http://schemas.microsoft.com/office/drawing/2014/main" id="{47EDF050-1C90-47D6-8FE4-A35D18687B0A}"/>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09664E18-DDBB-4190-9DCF-FDF69564F8FB}"/>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3926211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ADB5-4921-4437-9922-187ED47295D4}"/>
              </a:ext>
            </a:extLst>
          </p:cNvPr>
          <p:cNvSpPr>
            <a:spLocks noGrp="1"/>
          </p:cNvSpPr>
          <p:nvPr>
            <p:ph type="title"/>
          </p:nvPr>
        </p:nvSpPr>
        <p:spPr>
          <a:xfrm>
            <a:off x="1194402" y="650240"/>
            <a:ext cx="5592686" cy="2275840"/>
          </a:xfrm>
        </p:spPr>
        <p:txBody>
          <a:bodyPr anchor="b"/>
          <a:lstStyle>
            <a:lvl1pPr>
              <a:defRPr sz="4551"/>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5752B3EB-485F-4902-A420-48C9A3703208}"/>
              </a:ext>
            </a:extLst>
          </p:cNvPr>
          <p:cNvSpPr>
            <a:spLocks noGrp="1"/>
          </p:cNvSpPr>
          <p:nvPr>
            <p:ph idx="1"/>
          </p:nvPr>
        </p:nvSpPr>
        <p:spPr>
          <a:xfrm>
            <a:off x="7371870" y="1404338"/>
            <a:ext cx="8778508" cy="6931378"/>
          </a:xfrm>
        </p:spPr>
        <p:txBody>
          <a:bodyPr/>
          <a:lstStyle>
            <a:lvl1pPr>
              <a:defRPr sz="4551"/>
            </a:lvl1pPr>
            <a:lvl2pPr>
              <a:defRPr sz="3982"/>
            </a:lvl2pPr>
            <a:lvl3pPr>
              <a:defRPr sz="3414"/>
            </a:lvl3pPr>
            <a:lvl4pPr>
              <a:defRPr sz="2845"/>
            </a:lvl4pPr>
            <a:lvl5pPr>
              <a:defRPr sz="2845"/>
            </a:lvl5pPr>
            <a:lvl6pPr>
              <a:defRPr sz="2845"/>
            </a:lvl6pPr>
            <a:lvl7pPr>
              <a:defRPr sz="2845"/>
            </a:lvl7pPr>
            <a:lvl8pPr>
              <a:defRPr sz="2845"/>
            </a:lvl8pPr>
            <a:lvl9pPr>
              <a:defRPr sz="28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F1083EB9-EA87-44A4-9A2B-6764C6BFF98B}"/>
              </a:ext>
            </a:extLst>
          </p:cNvPr>
          <p:cNvSpPr>
            <a:spLocks noGrp="1"/>
          </p:cNvSpPr>
          <p:nvPr>
            <p:ph type="body" sz="half" idx="2"/>
          </p:nvPr>
        </p:nvSpPr>
        <p:spPr>
          <a:xfrm>
            <a:off x="1194402" y="2926080"/>
            <a:ext cx="5592686" cy="5420925"/>
          </a:xfrm>
        </p:spPr>
        <p:txBody>
          <a:bodyPr/>
          <a:lstStyle>
            <a:lvl1pPr marL="0" indent="0">
              <a:buNone/>
              <a:defRPr sz="2276"/>
            </a:lvl1pPr>
            <a:lvl2pPr marL="650243" indent="0">
              <a:buNone/>
              <a:defRPr sz="1991"/>
            </a:lvl2pPr>
            <a:lvl3pPr marL="1300484" indent="0">
              <a:buNone/>
              <a:defRPr sz="1707"/>
            </a:lvl3pPr>
            <a:lvl4pPr marL="1950727" indent="0">
              <a:buNone/>
              <a:defRPr sz="1422"/>
            </a:lvl4pPr>
            <a:lvl5pPr marL="2600969" indent="0">
              <a:buNone/>
              <a:defRPr sz="1422"/>
            </a:lvl5pPr>
            <a:lvl6pPr marL="3251211" indent="0">
              <a:buNone/>
              <a:defRPr sz="1422"/>
            </a:lvl6pPr>
            <a:lvl7pPr marL="3901454" indent="0">
              <a:buNone/>
              <a:defRPr sz="1422"/>
            </a:lvl7pPr>
            <a:lvl8pPr marL="4551696" indent="0">
              <a:buNone/>
              <a:defRPr sz="1422"/>
            </a:lvl8pPr>
            <a:lvl9pPr marL="5201939" indent="0">
              <a:buNone/>
              <a:defRPr sz="1422"/>
            </a:lvl9pPr>
          </a:lstStyle>
          <a:p>
            <a:pPr lvl="0"/>
            <a:r>
              <a:rPr lang="en-US"/>
              <a:t>Click to edit Master text styles</a:t>
            </a:r>
          </a:p>
        </p:txBody>
      </p:sp>
      <p:sp>
        <p:nvSpPr>
          <p:cNvPr id="5" name="Date Placeholder 4">
            <a:extLst>
              <a:ext uri="{FF2B5EF4-FFF2-40B4-BE49-F238E27FC236}">
                <a16:creationId xmlns:a16="http://schemas.microsoft.com/office/drawing/2014/main" id="{0957B741-5BF6-4793-88E3-D7D3D1741512}"/>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6" name="Footer Placeholder 5">
            <a:extLst>
              <a:ext uri="{FF2B5EF4-FFF2-40B4-BE49-F238E27FC236}">
                <a16:creationId xmlns:a16="http://schemas.microsoft.com/office/drawing/2014/main" id="{F1E6EE85-DAE6-44E6-B507-329DAABB906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3E6C221-B4A2-4CFA-BF6D-9C7BA9770297}"/>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38844202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45BF-DAD2-44A8-AC1A-719FBF09F1F3}"/>
              </a:ext>
            </a:extLst>
          </p:cNvPr>
          <p:cNvSpPr>
            <a:spLocks noGrp="1"/>
          </p:cNvSpPr>
          <p:nvPr>
            <p:ph type="title"/>
          </p:nvPr>
        </p:nvSpPr>
        <p:spPr>
          <a:xfrm>
            <a:off x="1194402" y="650240"/>
            <a:ext cx="5592686" cy="2275840"/>
          </a:xfrm>
        </p:spPr>
        <p:txBody>
          <a:bodyPr anchor="b"/>
          <a:lstStyle>
            <a:lvl1pPr>
              <a:defRPr sz="4551"/>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65720D92-32B7-4CCD-A5CB-2E9866B723D5}"/>
              </a:ext>
            </a:extLst>
          </p:cNvPr>
          <p:cNvSpPr>
            <a:spLocks noGrp="1"/>
          </p:cNvSpPr>
          <p:nvPr>
            <p:ph type="pic" idx="1"/>
          </p:nvPr>
        </p:nvSpPr>
        <p:spPr>
          <a:xfrm>
            <a:off x="7371870" y="1404338"/>
            <a:ext cx="8778508" cy="6931378"/>
          </a:xfrm>
        </p:spPr>
        <p:txBody>
          <a:bodyPr/>
          <a:lstStyle>
            <a:lvl1pPr marL="0" indent="0">
              <a:buNone/>
              <a:defRPr sz="4551"/>
            </a:lvl1pPr>
            <a:lvl2pPr marL="650243" indent="0">
              <a:buNone/>
              <a:defRPr sz="3982"/>
            </a:lvl2pPr>
            <a:lvl3pPr marL="1300484" indent="0">
              <a:buNone/>
              <a:defRPr sz="3414"/>
            </a:lvl3pPr>
            <a:lvl4pPr marL="1950727" indent="0">
              <a:buNone/>
              <a:defRPr sz="2845"/>
            </a:lvl4pPr>
            <a:lvl5pPr marL="2600969" indent="0">
              <a:buNone/>
              <a:defRPr sz="2845"/>
            </a:lvl5pPr>
            <a:lvl6pPr marL="3251211" indent="0">
              <a:buNone/>
              <a:defRPr sz="2845"/>
            </a:lvl6pPr>
            <a:lvl7pPr marL="3901454" indent="0">
              <a:buNone/>
              <a:defRPr sz="2845"/>
            </a:lvl7pPr>
            <a:lvl8pPr marL="4551696" indent="0">
              <a:buNone/>
              <a:defRPr sz="2845"/>
            </a:lvl8pPr>
            <a:lvl9pPr marL="5201939" indent="0">
              <a:buNone/>
              <a:defRPr sz="2845"/>
            </a:lvl9pPr>
          </a:lstStyle>
          <a:p>
            <a:endParaRPr lang="lv-LV"/>
          </a:p>
        </p:txBody>
      </p:sp>
      <p:sp>
        <p:nvSpPr>
          <p:cNvPr id="4" name="Text Placeholder 3">
            <a:extLst>
              <a:ext uri="{FF2B5EF4-FFF2-40B4-BE49-F238E27FC236}">
                <a16:creationId xmlns:a16="http://schemas.microsoft.com/office/drawing/2014/main" id="{CBA9E927-26D0-4395-9BA8-E5923327950F}"/>
              </a:ext>
            </a:extLst>
          </p:cNvPr>
          <p:cNvSpPr>
            <a:spLocks noGrp="1"/>
          </p:cNvSpPr>
          <p:nvPr>
            <p:ph type="body" sz="half" idx="2"/>
          </p:nvPr>
        </p:nvSpPr>
        <p:spPr>
          <a:xfrm>
            <a:off x="1194402" y="2926080"/>
            <a:ext cx="5592686" cy="5420925"/>
          </a:xfrm>
        </p:spPr>
        <p:txBody>
          <a:bodyPr/>
          <a:lstStyle>
            <a:lvl1pPr marL="0" indent="0">
              <a:buNone/>
              <a:defRPr sz="2276"/>
            </a:lvl1pPr>
            <a:lvl2pPr marL="650243" indent="0">
              <a:buNone/>
              <a:defRPr sz="1991"/>
            </a:lvl2pPr>
            <a:lvl3pPr marL="1300484" indent="0">
              <a:buNone/>
              <a:defRPr sz="1707"/>
            </a:lvl3pPr>
            <a:lvl4pPr marL="1950727" indent="0">
              <a:buNone/>
              <a:defRPr sz="1422"/>
            </a:lvl4pPr>
            <a:lvl5pPr marL="2600969" indent="0">
              <a:buNone/>
              <a:defRPr sz="1422"/>
            </a:lvl5pPr>
            <a:lvl6pPr marL="3251211" indent="0">
              <a:buNone/>
              <a:defRPr sz="1422"/>
            </a:lvl6pPr>
            <a:lvl7pPr marL="3901454" indent="0">
              <a:buNone/>
              <a:defRPr sz="1422"/>
            </a:lvl7pPr>
            <a:lvl8pPr marL="4551696" indent="0">
              <a:buNone/>
              <a:defRPr sz="1422"/>
            </a:lvl8pPr>
            <a:lvl9pPr marL="5201939" indent="0">
              <a:buNone/>
              <a:defRPr sz="1422"/>
            </a:lvl9pPr>
          </a:lstStyle>
          <a:p>
            <a:pPr lvl="0"/>
            <a:r>
              <a:rPr lang="en-US"/>
              <a:t>Click to edit Master text styles</a:t>
            </a:r>
          </a:p>
        </p:txBody>
      </p:sp>
      <p:sp>
        <p:nvSpPr>
          <p:cNvPr id="5" name="Date Placeholder 4">
            <a:extLst>
              <a:ext uri="{FF2B5EF4-FFF2-40B4-BE49-F238E27FC236}">
                <a16:creationId xmlns:a16="http://schemas.microsoft.com/office/drawing/2014/main" id="{2614F93D-ECF7-487C-8AA5-F0C1BD46886F}"/>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6" name="Footer Placeholder 5">
            <a:extLst>
              <a:ext uri="{FF2B5EF4-FFF2-40B4-BE49-F238E27FC236}">
                <a16:creationId xmlns:a16="http://schemas.microsoft.com/office/drawing/2014/main" id="{BFDADAA0-AA59-4C9E-A8DD-5BB61259859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510D328C-6B0D-44D2-922E-83C8F130575E}"/>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1919287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1DD5-D3C6-4124-9B6F-24CD7A988023}"/>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981230F-3702-4091-B931-69A773B676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D1FAFF8-46F0-4168-ADCB-39AA115440D9}"/>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5" name="Footer Placeholder 4">
            <a:extLst>
              <a:ext uri="{FF2B5EF4-FFF2-40B4-BE49-F238E27FC236}">
                <a16:creationId xmlns:a16="http://schemas.microsoft.com/office/drawing/2014/main" id="{C9831026-75B0-4C7D-9972-A0200A338F6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7551FC4-D77E-46C5-96FC-4B39EEEF6CB5}"/>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2525989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319231-332C-4902-A8D9-41BD1A1A1C30}"/>
              </a:ext>
            </a:extLst>
          </p:cNvPr>
          <p:cNvSpPr>
            <a:spLocks noGrp="1"/>
          </p:cNvSpPr>
          <p:nvPr>
            <p:ph type="title" orient="vert"/>
          </p:nvPr>
        </p:nvSpPr>
        <p:spPr>
          <a:xfrm>
            <a:off x="12409126" y="519289"/>
            <a:ext cx="3738994" cy="8265725"/>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B615491F-4673-43E2-B51E-A5B473FF18BA}"/>
              </a:ext>
            </a:extLst>
          </p:cNvPr>
          <p:cNvSpPr>
            <a:spLocks noGrp="1"/>
          </p:cNvSpPr>
          <p:nvPr>
            <p:ph type="body" orient="vert" idx="1"/>
          </p:nvPr>
        </p:nvSpPr>
        <p:spPr>
          <a:xfrm>
            <a:off x="1192143" y="519289"/>
            <a:ext cx="11000229"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C1B28C0-7A69-409A-9E70-92829BB35232}"/>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5" name="Footer Placeholder 4">
            <a:extLst>
              <a:ext uri="{FF2B5EF4-FFF2-40B4-BE49-F238E27FC236}">
                <a16:creationId xmlns:a16="http://schemas.microsoft.com/office/drawing/2014/main" id="{467A6AF9-6084-4D91-9E1D-40F01274E52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C928668A-8C91-4475-97D4-40679EC0F5AE}"/>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3655548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ulslaids (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80830" y="-156"/>
            <a:ext cx="2903479" cy="2903478"/>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60" y="0"/>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731838" y="3635375"/>
            <a:ext cx="6591300" cy="2903478"/>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731837" y="6925248"/>
            <a:ext cx="6591300" cy="1043046"/>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698499" y="8214702"/>
            <a:ext cx="6624638" cy="468314"/>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3154191400"/>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13" name="Title 1"/>
          <p:cNvSpPr>
            <a:spLocks noGrp="1"/>
          </p:cNvSpPr>
          <p:nvPr>
            <p:ph type="title"/>
          </p:nvPr>
        </p:nvSpPr>
        <p:spPr>
          <a:xfrm>
            <a:off x="4913076" y="433500"/>
            <a:ext cx="11560175" cy="1517225"/>
          </a:xfrm>
        </p:spPr>
        <p:txBody>
          <a:bodyPr anchor="t">
            <a:normAutofit/>
          </a:bodyPr>
          <a:lstStyle>
            <a:lvl1pPr algn="l">
              <a:defRPr sz="3414" b="1">
                <a:latin typeface="Calibri Light" panose="020F030202020403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2924425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7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2985441" y="2154940"/>
            <a:ext cx="11369386" cy="8541726"/>
          </a:xfrm>
          <a:prstGeom prst="ellipse">
            <a:avLst/>
          </a:prstGeom>
          <a:pattFill prst="lgCheck">
            <a:fgClr>
              <a:schemeClr val="bg2">
                <a:lumMod val="90000"/>
              </a:schemeClr>
            </a:fgClr>
            <a:bgClr>
              <a:schemeClr val="bg1"/>
            </a:bgClr>
          </a:pattFill>
        </p:spPr>
        <p:txBody>
          <a:bodyPr anchor="ctr"/>
          <a:lstStyle>
            <a:lvl1pPr marL="0" indent="0" algn="ctr">
              <a:buNone/>
              <a:defRPr sz="1707" b="1" i="0" baseline="0">
                <a:latin typeface="Source Sans Pro" charset="0"/>
                <a:ea typeface="Source Sans Pro" charset="0"/>
                <a:cs typeface="Source Sans Pro" charset="0"/>
              </a:defRPr>
            </a:lvl1pPr>
          </a:lstStyle>
          <a:p>
            <a:r>
              <a:rPr lang="en-US" dirty="0"/>
              <a:t>Drag &amp; </a:t>
            </a:r>
            <a:r>
              <a:rPr lang="en-US"/>
              <a:t>Drop picture</a:t>
            </a:r>
          </a:p>
        </p:txBody>
      </p:sp>
    </p:spTree>
    <p:extLst>
      <p:ext uri="{BB962C8B-B14F-4D97-AF65-F5344CB8AC3E}">
        <p14:creationId xmlns:p14="http://schemas.microsoft.com/office/powerpoint/2010/main" val="168182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4" y="0"/>
            <a:ext cx="9887442"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6" y="9397738"/>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7"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4" y="484187"/>
            <a:ext cx="16943188" cy="882173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33470" y="484190"/>
            <a:ext cx="11117179" cy="1712912"/>
          </a:xfrm>
        </p:spPr>
        <p:txBody>
          <a:bodyPr anchor="ctr"/>
          <a:lstStyle>
            <a:lvl1pPr marL="0" indent="0" algn="ctr">
              <a:buNone/>
              <a:defRPr sz="6001"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12027471" y="1131887"/>
            <a:ext cx="5435970"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12540458" y="1708150"/>
            <a:ext cx="4799807" cy="6585099"/>
          </a:xfrm>
        </p:spPr>
        <p:txBody>
          <a:bodyPr anchor="ctr"/>
          <a:lstStyle>
            <a:lvl1pPr marL="0" indent="0" algn="ctr">
              <a:buNone/>
              <a:defRPr>
                <a:solidFill>
                  <a:schemeClr val="bg1"/>
                </a:solidFill>
              </a:defRPr>
            </a:lvl1pPr>
          </a:lstStyle>
          <a:p>
            <a:r>
              <a:rPr lang="en-LV" dirty="0"/>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461964" y="2644776"/>
            <a:ext cx="11088687"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8740733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guide id="25" pos="5099" userDrawn="1">
          <p15:clr>
            <a:srgbClr val="FBAE40"/>
          </p15:clr>
        </p15:guide>
        <p15:guide id="26" orient="horz" pos="522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END_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8" y="9397739"/>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9"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35624" y="-14326"/>
            <a:ext cx="4869023" cy="4869023"/>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5" y="4854577"/>
            <a:ext cx="15465425" cy="2632074"/>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827"/>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18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49"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49"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8" y="809682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18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6" y="8098177"/>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18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92" y="8104211"/>
            <a:ext cx="1905894"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39" y="8113113"/>
              <a:ext cx="1595692" cy="307777"/>
            </a:xfrm>
            <a:prstGeom prst="rect">
              <a:avLst/>
            </a:prstGeom>
          </p:spPr>
          <p:txBody>
            <a:bodyPr wrap="square">
              <a:spAutoFit/>
            </a:bodyPr>
            <a:lstStyle/>
            <a:p>
              <a:pPr marL="0" marR="0" lvl="0" indent="0" algn="l" defTabSz="58418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64" y="809290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18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40" y="8114714"/>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181"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33525406"/>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ulslaids (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80830" y="-156"/>
            <a:ext cx="2903479" cy="2903478"/>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8" y="0"/>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731838" y="3635375"/>
            <a:ext cx="6591300" cy="2903478"/>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731837" y="6925248"/>
            <a:ext cx="6591300" cy="1043046"/>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698499" y="8214702"/>
            <a:ext cx="6624638" cy="468314"/>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763321808"/>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ulslaids (E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2366055" y="-13269"/>
            <a:ext cx="2903479" cy="683507"/>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58" y="0"/>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pic>
        <p:nvPicPr>
          <p:cNvPr id="3" name="Picture 2" descr="Shape&#10;&#10;Description automatically generated with low confidence">
            <a:extLst>
              <a:ext uri="{FF2B5EF4-FFF2-40B4-BE49-F238E27FC236}">
                <a16:creationId xmlns:a16="http://schemas.microsoft.com/office/drawing/2014/main" id="{480859D7-06BC-5447-9008-F79E5D1B07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9819" y="329330"/>
            <a:ext cx="3018745" cy="3018743"/>
          </a:xfrm>
          <a:prstGeom prst="rect">
            <a:avLst/>
          </a:prstGeom>
        </p:spPr>
      </p:pic>
      <p:sp>
        <p:nvSpPr>
          <p:cNvPr id="12" name="Text Placeholder 24">
            <a:extLst>
              <a:ext uri="{FF2B5EF4-FFF2-40B4-BE49-F238E27FC236}">
                <a16:creationId xmlns:a16="http://schemas.microsoft.com/office/drawing/2014/main" id="{0B24E9B6-7123-6145-B13F-C42736DF5E43}"/>
              </a:ext>
            </a:extLst>
          </p:cNvPr>
          <p:cNvSpPr>
            <a:spLocks noGrp="1"/>
          </p:cNvSpPr>
          <p:nvPr>
            <p:ph type="body" sz="quarter" idx="13" hasCustomPrompt="1"/>
          </p:nvPr>
        </p:nvSpPr>
        <p:spPr>
          <a:xfrm>
            <a:off x="731838" y="3635375"/>
            <a:ext cx="6591300" cy="2903478"/>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13" name="Text Placeholder 24">
            <a:extLst>
              <a:ext uri="{FF2B5EF4-FFF2-40B4-BE49-F238E27FC236}">
                <a16:creationId xmlns:a16="http://schemas.microsoft.com/office/drawing/2014/main" id="{7F32D9C7-B7AD-D749-A298-E07ED18923E5}"/>
              </a:ext>
            </a:extLst>
          </p:cNvPr>
          <p:cNvSpPr>
            <a:spLocks noGrp="1"/>
          </p:cNvSpPr>
          <p:nvPr>
            <p:ph type="body" sz="quarter" idx="14" hasCustomPrompt="1"/>
          </p:nvPr>
        </p:nvSpPr>
        <p:spPr>
          <a:xfrm>
            <a:off x="731837" y="6925248"/>
            <a:ext cx="6591300" cy="1043046"/>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14" name="Text Placeholder 24">
            <a:extLst>
              <a:ext uri="{FF2B5EF4-FFF2-40B4-BE49-F238E27FC236}">
                <a16:creationId xmlns:a16="http://schemas.microsoft.com/office/drawing/2014/main" id="{3140F70B-F21A-2E48-BC29-1B7AF3702247}"/>
              </a:ext>
            </a:extLst>
          </p:cNvPr>
          <p:cNvSpPr>
            <a:spLocks noGrp="1"/>
          </p:cNvSpPr>
          <p:nvPr>
            <p:ph type="body" sz="quarter" idx="15" hasCustomPrompt="1"/>
          </p:nvPr>
        </p:nvSpPr>
        <p:spPr>
          <a:xfrm>
            <a:off x="698499" y="8214702"/>
            <a:ext cx="6624638" cy="468314"/>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235683778"/>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7537448" y="0"/>
            <a:ext cx="9887442"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5" y="447676"/>
            <a:ext cx="16962926"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3" y="1131889"/>
            <a:ext cx="7188035" cy="7669212"/>
          </a:xfrm>
        </p:spPr>
        <p:txBody>
          <a:bodyPr anchor="ctr"/>
          <a:lstStyle>
            <a:lvl1pPr marL="0" indent="0" algn="ctr">
              <a:buNone/>
              <a:defRPr sz="6001"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a:p>
            <a:pPr lvl="0"/>
            <a:endParaRPr lang="en-LV" dirty="0"/>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9209618" y="1094847"/>
            <a:ext cx="7668683" cy="77062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8669338" y="1708152"/>
            <a:ext cx="7742237" cy="8045450"/>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830507214"/>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56"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guide id="25" pos="5099"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aturs_01">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4" y="0"/>
            <a:ext cx="9887442"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4" y="484187"/>
            <a:ext cx="16943188" cy="8821737"/>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33470" y="484190"/>
            <a:ext cx="11117179" cy="1712912"/>
          </a:xfrm>
        </p:spPr>
        <p:txBody>
          <a:bodyPr anchor="ctr"/>
          <a:lstStyle>
            <a:lvl1pPr marL="0" indent="0" algn="ctr">
              <a:buNone/>
              <a:defRPr sz="6001"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22" name="Baltais elements 01">
            <a:extLst>
              <a:ext uri="{FF2B5EF4-FFF2-40B4-BE49-F238E27FC236}">
                <a16:creationId xmlns:a16="http://schemas.microsoft.com/office/drawing/2014/main" id="{18F311ED-9B70-E844-AE32-DE482F015C52}"/>
              </a:ext>
            </a:extLst>
          </p:cNvPr>
          <p:cNvSpPr/>
          <p:nvPr userDrawn="1"/>
        </p:nvSpPr>
        <p:spPr>
          <a:xfrm>
            <a:off x="12027471" y="1131887"/>
            <a:ext cx="5435970"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21" name="Picture Placeholder 2">
            <a:extLst>
              <a:ext uri="{FF2B5EF4-FFF2-40B4-BE49-F238E27FC236}">
                <a16:creationId xmlns:a16="http://schemas.microsoft.com/office/drawing/2014/main" id="{EA8972EE-86B7-4247-B3D5-D33B79D55105}"/>
              </a:ext>
            </a:extLst>
          </p:cNvPr>
          <p:cNvSpPr>
            <a:spLocks noGrp="1"/>
          </p:cNvSpPr>
          <p:nvPr>
            <p:ph type="pic" sz="quarter" idx="16" hasCustomPrompt="1"/>
          </p:nvPr>
        </p:nvSpPr>
        <p:spPr>
          <a:xfrm>
            <a:off x="12540458" y="1708150"/>
            <a:ext cx="4799807" cy="6585099"/>
          </a:xfrm>
        </p:spPr>
        <p:txBody>
          <a:bodyPr anchor="ctr"/>
          <a:lstStyle>
            <a:lvl1pPr marL="0" indent="0" algn="ctr">
              <a:buNone/>
              <a:defRPr>
                <a:solidFill>
                  <a:schemeClr val="bg1"/>
                </a:solidFill>
              </a:defRPr>
            </a:lvl1pPr>
          </a:lstStyle>
          <a:p>
            <a:r>
              <a:rPr lang="en-LV" dirty="0"/>
              <a:t>ATTĒLS</a:t>
            </a:r>
          </a:p>
        </p:txBody>
      </p:sp>
      <p:sp>
        <p:nvSpPr>
          <p:cNvPr id="7" name="Content Placeholder 6">
            <a:extLst>
              <a:ext uri="{FF2B5EF4-FFF2-40B4-BE49-F238E27FC236}">
                <a16:creationId xmlns:a16="http://schemas.microsoft.com/office/drawing/2014/main" id="{B3A449C2-EC99-6D4E-8E18-3009C3B54174}"/>
              </a:ext>
            </a:extLst>
          </p:cNvPr>
          <p:cNvSpPr>
            <a:spLocks noGrp="1"/>
          </p:cNvSpPr>
          <p:nvPr>
            <p:ph sz="quarter" idx="17"/>
          </p:nvPr>
        </p:nvSpPr>
        <p:spPr>
          <a:xfrm>
            <a:off x="461964" y="2644776"/>
            <a:ext cx="11088687"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34929107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guide id="25" pos="5099" userDrawn="1">
          <p15:clr>
            <a:srgbClr val="FBAE40"/>
          </p15:clr>
        </p15:guide>
        <p15:guide id="26" orient="horz" pos="5227"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4" y="0"/>
            <a:ext cx="9887442"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5" y="447676"/>
            <a:ext cx="17047824"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5144556" y="504827"/>
            <a:ext cx="11733747" cy="1692275"/>
          </a:xfrm>
        </p:spPr>
        <p:txBody>
          <a:bodyPr anchor="ctr"/>
          <a:lstStyle>
            <a:lvl1pPr marL="0" indent="0" algn="ctr">
              <a:buNone/>
              <a:defRPr sz="6001"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144556" y="2644775"/>
            <a:ext cx="11733747" cy="615632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36396" y="1708150"/>
            <a:ext cx="4283164" cy="6585099"/>
          </a:xfrm>
        </p:spPr>
        <p:txBody>
          <a:bodyPr anchor="ctr"/>
          <a:lstStyle>
            <a:lvl1pPr marL="0" indent="0" algn="ctr">
              <a:buNone/>
              <a:defRPr>
                <a:solidFill>
                  <a:schemeClr val="bg1"/>
                </a:solidFill>
              </a:defRPr>
            </a:lvl1pPr>
          </a:lstStyle>
          <a:p>
            <a:r>
              <a:rPr lang="en-LV" dirty="0"/>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641535" y="1131887"/>
            <a:ext cx="5435970"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Tree>
    <p:extLst>
      <p:ext uri="{BB962C8B-B14F-4D97-AF65-F5344CB8AC3E}">
        <p14:creationId xmlns:p14="http://schemas.microsoft.com/office/powerpoint/2010/main" val="32765206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38"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guide id="25" pos="5099"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4" y="0"/>
            <a:ext cx="9887442"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4" y="447676"/>
            <a:ext cx="16943188"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61963" y="506413"/>
            <a:ext cx="15949611" cy="1690687"/>
          </a:xfrm>
        </p:spPr>
        <p:txBody>
          <a:bodyPr anchor="ctr"/>
          <a:lstStyle>
            <a:lvl1pPr marL="0" indent="0" algn="ctr">
              <a:buNone/>
              <a:defRPr sz="6001"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08931" y="2644776"/>
            <a:ext cx="15902644"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936756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guide id="25" pos="5099"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8669339"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9"/>
            <a:ext cx="7775575" cy="8316912"/>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9"/>
            <a:ext cx="8166100" cy="8316912"/>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524870661"/>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guide id="25" pos="5188" userDrawn="1">
          <p15:clr>
            <a:srgbClr val="FBAE40"/>
          </p15:clr>
        </p15:guide>
        <p15:guide id="26" pos="5779"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379339"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9"/>
            <a:ext cx="7775575" cy="8316912"/>
          </a:xfrm>
        </p:spPr>
        <p:txBody>
          <a:bodyPr anchor="ctr"/>
          <a:lstStyle>
            <a:lvl1pPr marL="0" indent="0" algn="ctr">
              <a:buNone/>
              <a:defRPr sz="6001"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9"/>
            <a:ext cx="8166100" cy="8316912"/>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629495623"/>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guide id="25" pos="5188" userDrawn="1">
          <p15:clr>
            <a:srgbClr val="FBAE40"/>
          </p15:clr>
        </p15:guide>
        <p15:guide id="26" pos="5779"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4" y="484191"/>
            <a:ext cx="16416336" cy="1692275"/>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4"/>
            <a:ext cx="7775575"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670132" y="4876800"/>
            <a:ext cx="8754758"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9174163" y="2644776"/>
            <a:ext cx="7704136" cy="7108826"/>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1762722074"/>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guide id="25" pos="5188" userDrawn="1">
          <p15:clr>
            <a:srgbClr val="FBAE40"/>
          </p15:clr>
        </p15:guide>
        <p15:guide id="26" pos="57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turs_02">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4" y="0"/>
            <a:ext cx="9887442"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6" y="9397738"/>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7"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5" y="447676"/>
            <a:ext cx="17047824"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5144556" y="504827"/>
            <a:ext cx="11733747" cy="1692275"/>
          </a:xfrm>
        </p:spPr>
        <p:txBody>
          <a:bodyPr anchor="ctr"/>
          <a:lstStyle>
            <a:lvl1pPr marL="0" indent="0" algn="ctr">
              <a:buNone/>
              <a:defRPr sz="6001"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144556" y="2644775"/>
            <a:ext cx="11733747" cy="6156326"/>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8" name="Picture Placeholder 2">
            <a:extLst>
              <a:ext uri="{FF2B5EF4-FFF2-40B4-BE49-F238E27FC236}">
                <a16:creationId xmlns:a16="http://schemas.microsoft.com/office/drawing/2014/main" id="{1B9B0A22-C6DE-3A49-B540-4A62A9BD3D6E}"/>
              </a:ext>
            </a:extLst>
          </p:cNvPr>
          <p:cNvSpPr>
            <a:spLocks noGrp="1"/>
          </p:cNvSpPr>
          <p:nvPr>
            <p:ph type="pic" sz="quarter" idx="16" hasCustomPrompt="1"/>
          </p:nvPr>
        </p:nvSpPr>
        <p:spPr>
          <a:xfrm>
            <a:off x="-36396" y="1708150"/>
            <a:ext cx="4283164" cy="6585099"/>
          </a:xfrm>
        </p:spPr>
        <p:txBody>
          <a:bodyPr anchor="ctr"/>
          <a:lstStyle>
            <a:lvl1pPr marL="0" indent="0" algn="ctr">
              <a:buNone/>
              <a:defRPr>
                <a:solidFill>
                  <a:schemeClr val="bg1"/>
                </a:solidFill>
              </a:defRPr>
            </a:lvl1pPr>
          </a:lstStyle>
          <a:p>
            <a:r>
              <a:rPr lang="en-LV" dirty="0"/>
              <a:t>ATTĒLS</a:t>
            </a:r>
          </a:p>
        </p:txBody>
      </p:sp>
      <p:sp>
        <p:nvSpPr>
          <p:cNvPr id="21" name="Baltais elements 01">
            <a:extLst>
              <a:ext uri="{FF2B5EF4-FFF2-40B4-BE49-F238E27FC236}">
                <a16:creationId xmlns:a16="http://schemas.microsoft.com/office/drawing/2014/main" id="{777864E1-DDCB-264A-A2F8-E264592D02CE}"/>
              </a:ext>
            </a:extLst>
          </p:cNvPr>
          <p:cNvSpPr/>
          <p:nvPr userDrawn="1"/>
        </p:nvSpPr>
        <p:spPr>
          <a:xfrm>
            <a:off x="-641535" y="1131887"/>
            <a:ext cx="5435970" cy="67009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Tree>
    <p:extLst>
      <p:ext uri="{BB962C8B-B14F-4D97-AF65-F5344CB8AC3E}">
        <p14:creationId xmlns:p14="http://schemas.microsoft.com/office/powerpoint/2010/main" val="231477219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38"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guide id="25" pos="5099"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turs_07">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4" y="484191"/>
            <a:ext cx="16416336" cy="1692275"/>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4" y="2660654"/>
            <a:ext cx="7704137"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4624" y="4876800"/>
            <a:ext cx="1017547"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475831" y="3113088"/>
            <a:ext cx="7732339" cy="6653639"/>
          </a:xfrm>
        </p:spPr>
        <p:txBody>
          <a:bodyPr anchor="ctr"/>
          <a:lstStyle>
            <a:lvl1pPr marL="0" indent="0" algn="ctr">
              <a:buNone/>
              <a:defRPr>
                <a:solidFill>
                  <a:schemeClr val="tx1">
                    <a:lumMod val="50000"/>
                    <a:lumOff val="50000"/>
                  </a:schemeClr>
                </a:solidFill>
              </a:defRPr>
            </a:lvl1pPr>
          </a:lstStyle>
          <a:p>
            <a:r>
              <a:rPr lang="en-LV" dirty="0"/>
              <a:t>ATTĒLS</a:t>
            </a:r>
          </a:p>
        </p:txBody>
      </p:sp>
      <p:sp>
        <p:nvSpPr>
          <p:cNvPr id="17" name="Rectangle 16">
            <a:extLst>
              <a:ext uri="{FF2B5EF4-FFF2-40B4-BE49-F238E27FC236}">
                <a16:creationId xmlns:a16="http://schemas.microsoft.com/office/drawing/2014/main" id="{07DF4479-143D-F941-8CB4-25A6D11A71CF}"/>
              </a:ext>
            </a:extLst>
          </p:cNvPr>
          <p:cNvSpPr/>
          <p:nvPr userDrawn="1"/>
        </p:nvSpPr>
        <p:spPr>
          <a:xfrm>
            <a:off x="932919" y="2644776"/>
            <a:ext cx="7741708" cy="6185326"/>
          </a:xfrm>
          <a:prstGeom prst="rect">
            <a:avLst/>
          </a:prstGeom>
          <a:noFill/>
          <a:ln w="19050">
            <a:solidFill>
              <a:srgbClr val="004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Tree>
    <p:extLst>
      <p:ext uri="{BB962C8B-B14F-4D97-AF65-F5344CB8AC3E}">
        <p14:creationId xmlns:p14="http://schemas.microsoft.com/office/powerpoint/2010/main" val="4015743195"/>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2" userDrawn="1">
          <p15:clr>
            <a:srgbClr val="FBAE40"/>
          </p15:clr>
        </p15:guide>
        <p15:guide id="25" pos="5188" userDrawn="1">
          <p15:clr>
            <a:srgbClr val="FBAE40"/>
          </p15:clr>
        </p15:guide>
        <p15:guide id="26" pos="5779"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aturs_08">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4" y="484191"/>
            <a:ext cx="16416336" cy="1692275"/>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4" y="2660654"/>
            <a:ext cx="16416336"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2973945563"/>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2" userDrawn="1">
          <p15:clr>
            <a:srgbClr val="FBAE40"/>
          </p15:clr>
        </p15:guide>
        <p15:guide id="25" pos="5188" userDrawn="1">
          <p15:clr>
            <a:srgbClr val="FBAE40"/>
          </p15:clr>
        </p15:guide>
        <p15:guide id="26" pos="5779"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629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_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35623" y="-14326"/>
            <a:ext cx="4869023" cy="4869023"/>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3" y="4854577"/>
            <a:ext cx="15465425" cy="2632074"/>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811"/>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49"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49"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8" y="8096810"/>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4" y="8098152"/>
            <a:ext cx="2062281" cy="342204"/>
            <a:chOff x="14858225" y="8082398"/>
            <a:chExt cx="2062281" cy="342206"/>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5"/>
              <a:ext cx="1755393" cy="307779"/>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92" y="8104204"/>
            <a:ext cx="1905894"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39" y="8113113"/>
              <a:ext cx="1595692"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62" y="8092911"/>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8" y="8114711"/>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4013457146"/>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_EN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6459"/>
          <a:stretch/>
        </p:blipFill>
        <p:spPr>
          <a:xfrm>
            <a:off x="6235623" y="-14326"/>
            <a:ext cx="4869023" cy="1146214"/>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3" y="4854577"/>
            <a:ext cx="15465425" cy="2632074"/>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811"/>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49"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49"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8" y="8096810"/>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4" y="8098152"/>
            <a:ext cx="2062281" cy="342204"/>
            <a:chOff x="14858225" y="8082398"/>
            <a:chExt cx="2062281" cy="342206"/>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5"/>
              <a:ext cx="1755393" cy="307779"/>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92" y="8104204"/>
            <a:ext cx="1905894"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39" y="8113113"/>
              <a:ext cx="1595692"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62" y="8092910"/>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st</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Latvia</a:t>
              </a: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38" y="8114711"/>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211"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pic>
        <p:nvPicPr>
          <p:cNvPr id="7" name="Picture 6" descr="Shape&#10;&#10;Description automatically generated with low confidence">
            <a:extLst>
              <a:ext uri="{FF2B5EF4-FFF2-40B4-BE49-F238E27FC236}">
                <a16:creationId xmlns:a16="http://schemas.microsoft.com/office/drawing/2014/main" id="{76D33BD8-BC01-1B43-9723-322A40AD694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234829" y="601057"/>
            <a:ext cx="4869023" cy="4869022"/>
          </a:xfrm>
          <a:prstGeom prst="rect">
            <a:avLst/>
          </a:prstGeom>
        </p:spPr>
      </p:pic>
    </p:spTree>
    <p:extLst>
      <p:ext uri="{BB962C8B-B14F-4D97-AF65-F5344CB8AC3E}">
        <p14:creationId xmlns:p14="http://schemas.microsoft.com/office/powerpoint/2010/main" val="3571732097"/>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13" name="Title 1"/>
          <p:cNvSpPr>
            <a:spLocks noGrp="1"/>
          </p:cNvSpPr>
          <p:nvPr>
            <p:ph type="title"/>
          </p:nvPr>
        </p:nvSpPr>
        <p:spPr>
          <a:xfrm>
            <a:off x="4913076" y="433500"/>
            <a:ext cx="11560175" cy="1517225"/>
          </a:xfrm>
        </p:spPr>
        <p:txBody>
          <a:bodyPr anchor="t">
            <a:normAutofit/>
          </a:bodyPr>
          <a:lstStyle>
            <a:lvl1pPr algn="l">
              <a:defRPr sz="3414" b="1">
                <a:latin typeface="Calibri Light" panose="020F030202020403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35472554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50E8A-6A77-49F1-98B5-8F54729040C5}"/>
              </a:ext>
            </a:extLst>
          </p:cNvPr>
          <p:cNvSpPr>
            <a:spLocks noGrp="1"/>
          </p:cNvSpPr>
          <p:nvPr>
            <p:ph type="ctrTitle"/>
          </p:nvPr>
        </p:nvSpPr>
        <p:spPr>
          <a:xfrm>
            <a:off x="2167533" y="1596249"/>
            <a:ext cx="13005197" cy="3395698"/>
          </a:xfrm>
        </p:spPr>
        <p:txBody>
          <a:bodyPr anchor="b"/>
          <a:lstStyle>
            <a:lvl1pPr algn="ctr">
              <a:defRPr sz="8534"/>
            </a:lvl1pPr>
          </a:lstStyle>
          <a:p>
            <a:r>
              <a:rPr lang="en-US"/>
              <a:t>Click to edit Master title style</a:t>
            </a:r>
            <a:endParaRPr lang="lv-LV"/>
          </a:p>
        </p:txBody>
      </p:sp>
      <p:sp>
        <p:nvSpPr>
          <p:cNvPr id="3" name="Subtitle 2">
            <a:extLst>
              <a:ext uri="{FF2B5EF4-FFF2-40B4-BE49-F238E27FC236}">
                <a16:creationId xmlns:a16="http://schemas.microsoft.com/office/drawing/2014/main" id="{243E50CF-619F-4133-8DEA-D205805F890D}"/>
              </a:ext>
            </a:extLst>
          </p:cNvPr>
          <p:cNvSpPr>
            <a:spLocks noGrp="1"/>
          </p:cNvSpPr>
          <p:nvPr>
            <p:ph type="subTitle" idx="1"/>
          </p:nvPr>
        </p:nvSpPr>
        <p:spPr>
          <a:xfrm>
            <a:off x="2167533" y="5122898"/>
            <a:ext cx="13005197" cy="2354862"/>
          </a:xfrm>
        </p:spPr>
        <p:txBody>
          <a:bodyPr/>
          <a:lstStyle>
            <a:lvl1pPr marL="0" indent="0" algn="ctr">
              <a:buNone/>
              <a:defRPr sz="3414"/>
            </a:lvl1pPr>
            <a:lvl2pPr marL="650243" indent="0" algn="ctr">
              <a:buNone/>
              <a:defRPr sz="2845"/>
            </a:lvl2pPr>
            <a:lvl3pPr marL="1300484" indent="0" algn="ctr">
              <a:buNone/>
              <a:defRPr sz="2560"/>
            </a:lvl3pPr>
            <a:lvl4pPr marL="1950727" indent="0" algn="ctr">
              <a:buNone/>
              <a:defRPr sz="2276"/>
            </a:lvl4pPr>
            <a:lvl5pPr marL="2600969" indent="0" algn="ctr">
              <a:buNone/>
              <a:defRPr sz="2276"/>
            </a:lvl5pPr>
            <a:lvl6pPr marL="3251211" indent="0" algn="ctr">
              <a:buNone/>
              <a:defRPr sz="2276"/>
            </a:lvl6pPr>
            <a:lvl7pPr marL="3901454" indent="0" algn="ctr">
              <a:buNone/>
              <a:defRPr sz="2276"/>
            </a:lvl7pPr>
            <a:lvl8pPr marL="4551696" indent="0" algn="ctr">
              <a:buNone/>
              <a:defRPr sz="2276"/>
            </a:lvl8pPr>
            <a:lvl9pPr marL="5201939" indent="0" algn="ctr">
              <a:buNone/>
              <a:defRPr sz="2276"/>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C6F93696-AEC9-44AC-A32B-063F4025919D}"/>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5" name="Footer Placeholder 4">
            <a:extLst>
              <a:ext uri="{FF2B5EF4-FFF2-40B4-BE49-F238E27FC236}">
                <a16:creationId xmlns:a16="http://schemas.microsoft.com/office/drawing/2014/main" id="{DA6F3822-0B2B-4234-8C8B-3CABFAC365D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34C53B1-457D-4A9F-86AC-E728D2B3068E}"/>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14747489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A1122-549E-47B2-A29C-6C49D7CDAD2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77BB997E-1237-4AE1-BDE9-A23592A5E5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898354B-3A95-4407-AD40-CDF11E23742C}"/>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5" name="Footer Placeholder 4">
            <a:extLst>
              <a:ext uri="{FF2B5EF4-FFF2-40B4-BE49-F238E27FC236}">
                <a16:creationId xmlns:a16="http://schemas.microsoft.com/office/drawing/2014/main" id="{30218A75-987E-4BA4-A4D9-55DD0B26FBB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3EDB7E6-E379-49AB-B6A1-0061F4C9947B}"/>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20619972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4063-F713-447D-8658-12D36470C113}"/>
              </a:ext>
            </a:extLst>
          </p:cNvPr>
          <p:cNvSpPr>
            <a:spLocks noGrp="1"/>
          </p:cNvSpPr>
          <p:nvPr>
            <p:ph type="title"/>
          </p:nvPr>
        </p:nvSpPr>
        <p:spPr>
          <a:xfrm>
            <a:off x="1183113" y="2431628"/>
            <a:ext cx="14955977" cy="4057226"/>
          </a:xfrm>
        </p:spPr>
        <p:txBody>
          <a:bodyPr anchor="b"/>
          <a:lstStyle>
            <a:lvl1pPr>
              <a:defRPr sz="8534"/>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949A6501-D404-4C51-A06B-0370050A091C}"/>
              </a:ext>
            </a:extLst>
          </p:cNvPr>
          <p:cNvSpPr>
            <a:spLocks noGrp="1"/>
          </p:cNvSpPr>
          <p:nvPr>
            <p:ph type="body" idx="1"/>
          </p:nvPr>
        </p:nvSpPr>
        <p:spPr>
          <a:xfrm>
            <a:off x="1183113" y="6527240"/>
            <a:ext cx="14955977" cy="2133599"/>
          </a:xfrm>
        </p:spPr>
        <p:txBody>
          <a:bodyPr/>
          <a:lstStyle>
            <a:lvl1pPr marL="0" indent="0">
              <a:buNone/>
              <a:defRPr sz="3414">
                <a:solidFill>
                  <a:schemeClr val="tx1">
                    <a:tint val="75000"/>
                  </a:schemeClr>
                </a:solidFill>
              </a:defRPr>
            </a:lvl1pPr>
            <a:lvl2pPr marL="650243" indent="0">
              <a:buNone/>
              <a:defRPr sz="2845">
                <a:solidFill>
                  <a:schemeClr val="tx1">
                    <a:tint val="75000"/>
                  </a:schemeClr>
                </a:solidFill>
              </a:defRPr>
            </a:lvl2pPr>
            <a:lvl3pPr marL="1300484" indent="0">
              <a:buNone/>
              <a:defRPr sz="2560">
                <a:solidFill>
                  <a:schemeClr val="tx1">
                    <a:tint val="75000"/>
                  </a:schemeClr>
                </a:solidFill>
              </a:defRPr>
            </a:lvl3pPr>
            <a:lvl4pPr marL="1950727" indent="0">
              <a:buNone/>
              <a:defRPr sz="2276">
                <a:solidFill>
                  <a:schemeClr val="tx1">
                    <a:tint val="75000"/>
                  </a:schemeClr>
                </a:solidFill>
              </a:defRPr>
            </a:lvl4pPr>
            <a:lvl5pPr marL="2600969" indent="0">
              <a:buNone/>
              <a:defRPr sz="2276">
                <a:solidFill>
                  <a:schemeClr val="tx1">
                    <a:tint val="75000"/>
                  </a:schemeClr>
                </a:solidFill>
              </a:defRPr>
            </a:lvl5pPr>
            <a:lvl6pPr marL="3251211" indent="0">
              <a:buNone/>
              <a:defRPr sz="2276">
                <a:solidFill>
                  <a:schemeClr val="tx1">
                    <a:tint val="75000"/>
                  </a:schemeClr>
                </a:solidFill>
              </a:defRPr>
            </a:lvl6pPr>
            <a:lvl7pPr marL="3901454" indent="0">
              <a:buNone/>
              <a:defRPr sz="2276">
                <a:solidFill>
                  <a:schemeClr val="tx1">
                    <a:tint val="75000"/>
                  </a:schemeClr>
                </a:solidFill>
              </a:defRPr>
            </a:lvl7pPr>
            <a:lvl8pPr marL="4551696" indent="0">
              <a:buNone/>
              <a:defRPr sz="2276">
                <a:solidFill>
                  <a:schemeClr val="tx1">
                    <a:tint val="75000"/>
                  </a:schemeClr>
                </a:solidFill>
              </a:defRPr>
            </a:lvl8pPr>
            <a:lvl9pPr marL="5201939" indent="0">
              <a:buNone/>
              <a:defRPr sz="227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D3F634-D7D5-4437-B960-A797C69AF912}"/>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5" name="Footer Placeholder 4">
            <a:extLst>
              <a:ext uri="{FF2B5EF4-FFF2-40B4-BE49-F238E27FC236}">
                <a16:creationId xmlns:a16="http://schemas.microsoft.com/office/drawing/2014/main" id="{51931360-C279-4BD2-8D5C-E134D86AB35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0928B3C-41E6-4BB1-B85A-8469B2B9346B}"/>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35863082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26D4-3414-437F-8B3F-4696BC8DF54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B473369E-48E0-4223-A48C-41838CC6181B}"/>
              </a:ext>
            </a:extLst>
          </p:cNvPr>
          <p:cNvSpPr>
            <a:spLocks noGrp="1"/>
          </p:cNvSpPr>
          <p:nvPr>
            <p:ph sz="half" idx="1"/>
          </p:nvPr>
        </p:nvSpPr>
        <p:spPr>
          <a:xfrm>
            <a:off x="1192143" y="2596444"/>
            <a:ext cx="7369612"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3E239EC1-99A4-4641-BF2E-8701138CDDD7}"/>
              </a:ext>
            </a:extLst>
          </p:cNvPr>
          <p:cNvSpPr>
            <a:spLocks noGrp="1"/>
          </p:cNvSpPr>
          <p:nvPr>
            <p:ph sz="half" idx="2"/>
          </p:nvPr>
        </p:nvSpPr>
        <p:spPr>
          <a:xfrm>
            <a:off x="8778508" y="2596444"/>
            <a:ext cx="7369612" cy="618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C4541F6E-0E89-421D-A6EA-3D15D98396C5}"/>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6" name="Footer Placeholder 5">
            <a:extLst>
              <a:ext uri="{FF2B5EF4-FFF2-40B4-BE49-F238E27FC236}">
                <a16:creationId xmlns:a16="http://schemas.microsoft.com/office/drawing/2014/main" id="{497A2F0F-E046-4087-ADAA-E250AD437DF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36CCC101-23A3-4755-81E1-4988C14FD28D}"/>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278090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turs_03">
    <p:spTree>
      <p:nvGrpSpPr>
        <p:cNvPr id="1" name=""/>
        <p:cNvGrpSpPr/>
        <p:nvPr/>
      </p:nvGrpSpPr>
      <p:grpSpPr>
        <a:xfrm>
          <a:off x="0" y="0"/>
          <a:ext cx="0" cy="0"/>
          <a:chOff x="0" y="0"/>
          <a:chExt cx="0" cy="0"/>
        </a:xfrm>
      </p:grpSpPr>
      <p:sp>
        <p:nvSpPr>
          <p:cNvPr id="15" name="Tumsais">
            <a:extLst>
              <a:ext uri="{FF2B5EF4-FFF2-40B4-BE49-F238E27FC236}">
                <a16:creationId xmlns:a16="http://schemas.microsoft.com/office/drawing/2014/main" id="{25354DA6-F194-4A4E-B82F-0B180F41EDF3}"/>
              </a:ext>
            </a:extLst>
          </p:cNvPr>
          <p:cNvSpPr/>
          <p:nvPr userDrawn="1"/>
        </p:nvSpPr>
        <p:spPr>
          <a:xfrm>
            <a:off x="-36394" y="0"/>
            <a:ext cx="9887442"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6" y="9397738"/>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7"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36394" y="447676"/>
            <a:ext cx="16943188"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20" name="Text Placeholder 24">
            <a:extLst>
              <a:ext uri="{FF2B5EF4-FFF2-40B4-BE49-F238E27FC236}">
                <a16:creationId xmlns:a16="http://schemas.microsoft.com/office/drawing/2014/main" id="{8AD7F27F-1DE1-DE48-8CF5-7B6C333DE7AF}"/>
              </a:ext>
            </a:extLst>
          </p:cNvPr>
          <p:cNvSpPr>
            <a:spLocks noGrp="1"/>
          </p:cNvSpPr>
          <p:nvPr>
            <p:ph type="body" sz="quarter" idx="15" hasCustomPrompt="1"/>
          </p:nvPr>
        </p:nvSpPr>
        <p:spPr>
          <a:xfrm>
            <a:off x="461963" y="506413"/>
            <a:ext cx="15949611" cy="1690687"/>
          </a:xfrm>
        </p:spPr>
        <p:txBody>
          <a:bodyPr anchor="ctr"/>
          <a:lstStyle>
            <a:lvl1pPr marL="0" indent="0" algn="ctr">
              <a:buNone/>
              <a:defRPr sz="6001"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GB" dirty="0" err="1"/>
              <a:t>Virsraksts</a:t>
            </a:r>
            <a:endParaRPr lang="en-GB" dirty="0"/>
          </a:p>
        </p:txBody>
      </p:sp>
      <p:sp>
        <p:nvSpPr>
          <p:cNvPr id="16" name="Content Placeholder 6">
            <a:extLst>
              <a:ext uri="{FF2B5EF4-FFF2-40B4-BE49-F238E27FC236}">
                <a16:creationId xmlns:a16="http://schemas.microsoft.com/office/drawing/2014/main" id="{F34109D8-F0F2-5247-814F-F35A209F33EE}"/>
              </a:ext>
            </a:extLst>
          </p:cNvPr>
          <p:cNvSpPr>
            <a:spLocks noGrp="1"/>
          </p:cNvSpPr>
          <p:nvPr>
            <p:ph sz="quarter" idx="18"/>
          </p:nvPr>
        </p:nvSpPr>
        <p:spPr>
          <a:xfrm>
            <a:off x="508931" y="2644776"/>
            <a:ext cx="15902644" cy="6156325"/>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64107010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guide id="25" pos="5099"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15C8E-0875-4B66-8DFA-1ECA95D9FA15}"/>
              </a:ext>
            </a:extLst>
          </p:cNvPr>
          <p:cNvSpPr>
            <a:spLocks noGrp="1"/>
          </p:cNvSpPr>
          <p:nvPr>
            <p:ph type="title"/>
          </p:nvPr>
        </p:nvSpPr>
        <p:spPr>
          <a:xfrm>
            <a:off x="1194403" y="519293"/>
            <a:ext cx="14955977" cy="1885245"/>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17DCB970-9B38-4093-BBF0-43F49DDA4CF3}"/>
              </a:ext>
            </a:extLst>
          </p:cNvPr>
          <p:cNvSpPr>
            <a:spLocks noGrp="1"/>
          </p:cNvSpPr>
          <p:nvPr>
            <p:ph type="body" idx="1"/>
          </p:nvPr>
        </p:nvSpPr>
        <p:spPr>
          <a:xfrm>
            <a:off x="1194405" y="2390987"/>
            <a:ext cx="7335743" cy="1171786"/>
          </a:xfrm>
        </p:spPr>
        <p:txBody>
          <a:bodyPr anchor="b"/>
          <a:lstStyle>
            <a:lvl1pPr marL="0" indent="0">
              <a:buNone/>
              <a:defRPr sz="3414" b="1"/>
            </a:lvl1pPr>
            <a:lvl2pPr marL="650243" indent="0">
              <a:buNone/>
              <a:defRPr sz="2845" b="1"/>
            </a:lvl2pPr>
            <a:lvl3pPr marL="1300484" indent="0">
              <a:buNone/>
              <a:defRPr sz="2560" b="1"/>
            </a:lvl3pPr>
            <a:lvl4pPr marL="1950727" indent="0">
              <a:buNone/>
              <a:defRPr sz="2276" b="1"/>
            </a:lvl4pPr>
            <a:lvl5pPr marL="2600969" indent="0">
              <a:buNone/>
              <a:defRPr sz="2276" b="1"/>
            </a:lvl5pPr>
            <a:lvl6pPr marL="3251211" indent="0">
              <a:buNone/>
              <a:defRPr sz="2276" b="1"/>
            </a:lvl6pPr>
            <a:lvl7pPr marL="3901454" indent="0">
              <a:buNone/>
              <a:defRPr sz="2276" b="1"/>
            </a:lvl7pPr>
            <a:lvl8pPr marL="4551696" indent="0">
              <a:buNone/>
              <a:defRPr sz="2276" b="1"/>
            </a:lvl8pPr>
            <a:lvl9pPr marL="52019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3B7C7FE-5AFF-49F1-947E-E8FA6860F2E3}"/>
              </a:ext>
            </a:extLst>
          </p:cNvPr>
          <p:cNvSpPr>
            <a:spLocks noGrp="1"/>
          </p:cNvSpPr>
          <p:nvPr>
            <p:ph sz="half" idx="2"/>
          </p:nvPr>
        </p:nvSpPr>
        <p:spPr>
          <a:xfrm>
            <a:off x="1194405" y="3562773"/>
            <a:ext cx="7335743"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5595CF81-CDED-441F-A21B-6AC4CCDBC4F7}"/>
              </a:ext>
            </a:extLst>
          </p:cNvPr>
          <p:cNvSpPr>
            <a:spLocks noGrp="1"/>
          </p:cNvSpPr>
          <p:nvPr>
            <p:ph type="body" sz="quarter" idx="3"/>
          </p:nvPr>
        </p:nvSpPr>
        <p:spPr>
          <a:xfrm>
            <a:off x="8778508" y="2390987"/>
            <a:ext cx="7371870" cy="1171786"/>
          </a:xfrm>
        </p:spPr>
        <p:txBody>
          <a:bodyPr anchor="b"/>
          <a:lstStyle>
            <a:lvl1pPr marL="0" indent="0">
              <a:buNone/>
              <a:defRPr sz="3414" b="1"/>
            </a:lvl1pPr>
            <a:lvl2pPr marL="650243" indent="0">
              <a:buNone/>
              <a:defRPr sz="2845" b="1"/>
            </a:lvl2pPr>
            <a:lvl3pPr marL="1300484" indent="0">
              <a:buNone/>
              <a:defRPr sz="2560" b="1"/>
            </a:lvl3pPr>
            <a:lvl4pPr marL="1950727" indent="0">
              <a:buNone/>
              <a:defRPr sz="2276" b="1"/>
            </a:lvl4pPr>
            <a:lvl5pPr marL="2600969" indent="0">
              <a:buNone/>
              <a:defRPr sz="2276" b="1"/>
            </a:lvl5pPr>
            <a:lvl6pPr marL="3251211" indent="0">
              <a:buNone/>
              <a:defRPr sz="2276" b="1"/>
            </a:lvl6pPr>
            <a:lvl7pPr marL="3901454" indent="0">
              <a:buNone/>
              <a:defRPr sz="2276" b="1"/>
            </a:lvl7pPr>
            <a:lvl8pPr marL="4551696" indent="0">
              <a:buNone/>
              <a:defRPr sz="2276" b="1"/>
            </a:lvl8pPr>
            <a:lvl9pPr marL="52019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D34109B-03D1-4302-8997-4906D01E2D19}"/>
              </a:ext>
            </a:extLst>
          </p:cNvPr>
          <p:cNvSpPr>
            <a:spLocks noGrp="1"/>
          </p:cNvSpPr>
          <p:nvPr>
            <p:ph sz="quarter" idx="4"/>
          </p:nvPr>
        </p:nvSpPr>
        <p:spPr>
          <a:xfrm>
            <a:off x="8778508" y="3562773"/>
            <a:ext cx="7371870" cy="5240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3CB2F4CA-858A-4DCA-A632-5D1AE1C4E319}"/>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8" name="Footer Placeholder 7">
            <a:extLst>
              <a:ext uri="{FF2B5EF4-FFF2-40B4-BE49-F238E27FC236}">
                <a16:creationId xmlns:a16="http://schemas.microsoft.com/office/drawing/2014/main" id="{F177F785-00DC-419B-A942-88B4C66B84FE}"/>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BA2198ED-A217-467C-85A7-44A7CC70228E}"/>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22045624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3F2B-6D18-4FBF-BACA-A7D0903BF201}"/>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62F82294-5D2A-4C49-8258-C2E160A8C7B3}"/>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4" name="Footer Placeholder 3">
            <a:extLst>
              <a:ext uri="{FF2B5EF4-FFF2-40B4-BE49-F238E27FC236}">
                <a16:creationId xmlns:a16="http://schemas.microsoft.com/office/drawing/2014/main" id="{70315EEA-5C38-439B-A95B-2C3980D04445}"/>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A3F8D74A-27A7-44FC-AE2F-D7F9E5C9D121}"/>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40015389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627D4A-8200-4C85-9EC9-DEFDDDBFA70C}"/>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3" name="Footer Placeholder 2">
            <a:extLst>
              <a:ext uri="{FF2B5EF4-FFF2-40B4-BE49-F238E27FC236}">
                <a16:creationId xmlns:a16="http://schemas.microsoft.com/office/drawing/2014/main" id="{47EDF050-1C90-47D6-8FE4-A35D18687B0A}"/>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09664E18-DDBB-4190-9DCF-FDF69564F8FB}"/>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19540383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ADB5-4921-4437-9922-187ED47295D4}"/>
              </a:ext>
            </a:extLst>
          </p:cNvPr>
          <p:cNvSpPr>
            <a:spLocks noGrp="1"/>
          </p:cNvSpPr>
          <p:nvPr>
            <p:ph type="title"/>
          </p:nvPr>
        </p:nvSpPr>
        <p:spPr>
          <a:xfrm>
            <a:off x="1194402" y="650240"/>
            <a:ext cx="5592686" cy="2275840"/>
          </a:xfrm>
        </p:spPr>
        <p:txBody>
          <a:bodyPr anchor="b"/>
          <a:lstStyle>
            <a:lvl1pPr>
              <a:defRPr sz="4551"/>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5752B3EB-485F-4902-A420-48C9A3703208}"/>
              </a:ext>
            </a:extLst>
          </p:cNvPr>
          <p:cNvSpPr>
            <a:spLocks noGrp="1"/>
          </p:cNvSpPr>
          <p:nvPr>
            <p:ph idx="1"/>
          </p:nvPr>
        </p:nvSpPr>
        <p:spPr>
          <a:xfrm>
            <a:off x="7371870" y="1404338"/>
            <a:ext cx="8778508" cy="6931378"/>
          </a:xfrm>
        </p:spPr>
        <p:txBody>
          <a:bodyPr/>
          <a:lstStyle>
            <a:lvl1pPr>
              <a:defRPr sz="4551"/>
            </a:lvl1pPr>
            <a:lvl2pPr>
              <a:defRPr sz="3982"/>
            </a:lvl2pPr>
            <a:lvl3pPr>
              <a:defRPr sz="3414"/>
            </a:lvl3pPr>
            <a:lvl4pPr>
              <a:defRPr sz="2845"/>
            </a:lvl4pPr>
            <a:lvl5pPr>
              <a:defRPr sz="2845"/>
            </a:lvl5pPr>
            <a:lvl6pPr>
              <a:defRPr sz="2845"/>
            </a:lvl6pPr>
            <a:lvl7pPr>
              <a:defRPr sz="2845"/>
            </a:lvl7pPr>
            <a:lvl8pPr>
              <a:defRPr sz="2845"/>
            </a:lvl8pPr>
            <a:lvl9pPr>
              <a:defRPr sz="28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F1083EB9-EA87-44A4-9A2B-6764C6BFF98B}"/>
              </a:ext>
            </a:extLst>
          </p:cNvPr>
          <p:cNvSpPr>
            <a:spLocks noGrp="1"/>
          </p:cNvSpPr>
          <p:nvPr>
            <p:ph type="body" sz="half" idx="2"/>
          </p:nvPr>
        </p:nvSpPr>
        <p:spPr>
          <a:xfrm>
            <a:off x="1194402" y="2926080"/>
            <a:ext cx="5592686" cy="5420925"/>
          </a:xfrm>
        </p:spPr>
        <p:txBody>
          <a:bodyPr/>
          <a:lstStyle>
            <a:lvl1pPr marL="0" indent="0">
              <a:buNone/>
              <a:defRPr sz="2276"/>
            </a:lvl1pPr>
            <a:lvl2pPr marL="650243" indent="0">
              <a:buNone/>
              <a:defRPr sz="1991"/>
            </a:lvl2pPr>
            <a:lvl3pPr marL="1300484" indent="0">
              <a:buNone/>
              <a:defRPr sz="1707"/>
            </a:lvl3pPr>
            <a:lvl4pPr marL="1950727" indent="0">
              <a:buNone/>
              <a:defRPr sz="1422"/>
            </a:lvl4pPr>
            <a:lvl5pPr marL="2600969" indent="0">
              <a:buNone/>
              <a:defRPr sz="1422"/>
            </a:lvl5pPr>
            <a:lvl6pPr marL="3251211" indent="0">
              <a:buNone/>
              <a:defRPr sz="1422"/>
            </a:lvl6pPr>
            <a:lvl7pPr marL="3901454" indent="0">
              <a:buNone/>
              <a:defRPr sz="1422"/>
            </a:lvl7pPr>
            <a:lvl8pPr marL="4551696" indent="0">
              <a:buNone/>
              <a:defRPr sz="1422"/>
            </a:lvl8pPr>
            <a:lvl9pPr marL="5201939" indent="0">
              <a:buNone/>
              <a:defRPr sz="1422"/>
            </a:lvl9pPr>
          </a:lstStyle>
          <a:p>
            <a:pPr lvl="0"/>
            <a:r>
              <a:rPr lang="en-US"/>
              <a:t>Click to edit Master text styles</a:t>
            </a:r>
          </a:p>
        </p:txBody>
      </p:sp>
      <p:sp>
        <p:nvSpPr>
          <p:cNvPr id="5" name="Date Placeholder 4">
            <a:extLst>
              <a:ext uri="{FF2B5EF4-FFF2-40B4-BE49-F238E27FC236}">
                <a16:creationId xmlns:a16="http://schemas.microsoft.com/office/drawing/2014/main" id="{0957B741-5BF6-4793-88E3-D7D3D1741512}"/>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6" name="Footer Placeholder 5">
            <a:extLst>
              <a:ext uri="{FF2B5EF4-FFF2-40B4-BE49-F238E27FC236}">
                <a16:creationId xmlns:a16="http://schemas.microsoft.com/office/drawing/2014/main" id="{F1E6EE85-DAE6-44E6-B507-329DAABB906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3E6C221-B4A2-4CFA-BF6D-9C7BA9770297}"/>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3852251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45BF-DAD2-44A8-AC1A-719FBF09F1F3}"/>
              </a:ext>
            </a:extLst>
          </p:cNvPr>
          <p:cNvSpPr>
            <a:spLocks noGrp="1"/>
          </p:cNvSpPr>
          <p:nvPr>
            <p:ph type="title"/>
          </p:nvPr>
        </p:nvSpPr>
        <p:spPr>
          <a:xfrm>
            <a:off x="1194402" y="650240"/>
            <a:ext cx="5592686" cy="2275840"/>
          </a:xfrm>
        </p:spPr>
        <p:txBody>
          <a:bodyPr anchor="b"/>
          <a:lstStyle>
            <a:lvl1pPr>
              <a:defRPr sz="4551"/>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65720D92-32B7-4CCD-A5CB-2E9866B723D5}"/>
              </a:ext>
            </a:extLst>
          </p:cNvPr>
          <p:cNvSpPr>
            <a:spLocks noGrp="1"/>
          </p:cNvSpPr>
          <p:nvPr>
            <p:ph type="pic" idx="1"/>
          </p:nvPr>
        </p:nvSpPr>
        <p:spPr>
          <a:xfrm>
            <a:off x="7371870" y="1404338"/>
            <a:ext cx="8778508" cy="6931378"/>
          </a:xfrm>
        </p:spPr>
        <p:txBody>
          <a:bodyPr/>
          <a:lstStyle>
            <a:lvl1pPr marL="0" indent="0">
              <a:buNone/>
              <a:defRPr sz="4551"/>
            </a:lvl1pPr>
            <a:lvl2pPr marL="650243" indent="0">
              <a:buNone/>
              <a:defRPr sz="3982"/>
            </a:lvl2pPr>
            <a:lvl3pPr marL="1300484" indent="0">
              <a:buNone/>
              <a:defRPr sz="3414"/>
            </a:lvl3pPr>
            <a:lvl4pPr marL="1950727" indent="0">
              <a:buNone/>
              <a:defRPr sz="2845"/>
            </a:lvl4pPr>
            <a:lvl5pPr marL="2600969" indent="0">
              <a:buNone/>
              <a:defRPr sz="2845"/>
            </a:lvl5pPr>
            <a:lvl6pPr marL="3251211" indent="0">
              <a:buNone/>
              <a:defRPr sz="2845"/>
            </a:lvl6pPr>
            <a:lvl7pPr marL="3901454" indent="0">
              <a:buNone/>
              <a:defRPr sz="2845"/>
            </a:lvl7pPr>
            <a:lvl8pPr marL="4551696" indent="0">
              <a:buNone/>
              <a:defRPr sz="2845"/>
            </a:lvl8pPr>
            <a:lvl9pPr marL="5201939" indent="0">
              <a:buNone/>
              <a:defRPr sz="2845"/>
            </a:lvl9pPr>
          </a:lstStyle>
          <a:p>
            <a:endParaRPr lang="lv-LV"/>
          </a:p>
        </p:txBody>
      </p:sp>
      <p:sp>
        <p:nvSpPr>
          <p:cNvPr id="4" name="Text Placeholder 3">
            <a:extLst>
              <a:ext uri="{FF2B5EF4-FFF2-40B4-BE49-F238E27FC236}">
                <a16:creationId xmlns:a16="http://schemas.microsoft.com/office/drawing/2014/main" id="{CBA9E927-26D0-4395-9BA8-E5923327950F}"/>
              </a:ext>
            </a:extLst>
          </p:cNvPr>
          <p:cNvSpPr>
            <a:spLocks noGrp="1"/>
          </p:cNvSpPr>
          <p:nvPr>
            <p:ph type="body" sz="half" idx="2"/>
          </p:nvPr>
        </p:nvSpPr>
        <p:spPr>
          <a:xfrm>
            <a:off x="1194402" y="2926080"/>
            <a:ext cx="5592686" cy="5420925"/>
          </a:xfrm>
        </p:spPr>
        <p:txBody>
          <a:bodyPr/>
          <a:lstStyle>
            <a:lvl1pPr marL="0" indent="0">
              <a:buNone/>
              <a:defRPr sz="2276"/>
            </a:lvl1pPr>
            <a:lvl2pPr marL="650243" indent="0">
              <a:buNone/>
              <a:defRPr sz="1991"/>
            </a:lvl2pPr>
            <a:lvl3pPr marL="1300484" indent="0">
              <a:buNone/>
              <a:defRPr sz="1707"/>
            </a:lvl3pPr>
            <a:lvl4pPr marL="1950727" indent="0">
              <a:buNone/>
              <a:defRPr sz="1422"/>
            </a:lvl4pPr>
            <a:lvl5pPr marL="2600969" indent="0">
              <a:buNone/>
              <a:defRPr sz="1422"/>
            </a:lvl5pPr>
            <a:lvl6pPr marL="3251211" indent="0">
              <a:buNone/>
              <a:defRPr sz="1422"/>
            </a:lvl6pPr>
            <a:lvl7pPr marL="3901454" indent="0">
              <a:buNone/>
              <a:defRPr sz="1422"/>
            </a:lvl7pPr>
            <a:lvl8pPr marL="4551696" indent="0">
              <a:buNone/>
              <a:defRPr sz="1422"/>
            </a:lvl8pPr>
            <a:lvl9pPr marL="5201939" indent="0">
              <a:buNone/>
              <a:defRPr sz="1422"/>
            </a:lvl9pPr>
          </a:lstStyle>
          <a:p>
            <a:pPr lvl="0"/>
            <a:r>
              <a:rPr lang="en-US"/>
              <a:t>Click to edit Master text styles</a:t>
            </a:r>
          </a:p>
        </p:txBody>
      </p:sp>
      <p:sp>
        <p:nvSpPr>
          <p:cNvPr id="5" name="Date Placeholder 4">
            <a:extLst>
              <a:ext uri="{FF2B5EF4-FFF2-40B4-BE49-F238E27FC236}">
                <a16:creationId xmlns:a16="http://schemas.microsoft.com/office/drawing/2014/main" id="{2614F93D-ECF7-487C-8AA5-F0C1BD46886F}"/>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6" name="Footer Placeholder 5">
            <a:extLst>
              <a:ext uri="{FF2B5EF4-FFF2-40B4-BE49-F238E27FC236}">
                <a16:creationId xmlns:a16="http://schemas.microsoft.com/office/drawing/2014/main" id="{BFDADAA0-AA59-4C9E-A8DD-5BB612598599}"/>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510D328C-6B0D-44D2-922E-83C8F130575E}"/>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33105531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11DD5-D3C6-4124-9B6F-24CD7A988023}"/>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981230F-3702-4091-B931-69A773B676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D1FAFF8-46F0-4168-ADCB-39AA115440D9}"/>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5" name="Footer Placeholder 4">
            <a:extLst>
              <a:ext uri="{FF2B5EF4-FFF2-40B4-BE49-F238E27FC236}">
                <a16:creationId xmlns:a16="http://schemas.microsoft.com/office/drawing/2014/main" id="{C9831026-75B0-4C7D-9972-A0200A338F6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7551FC4-D77E-46C5-96FC-4B39EEEF6CB5}"/>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14035466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319231-332C-4902-A8D9-41BD1A1A1C30}"/>
              </a:ext>
            </a:extLst>
          </p:cNvPr>
          <p:cNvSpPr>
            <a:spLocks noGrp="1"/>
          </p:cNvSpPr>
          <p:nvPr>
            <p:ph type="title" orient="vert"/>
          </p:nvPr>
        </p:nvSpPr>
        <p:spPr>
          <a:xfrm>
            <a:off x="12409126" y="519289"/>
            <a:ext cx="3738994" cy="8265725"/>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B615491F-4673-43E2-B51E-A5B473FF18BA}"/>
              </a:ext>
            </a:extLst>
          </p:cNvPr>
          <p:cNvSpPr>
            <a:spLocks noGrp="1"/>
          </p:cNvSpPr>
          <p:nvPr>
            <p:ph type="body" orient="vert" idx="1"/>
          </p:nvPr>
        </p:nvSpPr>
        <p:spPr>
          <a:xfrm>
            <a:off x="1192143" y="519289"/>
            <a:ext cx="11000229" cy="8265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C1B28C0-7A69-409A-9E70-92829BB35232}"/>
              </a:ext>
            </a:extLst>
          </p:cNvPr>
          <p:cNvSpPr>
            <a:spLocks noGrp="1"/>
          </p:cNvSpPr>
          <p:nvPr>
            <p:ph type="dt" sz="half" idx="10"/>
          </p:nvPr>
        </p:nvSpPr>
        <p:spPr/>
        <p:txBody>
          <a:bodyPr/>
          <a:lstStyle/>
          <a:p>
            <a:fld id="{0BAEE34C-0F01-4ABB-AC25-B37D02678FD1}" type="datetimeFigureOut">
              <a:rPr lang="lv-LV" smtClean="0"/>
              <a:t>29.03.2023</a:t>
            </a:fld>
            <a:endParaRPr lang="lv-LV"/>
          </a:p>
        </p:txBody>
      </p:sp>
      <p:sp>
        <p:nvSpPr>
          <p:cNvPr id="5" name="Footer Placeholder 4">
            <a:extLst>
              <a:ext uri="{FF2B5EF4-FFF2-40B4-BE49-F238E27FC236}">
                <a16:creationId xmlns:a16="http://schemas.microsoft.com/office/drawing/2014/main" id="{467A6AF9-6084-4D91-9E1D-40F01274E52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C928668A-8C91-4475-97D4-40679EC0F5AE}"/>
              </a:ext>
            </a:extLst>
          </p:cNvPr>
          <p:cNvSpPr>
            <a:spLocks noGrp="1"/>
          </p:cNvSpPr>
          <p:nvPr>
            <p:ph type="sldNum" sz="quarter" idx="12"/>
          </p:nvPr>
        </p:nvSpPr>
        <p:spPr/>
        <p:txBody>
          <a:bodyPr/>
          <a:lstStyle/>
          <a:p>
            <a:fld id="{5ACE33B5-141F-455C-9D79-B929C25E8CA7}" type="slidenum">
              <a:rPr lang="lv-LV" smtClean="0"/>
              <a:t>‹#›</a:t>
            </a:fld>
            <a:endParaRPr lang="lv-LV"/>
          </a:p>
        </p:txBody>
      </p:sp>
    </p:spTree>
    <p:extLst>
      <p:ext uri="{BB962C8B-B14F-4D97-AF65-F5344CB8AC3E}">
        <p14:creationId xmlns:p14="http://schemas.microsoft.com/office/powerpoint/2010/main" val="23693031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ulslaids (LV)">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380830" y="-156"/>
            <a:ext cx="2903479" cy="2903478"/>
          </a:xfrm>
          <a:prstGeom prst="rect">
            <a:avLst/>
          </a:prstGeom>
        </p:spPr>
      </p:pic>
      <p:sp>
        <p:nvSpPr>
          <p:cNvPr id="23" name="Picture Placeholder 22">
            <a:extLst>
              <a:ext uri="{FF2B5EF4-FFF2-40B4-BE49-F238E27FC236}">
                <a16:creationId xmlns:a16="http://schemas.microsoft.com/office/drawing/2014/main" id="{882D70B0-2D89-8444-9421-9D3A7F6F9D09}"/>
              </a:ext>
            </a:extLst>
          </p:cNvPr>
          <p:cNvSpPr>
            <a:spLocks noGrp="1"/>
          </p:cNvSpPr>
          <p:nvPr>
            <p:ph type="pic" sz="quarter" idx="16" hasCustomPrompt="1"/>
          </p:nvPr>
        </p:nvSpPr>
        <p:spPr>
          <a:xfrm>
            <a:off x="6057560" y="0"/>
            <a:ext cx="11282707" cy="9767927"/>
          </a:xfrm>
          <a:custGeom>
            <a:avLst/>
            <a:gdLst>
              <a:gd name="connsiteX0" fmla="*/ 0 w 10912706"/>
              <a:gd name="connsiteY0" fmla="*/ 0 h 9956801"/>
              <a:gd name="connsiteX1" fmla="*/ 10912706 w 10912706"/>
              <a:gd name="connsiteY1" fmla="*/ 0 h 9956801"/>
              <a:gd name="connsiteX2" fmla="*/ 10912706 w 10912706"/>
              <a:gd name="connsiteY2" fmla="*/ 9956801 h 9956801"/>
              <a:gd name="connsiteX3" fmla="*/ 894949 w 10912706"/>
              <a:gd name="connsiteY3" fmla="*/ 9956801 h 9956801"/>
              <a:gd name="connsiteX4" fmla="*/ 5445944 w 10912706"/>
              <a:gd name="connsiteY4" fmla="*/ 4979394 h 9956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2706" h="9956801">
                <a:moveTo>
                  <a:pt x="0" y="0"/>
                </a:moveTo>
                <a:lnTo>
                  <a:pt x="10912706" y="0"/>
                </a:lnTo>
                <a:lnTo>
                  <a:pt x="10912706" y="9956801"/>
                </a:lnTo>
                <a:lnTo>
                  <a:pt x="894949" y="9956801"/>
                </a:lnTo>
                <a:lnTo>
                  <a:pt x="5445944" y="4979394"/>
                </a:lnTo>
                <a:close/>
              </a:path>
            </a:pathLst>
          </a:custGeom>
        </p:spPr>
        <p:txBody>
          <a:bodyPr wrap="square" anchor="ctr">
            <a:noAutofit/>
          </a:bodyPr>
          <a:lstStyle>
            <a:lvl1pPr marL="0" indent="0" algn="ctr">
              <a:buFontTx/>
              <a:buNone/>
              <a:defRPr/>
            </a:lvl1pPr>
          </a:lstStyle>
          <a:p>
            <a:r>
              <a:rPr lang="en-LV" dirty="0"/>
              <a:t>ATTĒLS</a:t>
            </a:r>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731838" y="3635375"/>
            <a:ext cx="6591300" cy="2903478"/>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p:txBody>
      </p:sp>
      <p:sp>
        <p:nvSpPr>
          <p:cNvPr id="26" name="Text Placeholder 24">
            <a:extLst>
              <a:ext uri="{FF2B5EF4-FFF2-40B4-BE49-F238E27FC236}">
                <a16:creationId xmlns:a16="http://schemas.microsoft.com/office/drawing/2014/main" id="{54550629-55C5-A743-B2B2-326E3A8B30B3}"/>
              </a:ext>
            </a:extLst>
          </p:cNvPr>
          <p:cNvSpPr>
            <a:spLocks noGrp="1"/>
          </p:cNvSpPr>
          <p:nvPr>
            <p:ph type="body" sz="quarter" idx="14" hasCustomPrompt="1"/>
          </p:nvPr>
        </p:nvSpPr>
        <p:spPr>
          <a:xfrm>
            <a:off x="731837" y="6925248"/>
            <a:ext cx="6591300" cy="1043046"/>
          </a:xfrm>
        </p:spPr>
        <p:txBody>
          <a:bodyPr anchor="ctr"/>
          <a:lstStyle>
            <a:lvl1pPr marL="0" indent="0" algn="ctr">
              <a:buNone/>
              <a:defRPr sz="36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Vārds Uzvārds, </a:t>
            </a:r>
            <a:r>
              <a:rPr lang="en-LV" dirty="0"/>
              <a:t>amats</a:t>
            </a:r>
          </a:p>
        </p:txBody>
      </p:sp>
      <p:sp>
        <p:nvSpPr>
          <p:cNvPr id="27" name="Text Placeholder 24">
            <a:extLst>
              <a:ext uri="{FF2B5EF4-FFF2-40B4-BE49-F238E27FC236}">
                <a16:creationId xmlns:a16="http://schemas.microsoft.com/office/drawing/2014/main" id="{DA10DCAA-E30A-194F-A538-D18955EC27C9}"/>
              </a:ext>
            </a:extLst>
          </p:cNvPr>
          <p:cNvSpPr>
            <a:spLocks noGrp="1"/>
          </p:cNvSpPr>
          <p:nvPr>
            <p:ph type="body" sz="quarter" idx="15" hasCustomPrompt="1"/>
          </p:nvPr>
        </p:nvSpPr>
        <p:spPr>
          <a:xfrm>
            <a:off x="698499" y="8214702"/>
            <a:ext cx="6624638" cy="468314"/>
          </a:xfrm>
        </p:spPr>
        <p:txBody>
          <a:bodyPr anchor="ctr">
            <a:normAutofit/>
          </a:bodyPr>
          <a:lstStyle>
            <a:lvl1pPr marL="0" indent="0" algn="ctr">
              <a:buNone/>
              <a:defRPr sz="1400"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Datums un vieta</a:t>
            </a:r>
            <a:endParaRPr lang="en-LV" dirty="0"/>
          </a:p>
        </p:txBody>
      </p:sp>
    </p:spTree>
    <p:extLst>
      <p:ext uri="{BB962C8B-B14F-4D97-AF65-F5344CB8AC3E}">
        <p14:creationId xmlns:p14="http://schemas.microsoft.com/office/powerpoint/2010/main" val="1774362299"/>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Saturs_08">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4" y="484192"/>
            <a:ext cx="16416336" cy="1692275"/>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4" y="2660654"/>
            <a:ext cx="16416336"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576678431"/>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55"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82" userDrawn="1">
          <p15:clr>
            <a:srgbClr val="FBAE40"/>
          </p15:clr>
        </p15:guide>
        <p15:guide id="25" pos="5188" userDrawn="1">
          <p15:clr>
            <a:srgbClr val="FBAE40"/>
          </p15:clr>
        </p15:guide>
        <p15:guide id="26" pos="5779"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13" name="Title 1"/>
          <p:cNvSpPr>
            <a:spLocks noGrp="1"/>
          </p:cNvSpPr>
          <p:nvPr>
            <p:ph type="title"/>
          </p:nvPr>
        </p:nvSpPr>
        <p:spPr>
          <a:xfrm>
            <a:off x="4913076" y="433500"/>
            <a:ext cx="11560175" cy="1517225"/>
          </a:xfrm>
        </p:spPr>
        <p:txBody>
          <a:bodyPr anchor="t">
            <a:normAutofit/>
          </a:bodyPr>
          <a:lstStyle>
            <a:lvl1pPr algn="l">
              <a:defRPr sz="3414" b="1">
                <a:latin typeface="Calibri Light" panose="020F030202020403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Tree>
    <p:extLst>
      <p:ext uri="{BB962C8B-B14F-4D97-AF65-F5344CB8AC3E}">
        <p14:creationId xmlns:p14="http://schemas.microsoft.com/office/powerpoint/2010/main" val="4234821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turs_04">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8669339"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6" y="9397738"/>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7"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9"/>
            <a:ext cx="7775575" cy="8316912"/>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9"/>
            <a:ext cx="8166100" cy="8316912"/>
          </a:xfrm>
        </p:spPr>
        <p:txBody>
          <a:bodyPr/>
          <a:lstStyle>
            <a:lvl1pPr marL="0" indent="0">
              <a:buNone/>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8197729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guide id="25" pos="5188" userDrawn="1">
          <p15:clr>
            <a:srgbClr val="FBAE40"/>
          </p15:clr>
        </p15:guide>
        <p15:guide id="26" pos="5779"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3076" y="541867"/>
            <a:ext cx="11560175" cy="1474335"/>
          </a:xfrm>
        </p:spPr>
        <p:txBody>
          <a:bodyPr anchor="t">
            <a:normAutofit/>
          </a:bodyPr>
          <a:lstStyle>
            <a:lvl1pPr algn="l">
              <a:defRPr sz="3414" b="1">
                <a:latin typeface="Calibri Light" panose="020F030202020403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4913076" y="2492592"/>
            <a:ext cx="11560175" cy="6220193"/>
          </a:xfrm>
        </p:spPr>
        <p:txBody>
          <a:bodyPr>
            <a:normAutofit/>
          </a:bodyPr>
          <a:lstStyle>
            <a:lvl1pPr marL="0" indent="0">
              <a:buNone/>
              <a:defRPr sz="2845">
                <a:latin typeface="Calibri Light" panose="020F0302020204030204" pitchFamily="34" charset="0"/>
                <a:ea typeface="Verdana" panose="020B0604030504040204" pitchFamily="34" charset="0"/>
                <a:cs typeface="Verdana" panose="020B0604030504040204" pitchFamily="34" charset="0"/>
              </a:defRPr>
            </a:lvl1pPr>
            <a:lvl2pPr>
              <a:defRPr sz="2845">
                <a:latin typeface="Times New Roman" panose="02020603050405020304" pitchFamily="18" charset="0"/>
                <a:cs typeface="Times New Roman" panose="02020603050405020304" pitchFamily="18" charset="0"/>
              </a:defRPr>
            </a:lvl2pPr>
            <a:lvl3pPr>
              <a:defRPr sz="2845">
                <a:latin typeface="Times New Roman" panose="02020603050405020304" pitchFamily="18" charset="0"/>
                <a:cs typeface="Times New Roman" panose="02020603050405020304" pitchFamily="18" charset="0"/>
              </a:defRPr>
            </a:lvl3pPr>
            <a:lvl4pPr>
              <a:defRPr sz="2845">
                <a:latin typeface="Times New Roman" panose="02020603050405020304" pitchFamily="18" charset="0"/>
                <a:cs typeface="Times New Roman" panose="02020603050405020304" pitchFamily="18" charset="0"/>
              </a:defRPr>
            </a:lvl4pPr>
            <a:lvl5pPr>
              <a:defRPr sz="2845">
                <a:latin typeface="Times New Roman" panose="02020603050405020304" pitchFamily="18" charset="0"/>
                <a:cs typeface="Times New Roman" panose="02020603050405020304" pitchFamily="18" charset="0"/>
              </a:defRPr>
            </a:lvl5pPr>
          </a:lstStyle>
          <a:p>
            <a:pPr lvl="0"/>
            <a:r>
              <a:rPr lang="en-US" dirty="0"/>
              <a:t>Click to edit Master text styles</a:t>
            </a:r>
          </a:p>
        </p:txBody>
      </p:sp>
    </p:spTree>
    <p:extLst>
      <p:ext uri="{BB962C8B-B14F-4D97-AF65-F5344CB8AC3E}">
        <p14:creationId xmlns:p14="http://schemas.microsoft.com/office/powerpoint/2010/main" val="41739263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77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2985441" y="2154940"/>
            <a:ext cx="11369386" cy="8541726"/>
          </a:xfrm>
          <a:prstGeom prst="ellipse">
            <a:avLst/>
          </a:prstGeom>
          <a:pattFill prst="lgCheck">
            <a:fgClr>
              <a:schemeClr val="bg2">
                <a:lumMod val="90000"/>
              </a:schemeClr>
            </a:fgClr>
            <a:bgClr>
              <a:schemeClr val="bg1"/>
            </a:bgClr>
          </a:pattFill>
        </p:spPr>
        <p:txBody>
          <a:bodyPr anchor="ctr"/>
          <a:lstStyle>
            <a:lvl1pPr marL="0" indent="0" algn="ctr">
              <a:buNone/>
              <a:defRPr sz="1707" b="1" i="0" baseline="0">
                <a:latin typeface="Source Sans Pro" charset="0"/>
                <a:ea typeface="Source Sans Pro" charset="0"/>
                <a:cs typeface="Source Sans Pro" charset="0"/>
              </a:defRPr>
            </a:lvl1pPr>
          </a:lstStyle>
          <a:p>
            <a:r>
              <a:rPr lang="en-US" dirty="0"/>
              <a:t>Drag &amp; </a:t>
            </a:r>
            <a:r>
              <a:rPr lang="en-US"/>
              <a:t>Drop picture</a:t>
            </a:r>
          </a:p>
        </p:txBody>
      </p:sp>
    </p:spTree>
    <p:extLst>
      <p:ext uri="{BB962C8B-B14F-4D97-AF65-F5344CB8AC3E}">
        <p14:creationId xmlns:p14="http://schemas.microsoft.com/office/powerpoint/2010/main" val="25790691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Starpslaids 01">
    <p:spTree>
      <p:nvGrpSpPr>
        <p:cNvPr id="1" name=""/>
        <p:cNvGrpSpPr/>
        <p:nvPr/>
      </p:nvGrpSpPr>
      <p:grpSpPr>
        <a:xfrm>
          <a:off x="0" y="0"/>
          <a:ext cx="0" cy="0"/>
          <a:chOff x="0" y="0"/>
          <a:chExt cx="0" cy="0"/>
        </a:xfrm>
      </p:grpSpPr>
      <p:sp>
        <p:nvSpPr>
          <p:cNvPr id="13" name="Tumsais">
            <a:extLst>
              <a:ext uri="{FF2B5EF4-FFF2-40B4-BE49-F238E27FC236}">
                <a16:creationId xmlns:a16="http://schemas.microsoft.com/office/drawing/2014/main" id="{27B5FF8B-E82C-2749-9C38-C8E243475F1D}"/>
              </a:ext>
            </a:extLst>
          </p:cNvPr>
          <p:cNvSpPr/>
          <p:nvPr userDrawn="1"/>
        </p:nvSpPr>
        <p:spPr>
          <a:xfrm>
            <a:off x="7537448" y="0"/>
            <a:ext cx="9887442" cy="9753600"/>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801"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8" y="9397739"/>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9"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14" name="LIelais zalais lauks ">
            <a:extLst>
              <a:ext uri="{FF2B5EF4-FFF2-40B4-BE49-F238E27FC236}">
                <a16:creationId xmlns:a16="http://schemas.microsoft.com/office/drawing/2014/main" id="{46E8A87A-9CBF-604F-A2BA-6A63F66C197E}"/>
              </a:ext>
            </a:extLst>
          </p:cNvPr>
          <p:cNvSpPr/>
          <p:nvPr userDrawn="1"/>
        </p:nvSpPr>
        <p:spPr>
          <a:xfrm>
            <a:off x="461965" y="447676"/>
            <a:ext cx="16962926" cy="885825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801"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5" y="1131889"/>
            <a:ext cx="7188035" cy="7669212"/>
          </a:xfrm>
        </p:spPr>
        <p:txBody>
          <a:bodyPr anchor="ctr"/>
          <a:lstStyle>
            <a:lvl1pPr marL="0" indent="0" algn="ctr">
              <a:buNone/>
              <a:defRPr sz="6001"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Prezentācijas nosaukums</a:t>
            </a:r>
          </a:p>
          <a:p>
            <a:pPr lvl="0"/>
            <a:endParaRPr lang="en-LV" dirty="0"/>
          </a:p>
        </p:txBody>
      </p:sp>
      <p:sp>
        <p:nvSpPr>
          <p:cNvPr id="16" name="Baltais elements 01">
            <a:extLst>
              <a:ext uri="{FF2B5EF4-FFF2-40B4-BE49-F238E27FC236}">
                <a16:creationId xmlns:a16="http://schemas.microsoft.com/office/drawing/2014/main" id="{DC0103AE-459C-E94E-8DFA-9ABBCFEC5FA8}"/>
              </a:ext>
            </a:extLst>
          </p:cNvPr>
          <p:cNvSpPr/>
          <p:nvPr userDrawn="1"/>
        </p:nvSpPr>
        <p:spPr>
          <a:xfrm>
            <a:off x="9209618" y="1094847"/>
            <a:ext cx="7668683" cy="770625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801" dirty="0"/>
          </a:p>
        </p:txBody>
      </p:sp>
      <p:sp>
        <p:nvSpPr>
          <p:cNvPr id="3" name="Picture Placeholder 2">
            <a:extLst>
              <a:ext uri="{FF2B5EF4-FFF2-40B4-BE49-F238E27FC236}">
                <a16:creationId xmlns:a16="http://schemas.microsoft.com/office/drawing/2014/main" id="{D73D9A80-F7D5-174F-BD65-7DFFE9028E73}"/>
              </a:ext>
            </a:extLst>
          </p:cNvPr>
          <p:cNvSpPr>
            <a:spLocks noGrp="1"/>
          </p:cNvSpPr>
          <p:nvPr>
            <p:ph type="pic" sz="quarter" idx="14" hasCustomPrompt="1"/>
          </p:nvPr>
        </p:nvSpPr>
        <p:spPr>
          <a:xfrm>
            <a:off x="8669338" y="1708152"/>
            <a:ext cx="7742237" cy="8045450"/>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3863390687"/>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56"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guide id="25" pos="5099"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END_LV">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8" y="9397739"/>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9"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pic>
        <p:nvPicPr>
          <p:cNvPr id="11" name="Picture 10">
            <a:extLst>
              <a:ext uri="{FF2B5EF4-FFF2-40B4-BE49-F238E27FC236}">
                <a16:creationId xmlns:a16="http://schemas.microsoft.com/office/drawing/2014/main" id="{D695CF94-5BB8-B746-ABB4-F887CB887F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35624" y="-14326"/>
            <a:ext cx="4869023" cy="4869023"/>
          </a:xfrm>
          <a:prstGeom prst="rect">
            <a:avLst/>
          </a:prstGeom>
        </p:spPr>
      </p:pic>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946155" y="4854577"/>
            <a:ext cx="15465425" cy="2632074"/>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Paldies teksts</a:t>
            </a:r>
          </a:p>
        </p:txBody>
      </p:sp>
      <p:grpSp>
        <p:nvGrpSpPr>
          <p:cNvPr id="50" name="Group 49">
            <a:extLst>
              <a:ext uri="{FF2B5EF4-FFF2-40B4-BE49-F238E27FC236}">
                <a16:creationId xmlns:a16="http://schemas.microsoft.com/office/drawing/2014/main" id="{840F6DBC-E8DB-B64C-B1BB-3D23EEBC8276}"/>
              </a:ext>
            </a:extLst>
          </p:cNvPr>
          <p:cNvGrpSpPr/>
          <p:nvPr userDrawn="1"/>
        </p:nvGrpSpPr>
        <p:grpSpPr>
          <a:xfrm>
            <a:off x="984555" y="8096827"/>
            <a:ext cx="1812305" cy="344979"/>
            <a:chOff x="976598" y="8111148"/>
            <a:chExt cx="1812305" cy="344979"/>
          </a:xfrm>
        </p:grpSpPr>
        <p:sp>
          <p:nvSpPr>
            <p:cNvPr id="15" name="Rectangle 14">
              <a:extLst>
                <a:ext uri="{FF2B5EF4-FFF2-40B4-BE49-F238E27FC236}">
                  <a16:creationId xmlns:a16="http://schemas.microsoft.com/office/drawing/2014/main" id="{E3CBEA47-CC3A-D941-94F3-4E3A39A96373}"/>
                </a:ext>
              </a:extLst>
            </p:cNvPr>
            <p:cNvSpPr/>
            <p:nvPr/>
          </p:nvSpPr>
          <p:spPr>
            <a:xfrm>
              <a:off x="1307451" y="8129749"/>
              <a:ext cx="1481452" cy="307777"/>
            </a:xfrm>
            <a:prstGeom prst="rect">
              <a:avLst/>
            </a:prstGeom>
          </p:spPr>
          <p:txBody>
            <a:bodyPr wrap="square">
              <a:spAutoFit/>
            </a:bodyPr>
            <a:lstStyle/>
            <a:p>
              <a:pPr marL="0" marR="0" lvl="0" indent="0" algn="l" defTabSz="58418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a:t>
              </a:r>
              <a:r>
                <a:rPr kumimoji="0" lang="en-US" sz="1400" b="0" i="0" u="none" strike="noStrike" kern="0" cap="none" spc="-149"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M_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gov</a:t>
              </a:r>
              <a:r>
                <a:rPr kumimoji="0" lang="en-US" sz="1400" b="0" i="0" u="none" strike="noStrike" kern="0" cap="none" spc="-149"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_</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lv</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3" name="Picture 2" descr="Logo, icon&#10;&#10;Description automatically generated">
              <a:extLst>
                <a:ext uri="{FF2B5EF4-FFF2-40B4-BE49-F238E27FC236}">
                  <a16:creationId xmlns:a16="http://schemas.microsoft.com/office/drawing/2014/main" id="{37F332C7-3418-2D4E-851F-3773C27FA8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598" y="8111148"/>
              <a:ext cx="344979" cy="344979"/>
            </a:xfrm>
            <a:prstGeom prst="rect">
              <a:avLst/>
            </a:prstGeom>
          </p:spPr>
        </p:pic>
      </p:grpSp>
      <p:grpSp>
        <p:nvGrpSpPr>
          <p:cNvPr id="54" name="Group 53">
            <a:extLst>
              <a:ext uri="{FF2B5EF4-FFF2-40B4-BE49-F238E27FC236}">
                <a16:creationId xmlns:a16="http://schemas.microsoft.com/office/drawing/2014/main" id="{090C7FCE-89D8-F944-A1B2-6B37DC78908A}"/>
              </a:ext>
            </a:extLst>
          </p:cNvPr>
          <p:cNvGrpSpPr/>
          <p:nvPr userDrawn="1"/>
        </p:nvGrpSpPr>
        <p:grpSpPr>
          <a:xfrm>
            <a:off x="12695128" y="8096824"/>
            <a:ext cx="1991680" cy="344979"/>
            <a:chOff x="12629241" y="8111149"/>
            <a:chExt cx="1991680" cy="344979"/>
          </a:xfrm>
        </p:grpSpPr>
        <p:sp>
          <p:nvSpPr>
            <p:cNvPr id="13" name="Rectangle 12">
              <a:extLst>
                <a:ext uri="{FF2B5EF4-FFF2-40B4-BE49-F238E27FC236}">
                  <a16:creationId xmlns:a16="http://schemas.microsoft.com/office/drawing/2014/main" id="{29FE060C-BA53-7645-8760-76B9907476D0}"/>
                </a:ext>
              </a:extLst>
            </p:cNvPr>
            <p:cNvSpPr/>
            <p:nvPr/>
          </p:nvSpPr>
          <p:spPr>
            <a:xfrm>
              <a:off x="12967816" y="8129750"/>
              <a:ext cx="1653105" cy="307777"/>
            </a:xfrm>
            <a:prstGeom prst="rect">
              <a:avLst/>
            </a:prstGeom>
          </p:spPr>
          <p:txBody>
            <a:bodyPr wrap="square">
              <a:spAutoFit/>
            </a:bodyPr>
            <a:lstStyle/>
            <a:p>
              <a:pPr marL="0" marR="0" lvl="0" indent="0" algn="l" defTabSz="58418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+371 67013100</a:t>
              </a:r>
            </a:p>
          </p:txBody>
        </p:sp>
        <p:pic>
          <p:nvPicPr>
            <p:cNvPr id="8" name="Picture 7" descr="Icon&#10;&#10;Description automatically generated">
              <a:extLst>
                <a:ext uri="{FF2B5EF4-FFF2-40B4-BE49-F238E27FC236}">
                  <a16:creationId xmlns:a16="http://schemas.microsoft.com/office/drawing/2014/main" id="{70CFC4F8-4769-C14C-AB0B-027AC66637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629241" y="8111149"/>
              <a:ext cx="344979" cy="344979"/>
            </a:xfrm>
            <a:prstGeom prst="rect">
              <a:avLst/>
            </a:prstGeom>
          </p:spPr>
        </p:pic>
      </p:grpSp>
      <p:grpSp>
        <p:nvGrpSpPr>
          <p:cNvPr id="53" name="Group 52">
            <a:extLst>
              <a:ext uri="{FF2B5EF4-FFF2-40B4-BE49-F238E27FC236}">
                <a16:creationId xmlns:a16="http://schemas.microsoft.com/office/drawing/2014/main" id="{0A9305CA-0381-6A49-A1EB-FDCDFC663926}"/>
              </a:ext>
            </a:extLst>
          </p:cNvPr>
          <p:cNvGrpSpPr/>
          <p:nvPr userDrawn="1"/>
        </p:nvGrpSpPr>
        <p:grpSpPr>
          <a:xfrm>
            <a:off x="14866186" y="8098177"/>
            <a:ext cx="2062281" cy="342203"/>
            <a:chOff x="14858225" y="8082398"/>
            <a:chExt cx="2062281" cy="342203"/>
          </a:xfrm>
        </p:grpSpPr>
        <p:sp>
          <p:nvSpPr>
            <p:cNvPr id="17" name="Rectangle 16">
              <a:extLst>
                <a:ext uri="{FF2B5EF4-FFF2-40B4-BE49-F238E27FC236}">
                  <a16:creationId xmlns:a16="http://schemas.microsoft.com/office/drawing/2014/main" id="{38F75D58-7F98-D545-A431-3E5BFE7BA678}"/>
                </a:ext>
              </a:extLst>
            </p:cNvPr>
            <p:cNvSpPr/>
            <p:nvPr/>
          </p:nvSpPr>
          <p:spPr>
            <a:xfrm>
              <a:off x="15165113" y="8116824"/>
              <a:ext cx="1755393" cy="307777"/>
            </a:xfrm>
            <a:prstGeom prst="rect">
              <a:avLst/>
            </a:prstGeom>
          </p:spPr>
          <p:txBody>
            <a:bodyPr wrap="square">
              <a:spAutoFit/>
            </a:bodyPr>
            <a:lstStyle/>
            <a:p>
              <a:pPr marL="0" marR="0" lvl="0" indent="0" algn="l" defTabSz="58418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pasts@em.gov.lv</a:t>
              </a:r>
            </a:p>
          </p:txBody>
        </p:sp>
        <p:pic>
          <p:nvPicPr>
            <p:cNvPr id="39" name="Picture 38" descr="Icon&#10;&#10;Description automatically generated">
              <a:extLst>
                <a:ext uri="{FF2B5EF4-FFF2-40B4-BE49-F238E27FC236}">
                  <a16:creationId xmlns:a16="http://schemas.microsoft.com/office/drawing/2014/main" id="{C93CB1CF-481F-8F42-8169-DE7B1AB506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858225" y="8082398"/>
              <a:ext cx="330135" cy="330135"/>
            </a:xfrm>
            <a:prstGeom prst="rect">
              <a:avLst/>
            </a:prstGeom>
          </p:spPr>
        </p:pic>
      </p:grpSp>
      <p:grpSp>
        <p:nvGrpSpPr>
          <p:cNvPr id="52" name="Group 51">
            <a:extLst>
              <a:ext uri="{FF2B5EF4-FFF2-40B4-BE49-F238E27FC236}">
                <a16:creationId xmlns:a16="http://schemas.microsoft.com/office/drawing/2014/main" id="{7C1C776C-9981-4440-B15D-B46CA083ED1A}"/>
              </a:ext>
            </a:extLst>
          </p:cNvPr>
          <p:cNvGrpSpPr/>
          <p:nvPr userDrawn="1"/>
        </p:nvGrpSpPr>
        <p:grpSpPr>
          <a:xfrm>
            <a:off x="6509092" y="8104211"/>
            <a:ext cx="1905894" cy="330135"/>
            <a:chOff x="6499836" y="8101934"/>
            <a:chExt cx="1905895" cy="330135"/>
          </a:xfrm>
        </p:grpSpPr>
        <p:sp>
          <p:nvSpPr>
            <p:cNvPr id="14" name="Rectangle 13">
              <a:extLst>
                <a:ext uri="{FF2B5EF4-FFF2-40B4-BE49-F238E27FC236}">
                  <a16:creationId xmlns:a16="http://schemas.microsoft.com/office/drawing/2014/main" id="{5B5F39E0-985E-A541-90DB-9BAF2B2EA6F8}"/>
                </a:ext>
              </a:extLst>
            </p:cNvPr>
            <p:cNvSpPr/>
            <p:nvPr/>
          </p:nvSpPr>
          <p:spPr>
            <a:xfrm>
              <a:off x="6810039" y="8113113"/>
              <a:ext cx="1595692" cy="307777"/>
            </a:xfrm>
            <a:prstGeom prst="rect">
              <a:avLst/>
            </a:prstGeom>
          </p:spPr>
          <p:txBody>
            <a:bodyPr wrap="square">
              <a:spAutoFit/>
            </a:bodyPr>
            <a:lstStyle/>
            <a:p>
              <a:pPr marL="0" marR="0" lvl="0" indent="0" algn="l" defTabSz="58418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www.em.gov.lv</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3" name="Picture 42" descr="Icon&#10;&#10;Description automatically generated">
              <a:extLst>
                <a:ext uri="{FF2B5EF4-FFF2-40B4-BE49-F238E27FC236}">
                  <a16:creationId xmlns:a16="http://schemas.microsoft.com/office/drawing/2014/main" id="{E2FC9D8E-F55B-4E4C-8E5D-0106ABB8971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99836" y="8101934"/>
              <a:ext cx="330135" cy="330135"/>
            </a:xfrm>
            <a:prstGeom prst="rect">
              <a:avLst/>
            </a:prstGeom>
          </p:spPr>
        </p:pic>
      </p:grpSp>
      <p:grpSp>
        <p:nvGrpSpPr>
          <p:cNvPr id="55" name="Group 54">
            <a:extLst>
              <a:ext uri="{FF2B5EF4-FFF2-40B4-BE49-F238E27FC236}">
                <a16:creationId xmlns:a16="http://schemas.microsoft.com/office/drawing/2014/main" id="{DADE5FBE-75F1-6D43-BED6-B2519645B7FD}"/>
              </a:ext>
            </a:extLst>
          </p:cNvPr>
          <p:cNvGrpSpPr/>
          <p:nvPr userDrawn="1"/>
        </p:nvGrpSpPr>
        <p:grpSpPr>
          <a:xfrm>
            <a:off x="8594364" y="8092904"/>
            <a:ext cx="3921393" cy="352678"/>
            <a:chOff x="8470545" y="8101934"/>
            <a:chExt cx="3921393" cy="352678"/>
          </a:xfrm>
        </p:grpSpPr>
        <p:sp>
          <p:nvSpPr>
            <p:cNvPr id="16" name="Rectangle 15">
              <a:extLst>
                <a:ext uri="{FF2B5EF4-FFF2-40B4-BE49-F238E27FC236}">
                  <a16:creationId xmlns:a16="http://schemas.microsoft.com/office/drawing/2014/main" id="{6857A2B6-3892-2F4F-9045-B555B3F9F94D}"/>
                </a:ext>
              </a:extLst>
            </p:cNvPr>
            <p:cNvSpPr/>
            <p:nvPr/>
          </p:nvSpPr>
          <p:spPr>
            <a:xfrm>
              <a:off x="8696000" y="8124385"/>
              <a:ext cx="3695938" cy="307777"/>
            </a:xfrm>
            <a:prstGeom prst="rect">
              <a:avLst/>
            </a:prstGeom>
          </p:spPr>
          <p:txBody>
            <a:bodyPr wrap="square">
              <a:spAutoFit/>
            </a:bodyPr>
            <a:lstStyle/>
            <a:p>
              <a:pPr marL="0" marR="0" lvl="0" indent="0" algn="l" defTabSz="584181"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Brīvības</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iela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55, R</a:t>
              </a: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ī</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ga</a:t>
              </a:r>
              <a:r>
                <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 LV-1519, </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Latvija</a:t>
              </a:r>
              <a:endParaRPr kumimoji="0" lang="en-US"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5" name="Picture 44" descr="Icon&#10;&#10;Description automatically generated">
              <a:extLst>
                <a:ext uri="{FF2B5EF4-FFF2-40B4-BE49-F238E27FC236}">
                  <a16:creationId xmlns:a16="http://schemas.microsoft.com/office/drawing/2014/main" id="{29298802-35B1-3F4D-A117-8F792E0F0501}"/>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470545" y="8101934"/>
              <a:ext cx="344979" cy="352678"/>
            </a:xfrm>
            <a:prstGeom prst="rect">
              <a:avLst/>
            </a:prstGeom>
          </p:spPr>
        </p:pic>
      </p:grpSp>
      <p:grpSp>
        <p:nvGrpSpPr>
          <p:cNvPr id="51" name="Group 50">
            <a:extLst>
              <a:ext uri="{FF2B5EF4-FFF2-40B4-BE49-F238E27FC236}">
                <a16:creationId xmlns:a16="http://schemas.microsoft.com/office/drawing/2014/main" id="{C674693A-63AA-594C-A2AE-92063002B29E}"/>
              </a:ext>
            </a:extLst>
          </p:cNvPr>
          <p:cNvGrpSpPr/>
          <p:nvPr userDrawn="1"/>
        </p:nvGrpSpPr>
        <p:grpSpPr>
          <a:xfrm>
            <a:off x="2976240" y="8114714"/>
            <a:ext cx="3353479" cy="319632"/>
            <a:chOff x="3153102" y="8113380"/>
            <a:chExt cx="3353479" cy="319632"/>
          </a:xfrm>
        </p:grpSpPr>
        <p:sp>
          <p:nvSpPr>
            <p:cNvPr id="38" name="Rectangle 37">
              <a:extLst>
                <a:ext uri="{FF2B5EF4-FFF2-40B4-BE49-F238E27FC236}">
                  <a16:creationId xmlns:a16="http://schemas.microsoft.com/office/drawing/2014/main" id="{01BAD3AF-61D7-994C-8BA8-AC38D0FFF976}"/>
                </a:ext>
              </a:extLst>
            </p:cNvPr>
            <p:cNvSpPr/>
            <p:nvPr userDrawn="1"/>
          </p:nvSpPr>
          <p:spPr>
            <a:xfrm>
              <a:off x="4300237" y="8114056"/>
              <a:ext cx="2206344" cy="307777"/>
            </a:xfrm>
            <a:prstGeom prst="rect">
              <a:avLst/>
            </a:prstGeom>
          </p:spPr>
          <p:txBody>
            <a:bodyPr wrap="square">
              <a:spAutoFit/>
            </a:bodyPr>
            <a:lstStyle/>
            <a:p>
              <a:pPr marL="0" marR="0" lvl="0" indent="0" algn="l" defTabSz="584181" rtl="0" eaLnBrk="1" fontAlgn="auto" latinLnBrk="0" hangingPunct="0">
                <a:lnSpc>
                  <a:spcPct val="100000"/>
                </a:lnSpc>
                <a:spcBef>
                  <a:spcPts val="0"/>
                </a:spcBef>
                <a:spcAft>
                  <a:spcPts val="0"/>
                </a:spcAft>
                <a:buClrTx/>
                <a:buSzTx/>
                <a:buFontTx/>
                <a:buNone/>
                <a:tabLst/>
                <a:defRPr/>
              </a:pPr>
              <a:r>
                <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a:t>
              </a:r>
              <a:r>
                <a:rPr kumimoji="0" lang="en-US" sz="1400" b="0" i="0" u="none" strike="noStrike" kern="0" cap="none" spc="0" normalizeH="0" baseline="0" noProof="0" dirty="0" err="1">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rPr>
                <a:t>ekonomikasministrija</a:t>
              </a:r>
              <a:endParaRPr kumimoji="0" lang="lv-LV" sz="1400" b="0" i="0" u="none" strike="noStrike" kern="0" cap="none" spc="0" normalizeH="0" baseline="0" noProof="0" dirty="0">
                <a:ln>
                  <a:noFill/>
                </a:ln>
                <a:solidFill>
                  <a:schemeClr val="tx1">
                    <a:lumMod val="65000"/>
                    <a:lumOff val="35000"/>
                  </a:schemeClr>
                </a:solidFill>
                <a:effectLst/>
                <a:uLnTx/>
                <a:uFillTx/>
                <a:latin typeface="Verdana" panose="020B0604030504040204" pitchFamily="34" charset="0"/>
                <a:ea typeface="Verdana" panose="020B0604030504040204" pitchFamily="34" charset="0"/>
                <a:cs typeface="Verdana" panose="020B0604030504040204" pitchFamily="34" charset="0"/>
                <a:sym typeface="Helvetica Neue"/>
              </a:endParaRPr>
            </a:p>
          </p:txBody>
        </p:sp>
        <p:pic>
          <p:nvPicPr>
            <p:cNvPr id="41" name="Picture 40" descr="Icon&#10;&#10;Description automatically generated">
              <a:extLst>
                <a:ext uri="{FF2B5EF4-FFF2-40B4-BE49-F238E27FC236}">
                  <a16:creationId xmlns:a16="http://schemas.microsoft.com/office/drawing/2014/main" id="{9FA30B89-A703-3E45-96BD-B19CFCD4E4B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980491" y="8114675"/>
              <a:ext cx="306538" cy="306538"/>
            </a:xfrm>
            <a:prstGeom prst="rect">
              <a:avLst/>
            </a:prstGeom>
          </p:spPr>
        </p:pic>
        <p:pic>
          <p:nvPicPr>
            <p:cNvPr id="47" name="Picture 46" descr="A blue rectangle with a black rectangle in the middle&#10;&#10;Description automatically generated with low confidence">
              <a:extLst>
                <a:ext uri="{FF2B5EF4-FFF2-40B4-BE49-F238E27FC236}">
                  <a16:creationId xmlns:a16="http://schemas.microsoft.com/office/drawing/2014/main" id="{0F9432E8-1D51-5E4D-88BA-AE9ABC380A5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b="33278"/>
            <a:stretch/>
          </p:blipFill>
          <p:spPr>
            <a:xfrm>
              <a:off x="3509151" y="8131269"/>
              <a:ext cx="452239" cy="301743"/>
            </a:xfrm>
            <a:prstGeom prst="rect">
              <a:avLst/>
            </a:prstGeom>
          </p:spPr>
        </p:pic>
        <p:pic>
          <p:nvPicPr>
            <p:cNvPr id="49" name="Picture 48" descr="Icon&#10;&#10;Description automatically generated">
              <a:extLst>
                <a:ext uri="{FF2B5EF4-FFF2-40B4-BE49-F238E27FC236}">
                  <a16:creationId xmlns:a16="http://schemas.microsoft.com/office/drawing/2014/main" id="{9BA5EA3B-96A1-E34E-B1E4-A56E1FF79CF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53102" y="8113380"/>
              <a:ext cx="309129" cy="309129"/>
            </a:xfrm>
            <a:prstGeom prst="rect">
              <a:avLst/>
            </a:prstGeom>
          </p:spPr>
        </p:pic>
      </p:grpSp>
    </p:spTree>
    <p:extLst>
      <p:ext uri="{BB962C8B-B14F-4D97-AF65-F5344CB8AC3E}">
        <p14:creationId xmlns:p14="http://schemas.microsoft.com/office/powerpoint/2010/main" val="1826406912"/>
      </p:ext>
    </p:extLst>
  </p:cSld>
  <p:clrMapOvr>
    <a:masterClrMapping/>
  </p:clrMapOvr>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3075" y="541867"/>
            <a:ext cx="11560175" cy="1474335"/>
          </a:xfrm>
        </p:spPr>
        <p:txBody>
          <a:bodyPr anchor="t">
            <a:normAutofit/>
          </a:bodyPr>
          <a:lstStyle>
            <a:lvl1pPr algn="l">
              <a:defRPr sz="3413"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4913075" y="2492592"/>
            <a:ext cx="11560175" cy="6220193"/>
          </a:xfrm>
        </p:spPr>
        <p:txBody>
          <a:bodyPr>
            <a:normAutofit/>
          </a:bodyPr>
          <a:lstStyle>
            <a:lvl1pPr marL="0" indent="0">
              <a:buNone/>
              <a:defRPr sz="2844">
                <a:latin typeface="Verdana" panose="020B0604030504040204" pitchFamily="34" charset="0"/>
                <a:ea typeface="Verdana" panose="020B0604030504040204" pitchFamily="34" charset="0"/>
                <a:cs typeface="Verdana" panose="020B0604030504040204" pitchFamily="34" charset="0"/>
              </a:defRPr>
            </a:lvl1pPr>
            <a:lvl2pPr>
              <a:defRPr sz="2844">
                <a:latin typeface="Times New Roman" panose="02020603050405020304" pitchFamily="18" charset="0"/>
                <a:cs typeface="Times New Roman" panose="02020603050405020304" pitchFamily="18" charset="0"/>
              </a:defRPr>
            </a:lvl2pPr>
            <a:lvl3pPr>
              <a:defRPr sz="2844">
                <a:latin typeface="Times New Roman" panose="02020603050405020304" pitchFamily="18" charset="0"/>
                <a:cs typeface="Times New Roman" panose="02020603050405020304" pitchFamily="18" charset="0"/>
              </a:defRPr>
            </a:lvl3pPr>
            <a:lvl4pPr>
              <a:defRPr sz="2844">
                <a:latin typeface="Times New Roman" panose="02020603050405020304" pitchFamily="18" charset="0"/>
                <a:cs typeface="Times New Roman" panose="02020603050405020304" pitchFamily="18" charset="0"/>
              </a:defRPr>
            </a:lvl4pPr>
            <a:lvl5pPr>
              <a:defRPr sz="2844">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8" name="Slide Number Placeholder 22">
            <a:extLst>
              <a:ext uri="{FF2B5EF4-FFF2-40B4-BE49-F238E27FC236}">
                <a16:creationId xmlns:a16="http://schemas.microsoft.com/office/drawing/2014/main" id="{C31F8AA3-390B-4C3B-8D77-3FD6CC7D5E15}"/>
              </a:ext>
            </a:extLst>
          </p:cNvPr>
          <p:cNvSpPr>
            <a:spLocks noGrp="1"/>
          </p:cNvSpPr>
          <p:nvPr>
            <p:ph type="sldNum" sz="quarter" idx="13"/>
          </p:nvPr>
        </p:nvSpPr>
        <p:spPr>
          <a:xfrm>
            <a:off x="16741997" y="9296812"/>
            <a:ext cx="578009" cy="433493"/>
          </a:xfrm>
          <a:prstGeom prst="rect">
            <a:avLst/>
          </a:prstGeom>
        </p:spPr>
        <p:txBody>
          <a:bodyPr/>
          <a:lstStyle>
            <a:lvl1pPr>
              <a:defRPr sz="1422">
                <a:latin typeface="Verdana" panose="020B0604030504040204" pitchFamily="34" charset="0"/>
              </a:defRPr>
            </a:lvl1pPr>
          </a:lstStyle>
          <a:p>
            <a:pPr>
              <a:defRPr/>
            </a:pPr>
            <a:fld id="{CA8BE738-A4A5-4826-9C97-FCD081A6E325}" type="slidenum">
              <a:rPr lang="en-US" altLang="lv-LV"/>
              <a:pPr>
                <a:defRPr/>
              </a:pPr>
              <a:t>‹#›</a:t>
            </a:fld>
            <a:endParaRPr lang="en-US" altLang="lv-LV"/>
          </a:p>
        </p:txBody>
      </p:sp>
    </p:spTree>
    <p:extLst>
      <p:ext uri="{BB962C8B-B14F-4D97-AF65-F5344CB8AC3E}">
        <p14:creationId xmlns:p14="http://schemas.microsoft.com/office/powerpoint/2010/main" val="324901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turs_05">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66D3F90-D0EB-5749-ADAC-7745D2145437}"/>
              </a:ext>
            </a:extLst>
          </p:cNvPr>
          <p:cNvSpPr/>
          <p:nvPr userDrawn="1"/>
        </p:nvSpPr>
        <p:spPr>
          <a:xfrm>
            <a:off x="-379339" y="0"/>
            <a:ext cx="9064480" cy="9753600"/>
          </a:xfrm>
          <a:prstGeom prst="rect">
            <a:avLst/>
          </a:prstGeom>
          <a:solidFill>
            <a:srgbClr val="008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6" y="9397738"/>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7"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3" y="484189"/>
            <a:ext cx="7775575" cy="8316912"/>
          </a:xfrm>
        </p:spPr>
        <p:txBody>
          <a:bodyPr anchor="ctr"/>
          <a:lstStyle>
            <a:lvl1pPr marL="0" indent="0" algn="ctr">
              <a:buNone/>
              <a:defRPr sz="6001"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9174163" y="484189"/>
            <a:ext cx="8166100" cy="8316912"/>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Tree>
    <p:extLst>
      <p:ext uri="{BB962C8B-B14F-4D97-AF65-F5344CB8AC3E}">
        <p14:creationId xmlns:p14="http://schemas.microsoft.com/office/powerpoint/2010/main" val="14966864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guide id="25" pos="5188" userDrawn="1">
          <p15:clr>
            <a:srgbClr val="FBAE40"/>
          </p15:clr>
        </p15:guide>
        <p15:guide id="26" pos="57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turs_06">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B7F8AA1-2066-9A44-BC83-2B35D6219575}"/>
              </a:ext>
            </a:extLst>
          </p:cNvPr>
          <p:cNvSpPr>
            <a:spLocks noGrp="1"/>
          </p:cNvSpPr>
          <p:nvPr>
            <p:ph type="dt" sz="half" idx="10"/>
          </p:nvPr>
        </p:nvSpPr>
        <p:spPr>
          <a:xfrm>
            <a:off x="125416" y="9397738"/>
            <a:ext cx="3902075"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58102F6D-2937-664A-AB2F-B78F4874A4A1}" type="datetimeFigureOut">
              <a:rPr lang="en-LV" smtClean="0"/>
              <a:pPr/>
              <a:t>03/29/2023</a:t>
            </a:fld>
            <a:endParaRPr lang="en-LV" dirty="0"/>
          </a:p>
        </p:txBody>
      </p:sp>
      <p:sp>
        <p:nvSpPr>
          <p:cNvPr id="5" name="Footer Placeholder 4">
            <a:extLst>
              <a:ext uri="{FF2B5EF4-FFF2-40B4-BE49-F238E27FC236}">
                <a16:creationId xmlns:a16="http://schemas.microsoft.com/office/drawing/2014/main" id="{56DA12EF-A2F8-8D4E-A450-63B50402D00C}"/>
              </a:ext>
            </a:extLst>
          </p:cNvPr>
          <p:cNvSpPr>
            <a:spLocks noGrp="1"/>
          </p:cNvSpPr>
          <p:nvPr>
            <p:ph type="ftr" sz="quarter" idx="11"/>
          </p:nvPr>
        </p:nvSpPr>
        <p:spPr>
          <a:xfrm>
            <a:off x="4278313" y="9390328"/>
            <a:ext cx="8870421" cy="297920"/>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endParaRPr lang="en-LV" dirty="0"/>
          </a:p>
        </p:txBody>
      </p:sp>
      <p:sp>
        <p:nvSpPr>
          <p:cNvPr id="6" name="Slide Number Placeholder 5">
            <a:extLst>
              <a:ext uri="{FF2B5EF4-FFF2-40B4-BE49-F238E27FC236}">
                <a16:creationId xmlns:a16="http://schemas.microsoft.com/office/drawing/2014/main" id="{4F6D260D-AE27-0743-8E70-FE555CAF2B28}"/>
              </a:ext>
            </a:extLst>
          </p:cNvPr>
          <p:cNvSpPr>
            <a:spLocks noGrp="1"/>
          </p:cNvSpPr>
          <p:nvPr>
            <p:ph type="sldNum" sz="quarter" idx="12"/>
          </p:nvPr>
        </p:nvSpPr>
        <p:spPr>
          <a:xfrm>
            <a:off x="13312777" y="9397736"/>
            <a:ext cx="3902075" cy="290512"/>
          </a:xfrm>
        </p:spPr>
        <p:txBody>
          <a:bodyPr/>
          <a:lstStyle>
            <a:lvl1pPr>
              <a:defRPr b="0" i="0">
                <a:latin typeface="Verdana" panose="020B0604030504040204" pitchFamily="34" charset="0"/>
                <a:ea typeface="Verdana" panose="020B0604030504040204" pitchFamily="34" charset="0"/>
                <a:cs typeface="Verdana" panose="020B0604030504040204" pitchFamily="34" charset="0"/>
              </a:defRPr>
            </a:lvl1pPr>
          </a:lstStyle>
          <a:p>
            <a:fld id="{8891F8A6-FDBB-A34F-8650-67E0D2FBAF55}" type="slidenum">
              <a:rPr lang="en-LV" smtClean="0"/>
              <a:pPr/>
              <a:t>‹#›</a:t>
            </a:fld>
            <a:endParaRPr lang="en-LV" dirty="0"/>
          </a:p>
        </p:txBody>
      </p:sp>
      <p:sp>
        <p:nvSpPr>
          <p:cNvPr id="25" name="Text Placeholder 24">
            <a:extLst>
              <a:ext uri="{FF2B5EF4-FFF2-40B4-BE49-F238E27FC236}">
                <a16:creationId xmlns:a16="http://schemas.microsoft.com/office/drawing/2014/main" id="{95790348-8332-3F44-A865-A5114BC697CC}"/>
              </a:ext>
            </a:extLst>
          </p:cNvPr>
          <p:cNvSpPr>
            <a:spLocks noGrp="1"/>
          </p:cNvSpPr>
          <p:nvPr>
            <p:ph type="body" sz="quarter" idx="13" hasCustomPrompt="1"/>
          </p:nvPr>
        </p:nvSpPr>
        <p:spPr>
          <a:xfrm>
            <a:off x="461964" y="484191"/>
            <a:ext cx="16416336" cy="1692275"/>
          </a:xfrm>
        </p:spPr>
        <p:txBody>
          <a:bodyPr anchor="ctr"/>
          <a:lstStyle>
            <a:lvl1pPr marL="0" indent="0" algn="ctr">
              <a:buNone/>
              <a:defRPr sz="6001" b="1" i="0">
                <a:solidFill>
                  <a:srgbClr val="00859B"/>
                </a:solidFill>
                <a:latin typeface="Verdana" panose="020B0604030504040204" pitchFamily="34" charset="0"/>
                <a:ea typeface="Verdana" panose="020B0604030504040204" pitchFamily="34" charset="0"/>
                <a:cs typeface="Verdana" panose="020B0604030504040204" pitchFamily="34" charset="0"/>
              </a:defRPr>
            </a:lvl1pPr>
          </a:lstStyle>
          <a:p>
            <a:pPr lvl="0"/>
            <a:r>
              <a:rPr lang="lv-LV" dirty="0"/>
              <a:t>Virsraksts</a:t>
            </a:r>
          </a:p>
        </p:txBody>
      </p:sp>
      <p:sp>
        <p:nvSpPr>
          <p:cNvPr id="32" name="Content Placeholder 6">
            <a:extLst>
              <a:ext uri="{FF2B5EF4-FFF2-40B4-BE49-F238E27FC236}">
                <a16:creationId xmlns:a16="http://schemas.microsoft.com/office/drawing/2014/main" id="{1400F1E5-76AD-5A47-9CE5-9AD8FE5EC57A}"/>
              </a:ext>
            </a:extLst>
          </p:cNvPr>
          <p:cNvSpPr>
            <a:spLocks noGrp="1"/>
          </p:cNvSpPr>
          <p:nvPr>
            <p:ph sz="quarter" idx="18"/>
          </p:nvPr>
        </p:nvSpPr>
        <p:spPr>
          <a:xfrm>
            <a:off x="461963" y="2660654"/>
            <a:ext cx="7775575" cy="6572250"/>
          </a:xfrm>
        </p:spPr>
        <p:txBody>
          <a:bodyPr/>
          <a:lstStyle>
            <a:lvl1pPr marL="0" indent="0">
              <a:buNone/>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p:txBody>
      </p:sp>
      <p:sp>
        <p:nvSpPr>
          <p:cNvPr id="12" name="Rectangle 11">
            <a:extLst>
              <a:ext uri="{FF2B5EF4-FFF2-40B4-BE49-F238E27FC236}">
                <a16:creationId xmlns:a16="http://schemas.microsoft.com/office/drawing/2014/main" id="{15330AD7-4C7A-8A41-AED7-F5FD2321505B}"/>
              </a:ext>
            </a:extLst>
          </p:cNvPr>
          <p:cNvSpPr/>
          <p:nvPr userDrawn="1"/>
        </p:nvSpPr>
        <p:spPr>
          <a:xfrm>
            <a:off x="8670132" y="4876800"/>
            <a:ext cx="8754758" cy="4392613"/>
          </a:xfrm>
          <a:prstGeom prst="rect">
            <a:avLst/>
          </a:prstGeom>
          <a:solidFill>
            <a:srgbClr val="004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V" sz="1687" dirty="0"/>
          </a:p>
        </p:txBody>
      </p:sp>
      <p:sp>
        <p:nvSpPr>
          <p:cNvPr id="14" name="Picture Placeholder 2">
            <a:extLst>
              <a:ext uri="{FF2B5EF4-FFF2-40B4-BE49-F238E27FC236}">
                <a16:creationId xmlns:a16="http://schemas.microsoft.com/office/drawing/2014/main" id="{4C49A995-D6B9-0646-AF00-54EDD1C92DFB}"/>
              </a:ext>
            </a:extLst>
          </p:cNvPr>
          <p:cNvSpPr>
            <a:spLocks noGrp="1"/>
          </p:cNvSpPr>
          <p:nvPr>
            <p:ph type="pic" sz="quarter" idx="14" hasCustomPrompt="1"/>
          </p:nvPr>
        </p:nvSpPr>
        <p:spPr>
          <a:xfrm>
            <a:off x="9174163" y="2644776"/>
            <a:ext cx="7704136" cy="7108826"/>
          </a:xfrm>
        </p:spPr>
        <p:txBody>
          <a:bodyPr anchor="ctr"/>
          <a:lstStyle>
            <a:lvl1pPr marL="0" indent="0" algn="ctr">
              <a:buNone/>
              <a:defRPr>
                <a:solidFill>
                  <a:schemeClr val="bg1"/>
                </a:solidFill>
              </a:defRPr>
            </a:lvl1pPr>
          </a:lstStyle>
          <a:p>
            <a:r>
              <a:rPr lang="en-LV" dirty="0"/>
              <a:t>ATTĒLS</a:t>
            </a:r>
          </a:p>
        </p:txBody>
      </p:sp>
    </p:spTree>
    <p:extLst>
      <p:ext uri="{BB962C8B-B14F-4D97-AF65-F5344CB8AC3E}">
        <p14:creationId xmlns:p14="http://schemas.microsoft.com/office/powerpoint/2010/main" val="3760567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orient="horz" pos="3072" userDrawn="1">
          <p15:clr>
            <a:srgbClr val="FBAE40"/>
          </p15:clr>
        </p15:guide>
        <p15:guide id="2" orient="horz" userDrawn="1">
          <p15:clr>
            <a:srgbClr val="FBAE40"/>
          </p15:clr>
        </p15:guide>
        <p15:guide id="3" orient="horz" pos="6144" userDrawn="1">
          <p15:clr>
            <a:srgbClr val="FBAE40"/>
          </p15:clr>
        </p15:guide>
        <p15:guide id="4" orient="horz" pos="5840" userDrawn="1">
          <p15:clr>
            <a:srgbClr val="FBAE40"/>
          </p15:clr>
        </p15:guide>
        <p15:guide id="5" orient="horz" pos="5544" userDrawn="1">
          <p15:clr>
            <a:srgbClr val="FBAE40"/>
          </p15:clr>
        </p15:guide>
        <p15:guide id="6" orient="horz" pos="304" userDrawn="1">
          <p15:clr>
            <a:srgbClr val="FBAE40"/>
          </p15:clr>
        </p15:guide>
        <p15:guide id="7" userDrawn="1">
          <p15:clr>
            <a:srgbClr val="FBAE40"/>
          </p15:clr>
        </p15:guide>
        <p15:guide id="8" orient="horz" pos="713" userDrawn="1">
          <p15:clr>
            <a:srgbClr val="FBAE40"/>
          </p15:clr>
        </p15:guide>
        <p15:guide id="9" pos="5462" userDrawn="1">
          <p15:clr>
            <a:srgbClr val="FBAE40"/>
          </p15:clr>
        </p15:guide>
        <p15:guide id="10" pos="292" userDrawn="1">
          <p15:clr>
            <a:srgbClr val="FBAE40"/>
          </p15:clr>
        </p15:guide>
        <p15:guide id="11" pos="585" userDrawn="1">
          <p15:clr>
            <a:srgbClr val="FBAE40"/>
          </p15:clr>
        </p15:guide>
        <p15:guide id="12" pos="10923" userDrawn="1">
          <p15:clr>
            <a:srgbClr val="FBAE40"/>
          </p15:clr>
        </p15:guide>
        <p15:guide id="13" pos="10631" userDrawn="1">
          <p15:clr>
            <a:srgbClr val="FBAE40"/>
          </p15:clr>
        </p15:guide>
        <p15:guide id="14" pos="10338" userDrawn="1">
          <p15:clr>
            <a:srgbClr val="FBAE40"/>
          </p15:clr>
        </p15:guide>
        <p15:guide id="15" pos="3556" userDrawn="1">
          <p15:clr>
            <a:srgbClr val="FBAE40"/>
          </p15:clr>
        </p15:guide>
        <p15:guide id="16" pos="7571" userDrawn="1">
          <p15:clr>
            <a:srgbClr val="FBAE40"/>
          </p15:clr>
        </p15:guide>
        <p15:guide id="17" orient="horz" pos="577" userDrawn="1">
          <p15:clr>
            <a:srgbClr val="FBAE40"/>
          </p15:clr>
        </p15:guide>
        <p15:guide id="18" orient="horz" pos="1077" userDrawn="1">
          <p15:clr>
            <a:srgbClr val="FBAE40"/>
          </p15:clr>
        </p15:guide>
        <p15:guide id="19" orient="horz" pos="1371" userDrawn="1">
          <p15:clr>
            <a:srgbClr val="FBAE40"/>
          </p15:clr>
        </p15:guide>
        <p15:guide id="20" orient="horz" pos="1665" userDrawn="1">
          <p15:clr>
            <a:srgbClr val="FBAE40"/>
          </p15:clr>
        </p15:guide>
        <p15:guide id="21" orient="horz" pos="1961" userDrawn="1">
          <p15:clr>
            <a:srgbClr val="FBAE40"/>
          </p15:clr>
        </p15:guide>
        <p15:guide id="22" pos="7276" userDrawn="1">
          <p15:clr>
            <a:srgbClr val="FBAE40"/>
          </p15:clr>
        </p15:guide>
        <p15:guide id="23" pos="2672" userDrawn="1">
          <p15:clr>
            <a:srgbClr val="FBAE40"/>
          </p15:clr>
        </p15:guide>
        <p15:guide id="24" pos="4757" userDrawn="1">
          <p15:clr>
            <a:srgbClr val="FBAE40"/>
          </p15:clr>
        </p15:guide>
        <p15:guide id="25" pos="5188" userDrawn="1">
          <p15:clr>
            <a:srgbClr val="FBAE40"/>
          </p15:clr>
        </p15:guide>
        <p15:guide id="26" pos="57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theme" Target="../theme/theme4.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theme" Target="../theme/theme5.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slideLayout" Target="../slideLayouts/slideLayout74.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1192213" y="519114"/>
            <a:ext cx="14955837" cy="1885951"/>
          </a:xfrm>
          <a:prstGeom prst="rect">
            <a:avLst/>
          </a:prstGeom>
        </p:spPr>
        <p:txBody>
          <a:bodyPr vert="horz" lIns="91440" tIns="45720" rIns="91440" bIns="45720" rtlCol="0" anchor="ctr">
            <a:normAutofit/>
          </a:bodyPr>
          <a:lstStyle/>
          <a:p>
            <a:r>
              <a:rPr lang="en-GB" dirty="0" err="1"/>
              <a:t>Ekonomikas</a:t>
            </a:r>
            <a:r>
              <a:rPr lang="en-GB" dirty="0"/>
              <a:t> </a:t>
            </a:r>
            <a:r>
              <a:rPr lang="en-GB" dirty="0" err="1"/>
              <a:t>ministrija</a:t>
            </a:r>
            <a:r>
              <a:rPr lang="en-GB" dirty="0"/>
              <a:t> 2021</a:t>
            </a:r>
            <a:endParaRPr lang="en-LV" dirty="0"/>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1192213" y="2597151"/>
            <a:ext cx="14955837" cy="6188075"/>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1192215" y="9040814"/>
            <a:ext cx="3902075" cy="519113"/>
          </a:xfrm>
          <a:prstGeom prst="rect">
            <a:avLst/>
          </a:prstGeom>
        </p:spPr>
        <p:txBody>
          <a:bodyPr vert="horz" lIns="91440" tIns="45720" rIns="91440" bIns="45720" rtlCol="0" anchor="ctr"/>
          <a:lstStyle>
            <a:lvl1pPr algn="l">
              <a:defRPr sz="1200">
                <a:solidFill>
                  <a:schemeClr val="tx1">
                    <a:tint val="75000"/>
                  </a:schemeClr>
                </a:solidFill>
              </a:defRPr>
            </a:lvl1pPr>
          </a:lstStyle>
          <a:p>
            <a:fld id="{58102F6D-2937-664A-AB2F-B78F4874A4A1}" type="datetimeFigureOut">
              <a:rPr lang="en-LV" smtClean="0"/>
              <a:t>03/29/2023</a:t>
            </a:fld>
            <a:endParaRPr lang="en-LV"/>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5743576" y="9040814"/>
            <a:ext cx="5853112" cy="5191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V"/>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12245977" y="9040814"/>
            <a:ext cx="3902075"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8891F8A6-FDBB-A34F-8650-67E0D2FBAF55}" type="slidenum">
              <a:rPr lang="en-LV" smtClean="0"/>
              <a:t>‹#›</a:t>
            </a:fld>
            <a:endParaRPr lang="en-LV"/>
          </a:p>
        </p:txBody>
      </p:sp>
    </p:spTree>
    <p:extLst>
      <p:ext uri="{BB962C8B-B14F-4D97-AF65-F5344CB8AC3E}">
        <p14:creationId xmlns:p14="http://schemas.microsoft.com/office/powerpoint/2010/main" val="2118031296"/>
      </p:ext>
    </p:extLst>
  </p:cSld>
  <p:clrMap bg1="lt1" tx1="dk1" bg2="lt2" tx2="dk2" accent1="accent1" accent2="accent2" accent3="accent3" accent4="accent4" accent5="accent5" accent6="accent6" hlink="hlink" folHlink="folHlink"/>
  <p:sldLayoutIdLst>
    <p:sldLayoutId id="2147483729" r:id="rId1"/>
    <p:sldLayoutId id="2147483742" r:id="rId2"/>
    <p:sldLayoutId id="2147483713" r:id="rId3"/>
    <p:sldLayoutId id="2147483714" r:id="rId4"/>
    <p:sldLayoutId id="2147483716" r:id="rId5"/>
    <p:sldLayoutId id="2147483715" r:id="rId6"/>
    <p:sldLayoutId id="2147483700" r:id="rId7"/>
    <p:sldLayoutId id="2147483717" r:id="rId8"/>
    <p:sldLayoutId id="2147483719" r:id="rId9"/>
    <p:sldLayoutId id="2147483720" r:id="rId10"/>
    <p:sldLayoutId id="2147483721" r:id="rId11"/>
    <p:sldLayoutId id="2147483730" r:id="rId12"/>
    <p:sldLayoutId id="2147483754" r:id="rId13"/>
    <p:sldLayoutId id="2147483722" r:id="rId14"/>
    <p:sldLayoutId id="2147483839" r:id="rId15"/>
    <p:sldLayoutId id="2147483838" r:id="rId16"/>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18"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813" indent="-228605" algn="l" defTabSz="914418" rtl="0" eaLnBrk="1" latinLnBrk="0" hangingPunct="1">
        <a:lnSpc>
          <a:spcPct val="90000"/>
        </a:lnSpc>
        <a:spcBef>
          <a:spcPts val="501"/>
        </a:spcBef>
        <a:buFont typeface="Arial" panose="020B0604020202020204" pitchFamily="34" charset="0"/>
        <a:buChar char="•"/>
        <a:defRPr sz="2399" kern="1200">
          <a:solidFill>
            <a:schemeClr val="tx1"/>
          </a:solidFill>
          <a:latin typeface="+mn-lt"/>
          <a:ea typeface="+mn-ea"/>
          <a:cs typeface="+mn-cs"/>
        </a:defRPr>
      </a:lvl2pPr>
      <a:lvl3pPr marL="1143021" indent="-228605" algn="l" defTabSz="914418"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231" indent="-228605" algn="l" defTabSz="914418"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4pPr>
      <a:lvl5pPr marL="2057439" indent="-228605" algn="l" defTabSz="914418"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5pPr>
      <a:lvl6pPr marL="2514648" indent="-228605" algn="l" defTabSz="914418"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6pPr>
      <a:lvl7pPr marL="2971857" indent="-228605" algn="l" defTabSz="914418"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7pPr>
      <a:lvl8pPr marL="3429066" indent="-228605" algn="l" defTabSz="914418"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8pPr>
      <a:lvl9pPr marL="3886274" indent="-228605" algn="l" defTabSz="914418"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9pPr>
    </p:bodyStyle>
    <p:otherStyle>
      <a:defPPr>
        <a:defRPr lang="en-LV"/>
      </a:defPPr>
      <a:lvl1pPr marL="0" algn="l" defTabSz="914418" rtl="0" eaLnBrk="1" latinLnBrk="0" hangingPunct="1">
        <a:defRPr sz="1801" kern="1200">
          <a:solidFill>
            <a:schemeClr val="tx1"/>
          </a:solidFill>
          <a:latin typeface="+mn-lt"/>
          <a:ea typeface="+mn-ea"/>
          <a:cs typeface="+mn-cs"/>
        </a:defRPr>
      </a:lvl1pPr>
      <a:lvl2pPr marL="457208" algn="l" defTabSz="914418" rtl="0" eaLnBrk="1" latinLnBrk="0" hangingPunct="1">
        <a:defRPr sz="1801" kern="1200">
          <a:solidFill>
            <a:schemeClr val="tx1"/>
          </a:solidFill>
          <a:latin typeface="+mn-lt"/>
          <a:ea typeface="+mn-ea"/>
          <a:cs typeface="+mn-cs"/>
        </a:defRPr>
      </a:lvl2pPr>
      <a:lvl3pPr marL="914418" algn="l" defTabSz="914418" rtl="0" eaLnBrk="1" latinLnBrk="0" hangingPunct="1">
        <a:defRPr sz="1801" kern="1200">
          <a:solidFill>
            <a:schemeClr val="tx1"/>
          </a:solidFill>
          <a:latin typeface="+mn-lt"/>
          <a:ea typeface="+mn-ea"/>
          <a:cs typeface="+mn-cs"/>
        </a:defRPr>
      </a:lvl3pPr>
      <a:lvl4pPr marL="1371626" algn="l" defTabSz="914418" rtl="0" eaLnBrk="1" latinLnBrk="0" hangingPunct="1">
        <a:defRPr sz="1801" kern="1200">
          <a:solidFill>
            <a:schemeClr val="tx1"/>
          </a:solidFill>
          <a:latin typeface="+mn-lt"/>
          <a:ea typeface="+mn-ea"/>
          <a:cs typeface="+mn-cs"/>
        </a:defRPr>
      </a:lvl4pPr>
      <a:lvl5pPr marL="1828835" algn="l" defTabSz="914418" rtl="0" eaLnBrk="1" latinLnBrk="0" hangingPunct="1">
        <a:defRPr sz="1801" kern="1200">
          <a:solidFill>
            <a:schemeClr val="tx1"/>
          </a:solidFill>
          <a:latin typeface="+mn-lt"/>
          <a:ea typeface="+mn-ea"/>
          <a:cs typeface="+mn-cs"/>
        </a:defRPr>
      </a:lvl5pPr>
      <a:lvl6pPr marL="2286044" algn="l" defTabSz="914418" rtl="0" eaLnBrk="1" latinLnBrk="0" hangingPunct="1">
        <a:defRPr sz="1801" kern="1200">
          <a:solidFill>
            <a:schemeClr val="tx1"/>
          </a:solidFill>
          <a:latin typeface="+mn-lt"/>
          <a:ea typeface="+mn-ea"/>
          <a:cs typeface="+mn-cs"/>
        </a:defRPr>
      </a:lvl6pPr>
      <a:lvl7pPr marL="2743253" algn="l" defTabSz="914418" rtl="0" eaLnBrk="1" latinLnBrk="0" hangingPunct="1">
        <a:defRPr sz="1801" kern="1200">
          <a:solidFill>
            <a:schemeClr val="tx1"/>
          </a:solidFill>
          <a:latin typeface="+mn-lt"/>
          <a:ea typeface="+mn-ea"/>
          <a:cs typeface="+mn-cs"/>
        </a:defRPr>
      </a:lvl7pPr>
      <a:lvl8pPr marL="3200461" algn="l" defTabSz="914418" rtl="0" eaLnBrk="1" latinLnBrk="0" hangingPunct="1">
        <a:defRPr sz="1801" kern="1200">
          <a:solidFill>
            <a:schemeClr val="tx1"/>
          </a:solidFill>
          <a:latin typeface="+mn-lt"/>
          <a:ea typeface="+mn-ea"/>
          <a:cs typeface="+mn-cs"/>
        </a:defRPr>
      </a:lvl8pPr>
      <a:lvl9pPr marL="3657671" algn="l" defTabSz="914418"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92143" y="519293"/>
            <a:ext cx="14955977" cy="1885245"/>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p:cNvSpPr>
            <a:spLocks noGrp="1"/>
          </p:cNvSpPr>
          <p:nvPr>
            <p:ph type="dt" sz="half" idx="2"/>
          </p:nvPr>
        </p:nvSpPr>
        <p:spPr>
          <a:xfrm>
            <a:off x="1192143" y="9040146"/>
            <a:ext cx="3901559" cy="519289"/>
          </a:xfrm>
          <a:prstGeom prst="rect">
            <a:avLst/>
          </a:prstGeom>
        </p:spPr>
        <p:txBody>
          <a:bodyPr vert="horz" lIns="91440" tIns="45720" rIns="91440" bIns="45720" rtlCol="0" anchor="ctr"/>
          <a:lstStyle>
            <a:lvl1pPr algn="l">
              <a:defRPr sz="1707">
                <a:solidFill>
                  <a:schemeClr val="tx1">
                    <a:tint val="75000"/>
                  </a:schemeClr>
                </a:solidFill>
                <a:latin typeface="Calibri Light" panose="020F0302020204030204" pitchFamily="34" charset="0"/>
              </a:defRPr>
            </a:lvl1pPr>
          </a:lstStyle>
          <a:p>
            <a:endParaRPr lang="lv-LV" dirty="0"/>
          </a:p>
        </p:txBody>
      </p:sp>
      <p:sp>
        <p:nvSpPr>
          <p:cNvPr id="5" name="Footer Placeholder 4"/>
          <p:cNvSpPr>
            <a:spLocks noGrp="1"/>
          </p:cNvSpPr>
          <p:nvPr>
            <p:ph type="ftr" sz="quarter" idx="3"/>
          </p:nvPr>
        </p:nvSpPr>
        <p:spPr>
          <a:xfrm>
            <a:off x="5743962" y="9040146"/>
            <a:ext cx="5852339" cy="519289"/>
          </a:xfrm>
          <a:prstGeom prst="rect">
            <a:avLst/>
          </a:prstGeom>
        </p:spPr>
        <p:txBody>
          <a:bodyPr vert="horz" lIns="91440" tIns="45720" rIns="91440" bIns="45720" rtlCol="0" anchor="ctr"/>
          <a:lstStyle>
            <a:lvl1pPr algn="ctr">
              <a:defRPr sz="1707">
                <a:solidFill>
                  <a:schemeClr val="tx1">
                    <a:tint val="75000"/>
                  </a:schemeClr>
                </a:solidFill>
                <a:latin typeface="Calibri Light" panose="020F0302020204030204" pitchFamily="34" charset="0"/>
              </a:defRPr>
            </a:lvl1pPr>
          </a:lstStyle>
          <a:p>
            <a:endParaRPr lang="lv-LV" dirty="0"/>
          </a:p>
        </p:txBody>
      </p:sp>
      <p:sp>
        <p:nvSpPr>
          <p:cNvPr id="6" name="Slide Number Placeholder 5"/>
          <p:cNvSpPr>
            <a:spLocks noGrp="1"/>
          </p:cNvSpPr>
          <p:nvPr>
            <p:ph type="sldNum" sz="quarter" idx="4"/>
          </p:nvPr>
        </p:nvSpPr>
        <p:spPr>
          <a:xfrm>
            <a:off x="12246561" y="9040146"/>
            <a:ext cx="3901559" cy="519289"/>
          </a:xfrm>
          <a:prstGeom prst="rect">
            <a:avLst/>
          </a:prstGeom>
        </p:spPr>
        <p:txBody>
          <a:bodyPr vert="horz" lIns="91440" tIns="45720" rIns="91440" bIns="45720" rtlCol="0" anchor="ctr"/>
          <a:lstStyle>
            <a:lvl1pPr algn="r">
              <a:defRPr sz="1707">
                <a:solidFill>
                  <a:schemeClr val="tx1">
                    <a:tint val="75000"/>
                  </a:schemeClr>
                </a:solidFill>
                <a:latin typeface="Calibri Light" panose="020F0302020204030204" pitchFamily="34" charset="0"/>
              </a:defRPr>
            </a:lvl1pPr>
          </a:lstStyle>
          <a:p>
            <a:fld id="{DE995808-A995-4D10-8E3A-0AAC6AF1F108}" type="slidenum">
              <a:rPr lang="lv-LV" smtClean="0"/>
              <a:pPr/>
              <a:t>‹#›</a:t>
            </a:fld>
            <a:endParaRPr lang="lv-LV" dirty="0"/>
          </a:p>
        </p:txBody>
      </p:sp>
    </p:spTree>
    <p:extLst>
      <p:ext uri="{BB962C8B-B14F-4D97-AF65-F5344CB8AC3E}">
        <p14:creationId xmlns:p14="http://schemas.microsoft.com/office/powerpoint/2010/main" val="2601516357"/>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60" r:id="rId3"/>
    <p:sldLayoutId id="2147483761" r:id="rId4"/>
    <p:sldLayoutId id="2147483786" r:id="rId5"/>
    <p:sldLayoutId id="2147483803" r:id="rId6"/>
    <p:sldLayoutId id="2147483804" r:id="rId7"/>
    <p:sldLayoutId id="2147483805" r:id="rId8"/>
    <p:sldLayoutId id="2147483841" r:id="rId9"/>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hdr="0" ftr="0" dt="0"/>
  <p:txStyles>
    <p:titleStyle>
      <a:lvl1pPr algn="l" defTabSz="1300484"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21" indent="-325121" algn="l" defTabSz="1300484" rtl="0" eaLnBrk="1" latinLnBrk="0" hangingPunct="1">
        <a:lnSpc>
          <a:spcPct val="90000"/>
        </a:lnSpc>
        <a:spcBef>
          <a:spcPts val="1422"/>
        </a:spcBef>
        <a:buFont typeface="Arial" panose="020B0604020202020204" pitchFamily="34" charset="0"/>
        <a:buChar char="•"/>
        <a:defRPr sz="3982" kern="1200">
          <a:solidFill>
            <a:schemeClr val="tx1"/>
          </a:solidFill>
          <a:latin typeface="Calibri Light" panose="020F0302020204030204" pitchFamily="34" charset="0"/>
          <a:ea typeface="+mn-ea"/>
          <a:cs typeface="+mn-cs"/>
        </a:defRPr>
      </a:lvl1pPr>
      <a:lvl2pPr marL="975364" indent="-325121" algn="l" defTabSz="1300484" rtl="0" eaLnBrk="1" latinLnBrk="0" hangingPunct="1">
        <a:lnSpc>
          <a:spcPct val="90000"/>
        </a:lnSpc>
        <a:spcBef>
          <a:spcPts val="711"/>
        </a:spcBef>
        <a:buFont typeface="Arial" panose="020B0604020202020204" pitchFamily="34" charset="0"/>
        <a:buChar char="•"/>
        <a:defRPr sz="3414" kern="1200">
          <a:solidFill>
            <a:schemeClr val="tx1"/>
          </a:solidFill>
          <a:latin typeface="Calibri Light" panose="020F0302020204030204" pitchFamily="34" charset="0"/>
          <a:ea typeface="+mn-ea"/>
          <a:cs typeface="+mn-cs"/>
        </a:defRPr>
      </a:lvl2pPr>
      <a:lvl3pPr marL="1625606" indent="-325121" algn="l" defTabSz="1300484" rtl="0" eaLnBrk="1" latinLnBrk="0" hangingPunct="1">
        <a:lnSpc>
          <a:spcPct val="90000"/>
        </a:lnSpc>
        <a:spcBef>
          <a:spcPts val="711"/>
        </a:spcBef>
        <a:buFont typeface="Arial" panose="020B0604020202020204" pitchFamily="34" charset="0"/>
        <a:buChar char="•"/>
        <a:defRPr sz="2845" kern="1200">
          <a:solidFill>
            <a:schemeClr val="tx1"/>
          </a:solidFill>
          <a:latin typeface="Calibri Light" panose="020F0302020204030204" pitchFamily="34" charset="0"/>
          <a:ea typeface="+mn-ea"/>
          <a:cs typeface="+mn-cs"/>
        </a:defRPr>
      </a:lvl3pPr>
      <a:lvl4pPr marL="2275848" indent="-325121" algn="l" defTabSz="1300484" rtl="0" eaLnBrk="1" latinLnBrk="0" hangingPunct="1">
        <a:lnSpc>
          <a:spcPct val="90000"/>
        </a:lnSpc>
        <a:spcBef>
          <a:spcPts val="711"/>
        </a:spcBef>
        <a:buFont typeface="Arial" panose="020B0604020202020204" pitchFamily="34" charset="0"/>
        <a:buChar char="•"/>
        <a:defRPr sz="2560" kern="1200">
          <a:solidFill>
            <a:schemeClr val="tx1"/>
          </a:solidFill>
          <a:latin typeface="Calibri Light" panose="020F0302020204030204" pitchFamily="34" charset="0"/>
          <a:ea typeface="+mn-ea"/>
          <a:cs typeface="+mn-cs"/>
        </a:defRPr>
      </a:lvl4pPr>
      <a:lvl5pPr marL="2926091" indent="-325121" algn="l" defTabSz="1300484" rtl="0" eaLnBrk="1" latinLnBrk="0" hangingPunct="1">
        <a:lnSpc>
          <a:spcPct val="90000"/>
        </a:lnSpc>
        <a:spcBef>
          <a:spcPts val="711"/>
        </a:spcBef>
        <a:buFont typeface="Arial" panose="020B0604020202020204" pitchFamily="34" charset="0"/>
        <a:buChar char="•"/>
        <a:defRPr sz="2560" kern="1200">
          <a:solidFill>
            <a:schemeClr val="tx1"/>
          </a:solidFill>
          <a:latin typeface="Calibri Light" panose="020F0302020204030204" pitchFamily="34" charset="0"/>
          <a:ea typeface="+mn-ea"/>
          <a:cs typeface="+mn-cs"/>
        </a:defRPr>
      </a:lvl5pPr>
      <a:lvl6pPr marL="3576332" indent="-325121" algn="l" defTabSz="1300484"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575" indent="-325121" algn="l" defTabSz="1300484"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818" indent="-325121" algn="l" defTabSz="1300484"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7059" indent="-325121" algn="l" defTabSz="1300484"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lv-LV"/>
      </a:defPPr>
      <a:lvl1pPr marL="0" algn="l" defTabSz="1300484" rtl="0" eaLnBrk="1" latinLnBrk="0" hangingPunct="1">
        <a:defRPr sz="2560" kern="1200">
          <a:solidFill>
            <a:schemeClr val="tx1"/>
          </a:solidFill>
          <a:latin typeface="+mn-lt"/>
          <a:ea typeface="+mn-ea"/>
          <a:cs typeface="+mn-cs"/>
        </a:defRPr>
      </a:lvl1pPr>
      <a:lvl2pPr marL="650243" algn="l" defTabSz="1300484" rtl="0" eaLnBrk="1" latinLnBrk="0" hangingPunct="1">
        <a:defRPr sz="2560" kern="1200">
          <a:solidFill>
            <a:schemeClr val="tx1"/>
          </a:solidFill>
          <a:latin typeface="+mn-lt"/>
          <a:ea typeface="+mn-ea"/>
          <a:cs typeface="+mn-cs"/>
        </a:defRPr>
      </a:lvl2pPr>
      <a:lvl3pPr marL="1300484" algn="l" defTabSz="1300484" rtl="0" eaLnBrk="1" latinLnBrk="0" hangingPunct="1">
        <a:defRPr sz="2560" kern="1200">
          <a:solidFill>
            <a:schemeClr val="tx1"/>
          </a:solidFill>
          <a:latin typeface="+mn-lt"/>
          <a:ea typeface="+mn-ea"/>
          <a:cs typeface="+mn-cs"/>
        </a:defRPr>
      </a:lvl3pPr>
      <a:lvl4pPr marL="1950727" algn="l" defTabSz="1300484" rtl="0" eaLnBrk="1" latinLnBrk="0" hangingPunct="1">
        <a:defRPr sz="2560" kern="1200">
          <a:solidFill>
            <a:schemeClr val="tx1"/>
          </a:solidFill>
          <a:latin typeface="+mn-lt"/>
          <a:ea typeface="+mn-ea"/>
          <a:cs typeface="+mn-cs"/>
        </a:defRPr>
      </a:lvl4pPr>
      <a:lvl5pPr marL="2600969" algn="l" defTabSz="1300484" rtl="0" eaLnBrk="1" latinLnBrk="0" hangingPunct="1">
        <a:defRPr sz="2560" kern="1200">
          <a:solidFill>
            <a:schemeClr val="tx1"/>
          </a:solidFill>
          <a:latin typeface="+mn-lt"/>
          <a:ea typeface="+mn-ea"/>
          <a:cs typeface="+mn-cs"/>
        </a:defRPr>
      </a:lvl5pPr>
      <a:lvl6pPr marL="3251211" algn="l" defTabSz="1300484" rtl="0" eaLnBrk="1" latinLnBrk="0" hangingPunct="1">
        <a:defRPr sz="2560" kern="1200">
          <a:solidFill>
            <a:schemeClr val="tx1"/>
          </a:solidFill>
          <a:latin typeface="+mn-lt"/>
          <a:ea typeface="+mn-ea"/>
          <a:cs typeface="+mn-cs"/>
        </a:defRPr>
      </a:lvl6pPr>
      <a:lvl7pPr marL="3901454" algn="l" defTabSz="1300484" rtl="0" eaLnBrk="1" latinLnBrk="0" hangingPunct="1">
        <a:defRPr sz="2560" kern="1200">
          <a:solidFill>
            <a:schemeClr val="tx1"/>
          </a:solidFill>
          <a:latin typeface="+mn-lt"/>
          <a:ea typeface="+mn-ea"/>
          <a:cs typeface="+mn-cs"/>
        </a:defRPr>
      </a:lvl7pPr>
      <a:lvl8pPr marL="4551696" algn="l" defTabSz="1300484" rtl="0" eaLnBrk="1" latinLnBrk="0" hangingPunct="1">
        <a:defRPr sz="2560" kern="1200">
          <a:solidFill>
            <a:schemeClr val="tx1"/>
          </a:solidFill>
          <a:latin typeface="+mn-lt"/>
          <a:ea typeface="+mn-ea"/>
          <a:cs typeface="+mn-cs"/>
        </a:defRPr>
      </a:lvl8pPr>
      <a:lvl9pPr marL="5201939" algn="l" defTabSz="1300484"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6D0DDB-CB51-4C74-9684-8927AF3DE668}"/>
              </a:ext>
            </a:extLst>
          </p:cNvPr>
          <p:cNvSpPr>
            <a:spLocks noGrp="1"/>
          </p:cNvSpPr>
          <p:nvPr>
            <p:ph type="title"/>
          </p:nvPr>
        </p:nvSpPr>
        <p:spPr>
          <a:xfrm>
            <a:off x="1192143" y="519293"/>
            <a:ext cx="14955977" cy="1885245"/>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E195E449-DF2C-460A-8CAB-2ABA47276A6B}"/>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DF38FBB-2FBE-4524-A5C8-68A5E34551CB}"/>
              </a:ext>
            </a:extLst>
          </p:cNvPr>
          <p:cNvSpPr>
            <a:spLocks noGrp="1"/>
          </p:cNvSpPr>
          <p:nvPr>
            <p:ph type="dt" sz="half" idx="2"/>
          </p:nvPr>
        </p:nvSpPr>
        <p:spPr>
          <a:xfrm>
            <a:off x="1192143" y="9040146"/>
            <a:ext cx="3901559"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0BAEE34C-0F01-4ABB-AC25-B37D02678FD1}" type="datetimeFigureOut">
              <a:rPr lang="lv-LV" smtClean="0"/>
              <a:t>29.03.2023</a:t>
            </a:fld>
            <a:endParaRPr lang="lv-LV"/>
          </a:p>
        </p:txBody>
      </p:sp>
      <p:sp>
        <p:nvSpPr>
          <p:cNvPr id="5" name="Footer Placeholder 4">
            <a:extLst>
              <a:ext uri="{FF2B5EF4-FFF2-40B4-BE49-F238E27FC236}">
                <a16:creationId xmlns:a16="http://schemas.microsoft.com/office/drawing/2014/main" id="{587D7327-02F3-46AA-93ED-FF11B995AD0C}"/>
              </a:ext>
            </a:extLst>
          </p:cNvPr>
          <p:cNvSpPr>
            <a:spLocks noGrp="1"/>
          </p:cNvSpPr>
          <p:nvPr>
            <p:ph type="ftr" sz="quarter" idx="3"/>
          </p:nvPr>
        </p:nvSpPr>
        <p:spPr>
          <a:xfrm>
            <a:off x="5743962" y="9040146"/>
            <a:ext cx="5852339"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86ED392C-8646-409D-A6C4-AFB99749A6E0}"/>
              </a:ext>
            </a:extLst>
          </p:cNvPr>
          <p:cNvSpPr>
            <a:spLocks noGrp="1"/>
          </p:cNvSpPr>
          <p:nvPr>
            <p:ph type="sldNum" sz="quarter" idx="4"/>
          </p:nvPr>
        </p:nvSpPr>
        <p:spPr>
          <a:xfrm>
            <a:off x="12246561" y="9040146"/>
            <a:ext cx="3901559"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5ACE33B5-141F-455C-9D79-B929C25E8CA7}" type="slidenum">
              <a:rPr lang="lv-LV" smtClean="0"/>
              <a:t>‹#›</a:t>
            </a:fld>
            <a:endParaRPr lang="lv-LV"/>
          </a:p>
        </p:txBody>
      </p:sp>
    </p:spTree>
    <p:extLst>
      <p:ext uri="{BB962C8B-B14F-4D97-AF65-F5344CB8AC3E}">
        <p14:creationId xmlns:p14="http://schemas.microsoft.com/office/powerpoint/2010/main" val="419689901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1" r:id="rId13"/>
    <p:sldLayoutId id="2147483783" r:id="rId14"/>
    <p:sldLayoutId id="2147483785" r:id="rId15"/>
  </p:sldLayoutIdLst>
  <p:txStyles>
    <p:titleStyle>
      <a:lvl1pPr algn="l" defTabSz="1300484"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21" indent="-325121" algn="l" defTabSz="1300484"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64" indent="-325121" algn="l" defTabSz="1300484" rtl="0" eaLnBrk="1" latinLnBrk="0" hangingPunct="1">
        <a:lnSpc>
          <a:spcPct val="90000"/>
        </a:lnSpc>
        <a:spcBef>
          <a:spcPts val="711"/>
        </a:spcBef>
        <a:buFont typeface="Arial" panose="020B0604020202020204" pitchFamily="34" charset="0"/>
        <a:buChar char="•"/>
        <a:defRPr sz="3414" kern="1200">
          <a:solidFill>
            <a:schemeClr val="tx1"/>
          </a:solidFill>
          <a:latin typeface="+mn-lt"/>
          <a:ea typeface="+mn-ea"/>
          <a:cs typeface="+mn-cs"/>
        </a:defRPr>
      </a:lvl2pPr>
      <a:lvl3pPr marL="1625606" indent="-325121" algn="l" defTabSz="1300484" rtl="0" eaLnBrk="1" latinLnBrk="0" hangingPunct="1">
        <a:lnSpc>
          <a:spcPct val="90000"/>
        </a:lnSpc>
        <a:spcBef>
          <a:spcPts val="711"/>
        </a:spcBef>
        <a:buFont typeface="Arial" panose="020B0604020202020204" pitchFamily="34" charset="0"/>
        <a:buChar char="•"/>
        <a:defRPr sz="2845" kern="1200">
          <a:solidFill>
            <a:schemeClr val="tx1"/>
          </a:solidFill>
          <a:latin typeface="+mn-lt"/>
          <a:ea typeface="+mn-ea"/>
          <a:cs typeface="+mn-cs"/>
        </a:defRPr>
      </a:lvl3pPr>
      <a:lvl4pPr marL="2275848" indent="-325121" algn="l" defTabSz="1300484"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91" indent="-325121" algn="l" defTabSz="1300484"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332" indent="-325121" algn="l" defTabSz="1300484"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575" indent="-325121" algn="l" defTabSz="1300484"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818" indent="-325121" algn="l" defTabSz="1300484"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7059" indent="-325121" algn="l" defTabSz="1300484"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lv-LV"/>
      </a:defPPr>
      <a:lvl1pPr marL="0" algn="l" defTabSz="1300484" rtl="0" eaLnBrk="1" latinLnBrk="0" hangingPunct="1">
        <a:defRPr sz="2560" kern="1200">
          <a:solidFill>
            <a:schemeClr val="tx1"/>
          </a:solidFill>
          <a:latin typeface="+mn-lt"/>
          <a:ea typeface="+mn-ea"/>
          <a:cs typeface="+mn-cs"/>
        </a:defRPr>
      </a:lvl1pPr>
      <a:lvl2pPr marL="650243" algn="l" defTabSz="1300484" rtl="0" eaLnBrk="1" latinLnBrk="0" hangingPunct="1">
        <a:defRPr sz="2560" kern="1200">
          <a:solidFill>
            <a:schemeClr val="tx1"/>
          </a:solidFill>
          <a:latin typeface="+mn-lt"/>
          <a:ea typeface="+mn-ea"/>
          <a:cs typeface="+mn-cs"/>
        </a:defRPr>
      </a:lvl2pPr>
      <a:lvl3pPr marL="1300484" algn="l" defTabSz="1300484" rtl="0" eaLnBrk="1" latinLnBrk="0" hangingPunct="1">
        <a:defRPr sz="2560" kern="1200">
          <a:solidFill>
            <a:schemeClr val="tx1"/>
          </a:solidFill>
          <a:latin typeface="+mn-lt"/>
          <a:ea typeface="+mn-ea"/>
          <a:cs typeface="+mn-cs"/>
        </a:defRPr>
      </a:lvl3pPr>
      <a:lvl4pPr marL="1950727" algn="l" defTabSz="1300484" rtl="0" eaLnBrk="1" latinLnBrk="0" hangingPunct="1">
        <a:defRPr sz="2560" kern="1200">
          <a:solidFill>
            <a:schemeClr val="tx1"/>
          </a:solidFill>
          <a:latin typeface="+mn-lt"/>
          <a:ea typeface="+mn-ea"/>
          <a:cs typeface="+mn-cs"/>
        </a:defRPr>
      </a:lvl4pPr>
      <a:lvl5pPr marL="2600969" algn="l" defTabSz="1300484" rtl="0" eaLnBrk="1" latinLnBrk="0" hangingPunct="1">
        <a:defRPr sz="2560" kern="1200">
          <a:solidFill>
            <a:schemeClr val="tx1"/>
          </a:solidFill>
          <a:latin typeface="+mn-lt"/>
          <a:ea typeface="+mn-ea"/>
          <a:cs typeface="+mn-cs"/>
        </a:defRPr>
      </a:lvl5pPr>
      <a:lvl6pPr marL="3251211" algn="l" defTabSz="1300484" rtl="0" eaLnBrk="1" latinLnBrk="0" hangingPunct="1">
        <a:defRPr sz="2560" kern="1200">
          <a:solidFill>
            <a:schemeClr val="tx1"/>
          </a:solidFill>
          <a:latin typeface="+mn-lt"/>
          <a:ea typeface="+mn-ea"/>
          <a:cs typeface="+mn-cs"/>
        </a:defRPr>
      </a:lvl6pPr>
      <a:lvl7pPr marL="3901454" algn="l" defTabSz="1300484" rtl="0" eaLnBrk="1" latinLnBrk="0" hangingPunct="1">
        <a:defRPr sz="2560" kern="1200">
          <a:solidFill>
            <a:schemeClr val="tx1"/>
          </a:solidFill>
          <a:latin typeface="+mn-lt"/>
          <a:ea typeface="+mn-ea"/>
          <a:cs typeface="+mn-cs"/>
        </a:defRPr>
      </a:lvl7pPr>
      <a:lvl8pPr marL="4551696" algn="l" defTabSz="1300484" rtl="0" eaLnBrk="1" latinLnBrk="0" hangingPunct="1">
        <a:defRPr sz="2560" kern="1200">
          <a:solidFill>
            <a:schemeClr val="tx1"/>
          </a:solidFill>
          <a:latin typeface="+mn-lt"/>
          <a:ea typeface="+mn-ea"/>
          <a:cs typeface="+mn-cs"/>
        </a:defRPr>
      </a:lvl8pPr>
      <a:lvl9pPr marL="5201939" algn="l" defTabSz="1300484"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910A6-552D-384D-948E-FA26BAC7D0BB}"/>
              </a:ext>
            </a:extLst>
          </p:cNvPr>
          <p:cNvSpPr>
            <a:spLocks noGrp="1"/>
          </p:cNvSpPr>
          <p:nvPr>
            <p:ph type="title"/>
          </p:nvPr>
        </p:nvSpPr>
        <p:spPr>
          <a:xfrm>
            <a:off x="1192213" y="519114"/>
            <a:ext cx="14955837" cy="1885951"/>
          </a:xfrm>
          <a:prstGeom prst="rect">
            <a:avLst/>
          </a:prstGeom>
        </p:spPr>
        <p:txBody>
          <a:bodyPr vert="horz" lIns="91440" tIns="45720" rIns="91440" bIns="45720" rtlCol="0" anchor="ctr">
            <a:normAutofit/>
          </a:bodyPr>
          <a:lstStyle/>
          <a:p>
            <a:r>
              <a:rPr lang="en-GB" dirty="0" err="1"/>
              <a:t>Ekonomikas</a:t>
            </a:r>
            <a:r>
              <a:rPr lang="en-GB" dirty="0"/>
              <a:t> </a:t>
            </a:r>
            <a:r>
              <a:rPr lang="en-GB" dirty="0" err="1"/>
              <a:t>ministrija</a:t>
            </a:r>
            <a:r>
              <a:rPr lang="en-GB" dirty="0"/>
              <a:t> 2021</a:t>
            </a:r>
            <a:endParaRPr lang="en-LV" dirty="0"/>
          </a:p>
        </p:txBody>
      </p:sp>
      <p:sp>
        <p:nvSpPr>
          <p:cNvPr id="3" name="Text Placeholder 2">
            <a:extLst>
              <a:ext uri="{FF2B5EF4-FFF2-40B4-BE49-F238E27FC236}">
                <a16:creationId xmlns:a16="http://schemas.microsoft.com/office/drawing/2014/main" id="{059DEFF2-A7A7-6447-9939-89F631E4039C}"/>
              </a:ext>
            </a:extLst>
          </p:cNvPr>
          <p:cNvSpPr>
            <a:spLocks noGrp="1"/>
          </p:cNvSpPr>
          <p:nvPr>
            <p:ph type="body" idx="1"/>
          </p:nvPr>
        </p:nvSpPr>
        <p:spPr>
          <a:xfrm>
            <a:off x="1192213" y="2597151"/>
            <a:ext cx="14955837" cy="6188075"/>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LV"/>
          </a:p>
        </p:txBody>
      </p:sp>
      <p:sp>
        <p:nvSpPr>
          <p:cNvPr id="4" name="Date Placeholder 3">
            <a:extLst>
              <a:ext uri="{FF2B5EF4-FFF2-40B4-BE49-F238E27FC236}">
                <a16:creationId xmlns:a16="http://schemas.microsoft.com/office/drawing/2014/main" id="{B6977A69-06D1-444A-AB3F-CC9E928B8F0C}"/>
              </a:ext>
            </a:extLst>
          </p:cNvPr>
          <p:cNvSpPr>
            <a:spLocks noGrp="1"/>
          </p:cNvSpPr>
          <p:nvPr>
            <p:ph type="dt" sz="half" idx="2"/>
          </p:nvPr>
        </p:nvSpPr>
        <p:spPr>
          <a:xfrm>
            <a:off x="1192215" y="9040814"/>
            <a:ext cx="3902075" cy="519113"/>
          </a:xfrm>
          <a:prstGeom prst="rect">
            <a:avLst/>
          </a:prstGeom>
        </p:spPr>
        <p:txBody>
          <a:bodyPr vert="horz" lIns="91440" tIns="45720" rIns="91440" bIns="45720" rtlCol="0" anchor="ctr"/>
          <a:lstStyle>
            <a:lvl1pPr algn="l">
              <a:defRPr sz="1200">
                <a:solidFill>
                  <a:schemeClr val="tx1">
                    <a:tint val="75000"/>
                  </a:schemeClr>
                </a:solidFill>
              </a:defRPr>
            </a:lvl1pPr>
          </a:lstStyle>
          <a:p>
            <a:fld id="{58102F6D-2937-664A-AB2F-B78F4874A4A1}" type="datetimeFigureOut">
              <a:rPr lang="en-LV" smtClean="0"/>
              <a:t>03/29/2023</a:t>
            </a:fld>
            <a:endParaRPr lang="en-LV"/>
          </a:p>
        </p:txBody>
      </p:sp>
      <p:sp>
        <p:nvSpPr>
          <p:cNvPr id="5" name="Footer Placeholder 4">
            <a:extLst>
              <a:ext uri="{FF2B5EF4-FFF2-40B4-BE49-F238E27FC236}">
                <a16:creationId xmlns:a16="http://schemas.microsoft.com/office/drawing/2014/main" id="{42D20420-8799-0840-8C1B-D6FDC3EE9B36}"/>
              </a:ext>
            </a:extLst>
          </p:cNvPr>
          <p:cNvSpPr>
            <a:spLocks noGrp="1"/>
          </p:cNvSpPr>
          <p:nvPr>
            <p:ph type="ftr" sz="quarter" idx="3"/>
          </p:nvPr>
        </p:nvSpPr>
        <p:spPr>
          <a:xfrm>
            <a:off x="5743576" y="9040814"/>
            <a:ext cx="5853112" cy="51911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LV"/>
          </a:p>
        </p:txBody>
      </p:sp>
      <p:sp>
        <p:nvSpPr>
          <p:cNvPr id="6" name="Slide Number Placeholder 5">
            <a:extLst>
              <a:ext uri="{FF2B5EF4-FFF2-40B4-BE49-F238E27FC236}">
                <a16:creationId xmlns:a16="http://schemas.microsoft.com/office/drawing/2014/main" id="{D284BC5B-7D05-0045-8629-2257849B41BE}"/>
              </a:ext>
            </a:extLst>
          </p:cNvPr>
          <p:cNvSpPr>
            <a:spLocks noGrp="1"/>
          </p:cNvSpPr>
          <p:nvPr>
            <p:ph type="sldNum" sz="quarter" idx="4"/>
          </p:nvPr>
        </p:nvSpPr>
        <p:spPr>
          <a:xfrm>
            <a:off x="12245977" y="9040814"/>
            <a:ext cx="3902075" cy="519113"/>
          </a:xfrm>
          <a:prstGeom prst="rect">
            <a:avLst/>
          </a:prstGeom>
        </p:spPr>
        <p:txBody>
          <a:bodyPr vert="horz" lIns="91440" tIns="45720" rIns="91440" bIns="45720" rtlCol="0" anchor="ctr"/>
          <a:lstStyle>
            <a:lvl1pPr algn="r">
              <a:defRPr sz="1200">
                <a:solidFill>
                  <a:schemeClr val="tx1">
                    <a:tint val="75000"/>
                  </a:schemeClr>
                </a:solidFill>
              </a:defRPr>
            </a:lvl1pPr>
          </a:lstStyle>
          <a:p>
            <a:fld id="{8891F8A6-FDBB-A34F-8650-67E0D2FBAF55}" type="slidenum">
              <a:rPr lang="en-LV" smtClean="0"/>
              <a:t>‹#›</a:t>
            </a:fld>
            <a:endParaRPr lang="en-LV"/>
          </a:p>
        </p:txBody>
      </p:sp>
    </p:spTree>
    <p:extLst>
      <p:ext uri="{BB962C8B-B14F-4D97-AF65-F5344CB8AC3E}">
        <p14:creationId xmlns:p14="http://schemas.microsoft.com/office/powerpoint/2010/main" val="4199585294"/>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Lst>
  <p:txStyles>
    <p:titleStyle>
      <a:lvl1pPr algn="l" defTabSz="914418"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05" indent="-228605" algn="l" defTabSz="914418" rtl="0" eaLnBrk="1" latinLnBrk="0" hangingPunct="1">
        <a:lnSpc>
          <a:spcPct val="90000"/>
        </a:lnSpc>
        <a:spcBef>
          <a:spcPts val="1000"/>
        </a:spcBef>
        <a:buFont typeface="Arial" panose="020B0604020202020204" pitchFamily="34" charset="0"/>
        <a:buChar char="•"/>
        <a:defRPr sz="2801" kern="1200">
          <a:solidFill>
            <a:schemeClr val="tx1"/>
          </a:solidFill>
          <a:latin typeface="+mn-lt"/>
          <a:ea typeface="+mn-ea"/>
          <a:cs typeface="+mn-cs"/>
        </a:defRPr>
      </a:lvl1pPr>
      <a:lvl2pPr marL="685813" indent="-228605" algn="l" defTabSz="914418" rtl="0" eaLnBrk="1" latinLnBrk="0" hangingPunct="1">
        <a:lnSpc>
          <a:spcPct val="90000"/>
        </a:lnSpc>
        <a:spcBef>
          <a:spcPts val="501"/>
        </a:spcBef>
        <a:buFont typeface="Arial" panose="020B0604020202020204" pitchFamily="34" charset="0"/>
        <a:buChar char="•"/>
        <a:defRPr sz="2399" kern="1200">
          <a:solidFill>
            <a:schemeClr val="tx1"/>
          </a:solidFill>
          <a:latin typeface="+mn-lt"/>
          <a:ea typeface="+mn-ea"/>
          <a:cs typeface="+mn-cs"/>
        </a:defRPr>
      </a:lvl2pPr>
      <a:lvl3pPr marL="1143021" indent="-228605" algn="l" defTabSz="914418" rtl="0" eaLnBrk="1" latinLnBrk="0" hangingPunct="1">
        <a:lnSpc>
          <a:spcPct val="90000"/>
        </a:lnSpc>
        <a:spcBef>
          <a:spcPts val="501"/>
        </a:spcBef>
        <a:buFont typeface="Arial" panose="020B0604020202020204" pitchFamily="34" charset="0"/>
        <a:buChar char="•"/>
        <a:defRPr sz="2000" kern="1200">
          <a:solidFill>
            <a:schemeClr val="tx1"/>
          </a:solidFill>
          <a:latin typeface="+mn-lt"/>
          <a:ea typeface="+mn-ea"/>
          <a:cs typeface="+mn-cs"/>
        </a:defRPr>
      </a:lvl3pPr>
      <a:lvl4pPr marL="1600231" indent="-228605" algn="l" defTabSz="914418"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4pPr>
      <a:lvl5pPr marL="2057439" indent="-228605" algn="l" defTabSz="914418"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5pPr>
      <a:lvl6pPr marL="2514648" indent="-228605" algn="l" defTabSz="914418"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6pPr>
      <a:lvl7pPr marL="2971857" indent="-228605" algn="l" defTabSz="914418"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7pPr>
      <a:lvl8pPr marL="3429066" indent="-228605" algn="l" defTabSz="914418"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8pPr>
      <a:lvl9pPr marL="3886274" indent="-228605" algn="l" defTabSz="914418" rtl="0" eaLnBrk="1" latinLnBrk="0" hangingPunct="1">
        <a:lnSpc>
          <a:spcPct val="90000"/>
        </a:lnSpc>
        <a:spcBef>
          <a:spcPts val="501"/>
        </a:spcBef>
        <a:buFont typeface="Arial" panose="020B0604020202020204" pitchFamily="34" charset="0"/>
        <a:buChar char="•"/>
        <a:defRPr sz="1801" kern="1200">
          <a:solidFill>
            <a:schemeClr val="tx1"/>
          </a:solidFill>
          <a:latin typeface="+mn-lt"/>
          <a:ea typeface="+mn-ea"/>
          <a:cs typeface="+mn-cs"/>
        </a:defRPr>
      </a:lvl9pPr>
    </p:bodyStyle>
    <p:otherStyle>
      <a:defPPr>
        <a:defRPr lang="en-LV"/>
      </a:defPPr>
      <a:lvl1pPr marL="0" algn="l" defTabSz="914418" rtl="0" eaLnBrk="1" latinLnBrk="0" hangingPunct="1">
        <a:defRPr sz="1801" kern="1200">
          <a:solidFill>
            <a:schemeClr val="tx1"/>
          </a:solidFill>
          <a:latin typeface="+mn-lt"/>
          <a:ea typeface="+mn-ea"/>
          <a:cs typeface="+mn-cs"/>
        </a:defRPr>
      </a:lvl1pPr>
      <a:lvl2pPr marL="457208" algn="l" defTabSz="914418" rtl="0" eaLnBrk="1" latinLnBrk="0" hangingPunct="1">
        <a:defRPr sz="1801" kern="1200">
          <a:solidFill>
            <a:schemeClr val="tx1"/>
          </a:solidFill>
          <a:latin typeface="+mn-lt"/>
          <a:ea typeface="+mn-ea"/>
          <a:cs typeface="+mn-cs"/>
        </a:defRPr>
      </a:lvl2pPr>
      <a:lvl3pPr marL="914418" algn="l" defTabSz="914418" rtl="0" eaLnBrk="1" latinLnBrk="0" hangingPunct="1">
        <a:defRPr sz="1801" kern="1200">
          <a:solidFill>
            <a:schemeClr val="tx1"/>
          </a:solidFill>
          <a:latin typeface="+mn-lt"/>
          <a:ea typeface="+mn-ea"/>
          <a:cs typeface="+mn-cs"/>
        </a:defRPr>
      </a:lvl3pPr>
      <a:lvl4pPr marL="1371626" algn="l" defTabSz="914418" rtl="0" eaLnBrk="1" latinLnBrk="0" hangingPunct="1">
        <a:defRPr sz="1801" kern="1200">
          <a:solidFill>
            <a:schemeClr val="tx1"/>
          </a:solidFill>
          <a:latin typeface="+mn-lt"/>
          <a:ea typeface="+mn-ea"/>
          <a:cs typeface="+mn-cs"/>
        </a:defRPr>
      </a:lvl4pPr>
      <a:lvl5pPr marL="1828835" algn="l" defTabSz="914418" rtl="0" eaLnBrk="1" latinLnBrk="0" hangingPunct="1">
        <a:defRPr sz="1801" kern="1200">
          <a:solidFill>
            <a:schemeClr val="tx1"/>
          </a:solidFill>
          <a:latin typeface="+mn-lt"/>
          <a:ea typeface="+mn-ea"/>
          <a:cs typeface="+mn-cs"/>
        </a:defRPr>
      </a:lvl5pPr>
      <a:lvl6pPr marL="2286044" algn="l" defTabSz="914418" rtl="0" eaLnBrk="1" latinLnBrk="0" hangingPunct="1">
        <a:defRPr sz="1801" kern="1200">
          <a:solidFill>
            <a:schemeClr val="tx1"/>
          </a:solidFill>
          <a:latin typeface="+mn-lt"/>
          <a:ea typeface="+mn-ea"/>
          <a:cs typeface="+mn-cs"/>
        </a:defRPr>
      </a:lvl6pPr>
      <a:lvl7pPr marL="2743253" algn="l" defTabSz="914418" rtl="0" eaLnBrk="1" latinLnBrk="0" hangingPunct="1">
        <a:defRPr sz="1801" kern="1200">
          <a:solidFill>
            <a:schemeClr val="tx1"/>
          </a:solidFill>
          <a:latin typeface="+mn-lt"/>
          <a:ea typeface="+mn-ea"/>
          <a:cs typeface="+mn-cs"/>
        </a:defRPr>
      </a:lvl7pPr>
      <a:lvl8pPr marL="3200461" algn="l" defTabSz="914418" rtl="0" eaLnBrk="1" latinLnBrk="0" hangingPunct="1">
        <a:defRPr sz="1801" kern="1200">
          <a:solidFill>
            <a:schemeClr val="tx1"/>
          </a:solidFill>
          <a:latin typeface="+mn-lt"/>
          <a:ea typeface="+mn-ea"/>
          <a:cs typeface="+mn-cs"/>
        </a:defRPr>
      </a:lvl8pPr>
      <a:lvl9pPr marL="3657671" algn="l" defTabSz="914418"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6D0DDB-CB51-4C74-9684-8927AF3DE668}"/>
              </a:ext>
            </a:extLst>
          </p:cNvPr>
          <p:cNvSpPr>
            <a:spLocks noGrp="1"/>
          </p:cNvSpPr>
          <p:nvPr>
            <p:ph type="title"/>
          </p:nvPr>
        </p:nvSpPr>
        <p:spPr>
          <a:xfrm>
            <a:off x="1192143" y="519293"/>
            <a:ext cx="14955977" cy="1885245"/>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E195E449-DF2C-460A-8CAB-2ABA47276A6B}"/>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DF38FBB-2FBE-4524-A5C8-68A5E34551CB}"/>
              </a:ext>
            </a:extLst>
          </p:cNvPr>
          <p:cNvSpPr>
            <a:spLocks noGrp="1"/>
          </p:cNvSpPr>
          <p:nvPr>
            <p:ph type="dt" sz="half" idx="2"/>
          </p:nvPr>
        </p:nvSpPr>
        <p:spPr>
          <a:xfrm>
            <a:off x="1192143" y="9040146"/>
            <a:ext cx="3901559"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0BAEE34C-0F01-4ABB-AC25-B37D02678FD1}" type="datetimeFigureOut">
              <a:rPr lang="lv-LV" smtClean="0"/>
              <a:t>29.03.2023</a:t>
            </a:fld>
            <a:endParaRPr lang="lv-LV"/>
          </a:p>
        </p:txBody>
      </p:sp>
      <p:sp>
        <p:nvSpPr>
          <p:cNvPr id="5" name="Footer Placeholder 4">
            <a:extLst>
              <a:ext uri="{FF2B5EF4-FFF2-40B4-BE49-F238E27FC236}">
                <a16:creationId xmlns:a16="http://schemas.microsoft.com/office/drawing/2014/main" id="{587D7327-02F3-46AA-93ED-FF11B995AD0C}"/>
              </a:ext>
            </a:extLst>
          </p:cNvPr>
          <p:cNvSpPr>
            <a:spLocks noGrp="1"/>
          </p:cNvSpPr>
          <p:nvPr>
            <p:ph type="ftr" sz="quarter" idx="3"/>
          </p:nvPr>
        </p:nvSpPr>
        <p:spPr>
          <a:xfrm>
            <a:off x="5743962" y="9040146"/>
            <a:ext cx="5852339"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86ED392C-8646-409D-A6C4-AFB99749A6E0}"/>
              </a:ext>
            </a:extLst>
          </p:cNvPr>
          <p:cNvSpPr>
            <a:spLocks noGrp="1"/>
          </p:cNvSpPr>
          <p:nvPr>
            <p:ph type="sldNum" sz="quarter" idx="4"/>
          </p:nvPr>
        </p:nvSpPr>
        <p:spPr>
          <a:xfrm>
            <a:off x="12246561" y="9040146"/>
            <a:ext cx="3901559"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5ACE33B5-141F-455C-9D79-B929C25E8CA7}" type="slidenum">
              <a:rPr lang="lv-LV" smtClean="0"/>
              <a:t>‹#›</a:t>
            </a:fld>
            <a:endParaRPr lang="lv-LV"/>
          </a:p>
        </p:txBody>
      </p:sp>
    </p:spTree>
    <p:extLst>
      <p:ext uri="{BB962C8B-B14F-4D97-AF65-F5344CB8AC3E}">
        <p14:creationId xmlns:p14="http://schemas.microsoft.com/office/powerpoint/2010/main" val="237294733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 id="2147483840" r:id="rId19"/>
  </p:sldLayoutIdLst>
  <p:txStyles>
    <p:titleStyle>
      <a:lvl1pPr algn="l" defTabSz="1300484"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21" indent="-325121" algn="l" defTabSz="1300484"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64" indent="-325121" algn="l" defTabSz="1300484" rtl="0" eaLnBrk="1" latinLnBrk="0" hangingPunct="1">
        <a:lnSpc>
          <a:spcPct val="90000"/>
        </a:lnSpc>
        <a:spcBef>
          <a:spcPts val="711"/>
        </a:spcBef>
        <a:buFont typeface="Arial" panose="020B0604020202020204" pitchFamily="34" charset="0"/>
        <a:buChar char="•"/>
        <a:defRPr sz="3414" kern="1200">
          <a:solidFill>
            <a:schemeClr val="tx1"/>
          </a:solidFill>
          <a:latin typeface="+mn-lt"/>
          <a:ea typeface="+mn-ea"/>
          <a:cs typeface="+mn-cs"/>
        </a:defRPr>
      </a:lvl2pPr>
      <a:lvl3pPr marL="1625606" indent="-325121" algn="l" defTabSz="1300484" rtl="0" eaLnBrk="1" latinLnBrk="0" hangingPunct="1">
        <a:lnSpc>
          <a:spcPct val="90000"/>
        </a:lnSpc>
        <a:spcBef>
          <a:spcPts val="711"/>
        </a:spcBef>
        <a:buFont typeface="Arial" panose="020B0604020202020204" pitchFamily="34" charset="0"/>
        <a:buChar char="•"/>
        <a:defRPr sz="2845" kern="1200">
          <a:solidFill>
            <a:schemeClr val="tx1"/>
          </a:solidFill>
          <a:latin typeface="+mn-lt"/>
          <a:ea typeface="+mn-ea"/>
          <a:cs typeface="+mn-cs"/>
        </a:defRPr>
      </a:lvl3pPr>
      <a:lvl4pPr marL="2275848" indent="-325121" algn="l" defTabSz="1300484"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91" indent="-325121" algn="l" defTabSz="1300484"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332" indent="-325121" algn="l" defTabSz="1300484"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575" indent="-325121" algn="l" defTabSz="1300484"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818" indent="-325121" algn="l" defTabSz="1300484"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7059" indent="-325121" algn="l" defTabSz="1300484"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lv-LV"/>
      </a:defPPr>
      <a:lvl1pPr marL="0" algn="l" defTabSz="1300484" rtl="0" eaLnBrk="1" latinLnBrk="0" hangingPunct="1">
        <a:defRPr sz="2560" kern="1200">
          <a:solidFill>
            <a:schemeClr val="tx1"/>
          </a:solidFill>
          <a:latin typeface="+mn-lt"/>
          <a:ea typeface="+mn-ea"/>
          <a:cs typeface="+mn-cs"/>
        </a:defRPr>
      </a:lvl1pPr>
      <a:lvl2pPr marL="650243" algn="l" defTabSz="1300484" rtl="0" eaLnBrk="1" latinLnBrk="0" hangingPunct="1">
        <a:defRPr sz="2560" kern="1200">
          <a:solidFill>
            <a:schemeClr val="tx1"/>
          </a:solidFill>
          <a:latin typeface="+mn-lt"/>
          <a:ea typeface="+mn-ea"/>
          <a:cs typeface="+mn-cs"/>
        </a:defRPr>
      </a:lvl2pPr>
      <a:lvl3pPr marL="1300484" algn="l" defTabSz="1300484" rtl="0" eaLnBrk="1" latinLnBrk="0" hangingPunct="1">
        <a:defRPr sz="2560" kern="1200">
          <a:solidFill>
            <a:schemeClr val="tx1"/>
          </a:solidFill>
          <a:latin typeface="+mn-lt"/>
          <a:ea typeface="+mn-ea"/>
          <a:cs typeface="+mn-cs"/>
        </a:defRPr>
      </a:lvl3pPr>
      <a:lvl4pPr marL="1950727" algn="l" defTabSz="1300484" rtl="0" eaLnBrk="1" latinLnBrk="0" hangingPunct="1">
        <a:defRPr sz="2560" kern="1200">
          <a:solidFill>
            <a:schemeClr val="tx1"/>
          </a:solidFill>
          <a:latin typeface="+mn-lt"/>
          <a:ea typeface="+mn-ea"/>
          <a:cs typeface="+mn-cs"/>
        </a:defRPr>
      </a:lvl4pPr>
      <a:lvl5pPr marL="2600969" algn="l" defTabSz="1300484" rtl="0" eaLnBrk="1" latinLnBrk="0" hangingPunct="1">
        <a:defRPr sz="2560" kern="1200">
          <a:solidFill>
            <a:schemeClr val="tx1"/>
          </a:solidFill>
          <a:latin typeface="+mn-lt"/>
          <a:ea typeface="+mn-ea"/>
          <a:cs typeface="+mn-cs"/>
        </a:defRPr>
      </a:lvl5pPr>
      <a:lvl6pPr marL="3251211" algn="l" defTabSz="1300484" rtl="0" eaLnBrk="1" latinLnBrk="0" hangingPunct="1">
        <a:defRPr sz="2560" kern="1200">
          <a:solidFill>
            <a:schemeClr val="tx1"/>
          </a:solidFill>
          <a:latin typeface="+mn-lt"/>
          <a:ea typeface="+mn-ea"/>
          <a:cs typeface="+mn-cs"/>
        </a:defRPr>
      </a:lvl6pPr>
      <a:lvl7pPr marL="3901454" algn="l" defTabSz="1300484" rtl="0" eaLnBrk="1" latinLnBrk="0" hangingPunct="1">
        <a:defRPr sz="2560" kern="1200">
          <a:solidFill>
            <a:schemeClr val="tx1"/>
          </a:solidFill>
          <a:latin typeface="+mn-lt"/>
          <a:ea typeface="+mn-ea"/>
          <a:cs typeface="+mn-cs"/>
        </a:defRPr>
      </a:lvl7pPr>
      <a:lvl8pPr marL="4551696" algn="l" defTabSz="1300484" rtl="0" eaLnBrk="1" latinLnBrk="0" hangingPunct="1">
        <a:defRPr sz="2560" kern="1200">
          <a:solidFill>
            <a:schemeClr val="tx1"/>
          </a:solidFill>
          <a:latin typeface="+mn-lt"/>
          <a:ea typeface="+mn-ea"/>
          <a:cs typeface="+mn-cs"/>
        </a:defRPr>
      </a:lvl8pPr>
      <a:lvl9pPr marL="5201939" algn="l" defTabSz="1300484"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4.xml"/><Relationship Id="rId5" Type="http://schemas.openxmlformats.org/officeDocument/2006/relationships/chart" Target="../charts/chart1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0.xml"/><Relationship Id="rId4" Type="http://schemas.openxmlformats.org/officeDocument/2006/relationships/chart" Target="../charts/chart20.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emf"/><Relationship Id="rId5" Type="http://schemas.openxmlformats.org/officeDocument/2006/relationships/hyperlink" Target="https://prognozes.em.gov.lv/" TargetMode="External"/><Relationship Id="rId4" Type="http://schemas.openxmlformats.org/officeDocument/2006/relationships/hyperlink" Target="https://www.em.gov.lv/lv/darba-tirgus-zinojum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0.png"/><Relationship Id="rId2" Type="http://schemas.microsoft.com/office/2014/relationships/chartEx" Target="../charts/chartEx4.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chart" Target="../charts/chart29.xml"/></Relationships>
</file>

<file path=ppt/slides/_rels/slide2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4/relationships/chartEx" Target="../charts/chartEx5.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chart" Target="../charts/chart37.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hyperlink" Target="http://prognozes.em.gov.lv/" TargetMode="External"/><Relationship Id="rId2" Type="http://schemas.openxmlformats.org/officeDocument/2006/relationships/image" Target="../media/image30.png"/><Relationship Id="rId1" Type="http://schemas.openxmlformats.org/officeDocument/2006/relationships/slideLayout" Target="../slideLayouts/slideLayout40.xml"/><Relationship Id="rId5" Type="http://schemas.openxmlformats.org/officeDocument/2006/relationships/image" Target="../media/image32.sv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0.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8" Type="http://schemas.microsoft.com/office/2014/relationships/chartEx" Target="../charts/chartEx3.xml"/><Relationship Id="rId3" Type="http://schemas.openxmlformats.org/officeDocument/2006/relationships/chart" Target="../charts/chart4.xml"/><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microsoft.com/office/2014/relationships/chartEx" Target="../charts/chartEx2.xml"/><Relationship Id="rId5" Type="http://schemas.openxmlformats.org/officeDocument/2006/relationships/image" Target="../media/image19.png"/><Relationship Id="rId4" Type="http://schemas.microsoft.com/office/2014/relationships/chartEx" Target="../charts/chartEx1.xm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chart" Target="../charts/chart1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3.xml"/><Relationship Id="rId1" Type="http://schemas.openxmlformats.org/officeDocument/2006/relationships/slideLayout" Target="../slideLayouts/slideLayout7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1DC773-F061-4329-AE01-042F424E5CE3}"/>
              </a:ext>
            </a:extLst>
          </p:cNvPr>
          <p:cNvSpPr>
            <a:spLocks noGrp="1"/>
          </p:cNvSpPr>
          <p:nvPr>
            <p:ph type="sldNum" sz="quarter" idx="12"/>
          </p:nvPr>
        </p:nvSpPr>
        <p:spPr/>
        <p:txBody>
          <a:bodyPr/>
          <a:lstStyle/>
          <a:p>
            <a:fld id="{8891F8A6-FDBB-A34F-8650-67E0D2FBAF55}" type="slidenum">
              <a:rPr lang="en-LV" smtClean="0"/>
              <a:pPr/>
              <a:t>1</a:t>
            </a:fld>
            <a:endParaRPr lang="en-LV" dirty="0"/>
          </a:p>
        </p:txBody>
      </p:sp>
      <p:pic>
        <p:nvPicPr>
          <p:cNvPr id="7" name="Picture Placeholder 8">
            <a:extLst>
              <a:ext uri="{FF2B5EF4-FFF2-40B4-BE49-F238E27FC236}">
                <a16:creationId xmlns:a16="http://schemas.microsoft.com/office/drawing/2014/main" id="{8DC551E5-EA7E-44E7-995F-97DCA5F54919}"/>
              </a:ext>
            </a:extLst>
          </p:cNvPr>
          <p:cNvPicPr>
            <a:picLocks noGrp="1" noChangeAspect="1"/>
          </p:cNvPicPr>
          <p:nvPr>
            <p:ph type="pic" sz="quarter" idx="16"/>
          </p:nvPr>
        </p:nvPicPr>
        <p:blipFill rotWithShape="1">
          <a:blip r:embed="rId2">
            <a:duotone>
              <a:prstClr val="black"/>
              <a:srgbClr val="01859C">
                <a:tint val="45000"/>
                <a:satMod val="400000"/>
              </a:srgbClr>
            </a:duotone>
            <a:alphaModFix amt="71000"/>
            <a:extLst>
              <a:ext uri="{BEBA8EAE-BF5A-486C-A8C5-ECC9F3942E4B}">
                <a14:imgProps xmlns:a14="http://schemas.microsoft.com/office/drawing/2010/main">
                  <a14:imgLayer r:embed="rId3">
                    <a14:imgEffect>
                      <a14:sharpenSoften amount="-66000"/>
                    </a14:imgEffect>
                    <a14:imgEffect>
                      <a14:brightnessContrast bright="6000" contrast="-15000"/>
                    </a14:imgEffect>
                  </a14:imgLayer>
                </a14:imgProps>
              </a:ext>
              <a:ext uri="{28A0092B-C50C-407E-A947-70E740481C1C}">
                <a14:useLocalDpi xmlns:a14="http://schemas.microsoft.com/office/drawing/2010/main" val="0"/>
              </a:ext>
            </a:extLst>
          </a:blip>
          <a:srcRect l="6370" t="1076" r="6370" b="1876"/>
          <a:stretch/>
        </p:blipFill>
        <p:spPr>
          <a:xfrm>
            <a:off x="6096265" y="-808"/>
            <a:ext cx="11243733" cy="9754408"/>
          </a:xfrm>
          <a:effectLst>
            <a:softEdge rad="0"/>
          </a:effectLst>
        </p:spPr>
      </p:pic>
      <p:sp>
        <p:nvSpPr>
          <p:cNvPr id="9" name="Text Placeholder 3">
            <a:extLst>
              <a:ext uri="{FF2B5EF4-FFF2-40B4-BE49-F238E27FC236}">
                <a16:creationId xmlns:a16="http://schemas.microsoft.com/office/drawing/2014/main" id="{8042F1B3-2F5B-4496-A0DC-C1767EA79C7E}"/>
              </a:ext>
            </a:extLst>
          </p:cNvPr>
          <p:cNvSpPr txBox="1">
            <a:spLocks/>
          </p:cNvSpPr>
          <p:nvPr/>
        </p:nvSpPr>
        <p:spPr>
          <a:xfrm>
            <a:off x="1756230" y="8694628"/>
            <a:ext cx="5521134" cy="703108"/>
          </a:xfrm>
          <a:prstGeom prst="rect">
            <a:avLst/>
          </a:prstGeom>
        </p:spPr>
        <p:txBody>
          <a:bodyPr vert="horz" lIns="130048" tIns="65025" rIns="130048" bIns="65025"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984" b="0" i="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lv-LV" altLang="lv-LV" sz="2276" dirty="0">
                <a:latin typeface="+mj-lt"/>
                <a:ea typeface="Segoe UI" panose="020B0502040204020203" pitchFamily="34" charset="0"/>
                <a:cs typeface="Segoe UI" panose="020B0502040204020203" pitchFamily="34" charset="0"/>
              </a:rPr>
              <a:t>2023.gada 29. martā</a:t>
            </a:r>
          </a:p>
        </p:txBody>
      </p:sp>
      <p:sp>
        <p:nvSpPr>
          <p:cNvPr id="6" name="Text Placeholder 3">
            <a:extLst>
              <a:ext uri="{FF2B5EF4-FFF2-40B4-BE49-F238E27FC236}">
                <a16:creationId xmlns:a16="http://schemas.microsoft.com/office/drawing/2014/main" id="{61FEC1EF-621B-0214-F8D7-5F3707E0B0D6}"/>
              </a:ext>
            </a:extLst>
          </p:cNvPr>
          <p:cNvSpPr txBox="1">
            <a:spLocks/>
          </p:cNvSpPr>
          <p:nvPr/>
        </p:nvSpPr>
        <p:spPr>
          <a:xfrm>
            <a:off x="417598" y="4402278"/>
            <a:ext cx="8879199" cy="2903478"/>
          </a:xfrm>
          <a:prstGeom prst="rect">
            <a:avLst/>
          </a:prstGeom>
        </p:spPr>
        <p:txBody>
          <a:bodyPr vert="horz" lIns="91440" tIns="45720" rIns="91440" bIns="45720" rtlCol="0" anchor="ctr">
            <a:normAutofit/>
          </a:bodyPr>
          <a:lstStyle>
            <a:lvl1pPr marL="0" indent="0" algn="ctr" defTabSz="1300460" rtl="0" eaLnBrk="1" latinLnBrk="0" hangingPunct="1">
              <a:lnSpc>
                <a:spcPct val="90000"/>
              </a:lnSpc>
              <a:spcBef>
                <a:spcPts val="1422"/>
              </a:spcBef>
              <a:buFont typeface="Arial" panose="020B0604020202020204" pitchFamily="34" charset="0"/>
              <a:buNone/>
              <a:defRPr sz="6000" b="1" i="0" kern="1200">
                <a:solidFill>
                  <a:srgbClr val="00859B"/>
                </a:solidFill>
                <a:latin typeface="Verdana" panose="020B0604030504040204" pitchFamily="34" charset="0"/>
                <a:ea typeface="Verdana" panose="020B0604030504040204" pitchFamily="34" charset="0"/>
                <a:cs typeface="Verdana" panose="020B0604030504040204" pitchFamily="34" charset="0"/>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Calibri Light" panose="020F0302020204030204" pitchFamily="34" charset="0"/>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Calibri Light" panose="020F0302020204030204" pitchFamily="34" charset="0"/>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Calibri Light" panose="020F0302020204030204" pitchFamily="34" charset="0"/>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Calibri Light" panose="020F030202020403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lv-LV" sz="3414" dirty="0"/>
              <a:t>DARBA TIRGUS PROGNOZES LĪDZ</a:t>
            </a:r>
          </a:p>
          <a:p>
            <a:r>
              <a:rPr lang="lv-LV" sz="3414" dirty="0"/>
              <a:t>2040. GADAM</a:t>
            </a:r>
          </a:p>
        </p:txBody>
      </p:sp>
    </p:spTree>
    <p:extLst>
      <p:ext uri="{BB962C8B-B14F-4D97-AF65-F5344CB8AC3E}">
        <p14:creationId xmlns:p14="http://schemas.microsoft.com/office/powerpoint/2010/main" val="1655979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EB78E19-B924-4CE5-AB1B-6AB47DD89409}"/>
              </a:ext>
            </a:extLst>
          </p:cNvPr>
          <p:cNvPicPr>
            <a:picLocks noChangeAspect="1"/>
          </p:cNvPicPr>
          <p:nvPr/>
        </p:nvPicPr>
        <p:blipFill>
          <a:blip r:embed="rId2"/>
          <a:stretch>
            <a:fillRect/>
          </a:stretch>
        </p:blipFill>
        <p:spPr>
          <a:xfrm>
            <a:off x="3010130" y="2680646"/>
            <a:ext cx="8721547" cy="6190821"/>
          </a:xfrm>
          <a:prstGeom prst="rect">
            <a:avLst/>
          </a:prstGeom>
        </p:spPr>
      </p:pic>
      <p:sp>
        <p:nvSpPr>
          <p:cNvPr id="9" name="TextBox 8">
            <a:extLst>
              <a:ext uri="{FF2B5EF4-FFF2-40B4-BE49-F238E27FC236}">
                <a16:creationId xmlns:a16="http://schemas.microsoft.com/office/drawing/2014/main" id="{6C3CE5B7-F1BA-476D-B65E-AB147E7BEC11}"/>
              </a:ext>
            </a:extLst>
          </p:cNvPr>
          <p:cNvSpPr txBox="1"/>
          <p:nvPr/>
        </p:nvSpPr>
        <p:spPr>
          <a:xfrm>
            <a:off x="90371" y="9160942"/>
            <a:ext cx="2563534" cy="486287"/>
          </a:xfrm>
          <a:prstGeom prst="rect">
            <a:avLst/>
          </a:prstGeom>
          <a:noFill/>
        </p:spPr>
        <p:txBody>
          <a:bodyPr wrap="square" rtlCol="0">
            <a:spAutoFit/>
          </a:bodyPr>
          <a:lstStyle/>
          <a:p>
            <a:pPr defTabSz="975345">
              <a:defRPr/>
            </a:pPr>
            <a:r>
              <a:rPr lang="lv-LV" sz="1280" dirty="0">
                <a:latin typeface="Segoe UI Light" panose="020B0502040204020203" pitchFamily="34" charset="0"/>
                <a:ea typeface="Verdana" panose="020B0604030504040204" pitchFamily="34" charset="0"/>
                <a:cs typeface="Verdana" panose="020B0604030504040204" pitchFamily="34" charset="0"/>
              </a:rPr>
              <a:t>Avots</a:t>
            </a:r>
            <a:r>
              <a:rPr lang="en-US" sz="1280" dirty="0">
                <a:latin typeface="Segoe UI Light" panose="020B0502040204020203" pitchFamily="34" charset="0"/>
                <a:ea typeface="Verdana" panose="020B0604030504040204" pitchFamily="34" charset="0"/>
                <a:cs typeface="Verdana" panose="020B0604030504040204" pitchFamily="34" charset="0"/>
              </a:rPr>
              <a:t>: </a:t>
            </a:r>
            <a:r>
              <a:rPr lang="lv-LV" sz="1280" dirty="0" err="1">
                <a:latin typeface="Segoe UI Light" panose="020B0502040204020203" pitchFamily="34" charset="0"/>
                <a:ea typeface="Verdana" panose="020B0604030504040204" pitchFamily="34" charset="0"/>
                <a:cs typeface="Verdana" panose="020B0604030504040204" pitchFamily="34" charset="0"/>
              </a:rPr>
              <a:t>McKinsey</a:t>
            </a:r>
            <a:r>
              <a:rPr lang="lv-LV" sz="1280" dirty="0">
                <a:latin typeface="Segoe UI Light" panose="020B0502040204020203" pitchFamily="34" charset="0"/>
                <a:ea typeface="Verdana" panose="020B0604030504040204" pitchFamily="34" charset="0"/>
                <a:cs typeface="Verdana" panose="020B0604030504040204" pitchFamily="34" charset="0"/>
              </a:rPr>
              <a:t>, ASV Darba statistikas birojs </a:t>
            </a:r>
            <a:endParaRPr lang="en-US" sz="1280" dirty="0">
              <a:latin typeface="Segoe UI Light" panose="020B0502040204020203" pitchFamily="34" charset="0"/>
              <a:ea typeface="Verdana" panose="020B0604030504040204" pitchFamily="34" charset="0"/>
              <a:cs typeface="Verdana" panose="020B0604030504040204" pitchFamily="34" charset="0"/>
            </a:endParaRPr>
          </a:p>
        </p:txBody>
      </p:sp>
      <p:sp>
        <p:nvSpPr>
          <p:cNvPr id="6" name="Slide Number Placeholder 1">
            <a:extLst>
              <a:ext uri="{FF2B5EF4-FFF2-40B4-BE49-F238E27FC236}">
                <a16:creationId xmlns:a16="http://schemas.microsoft.com/office/drawing/2014/main" id="{AF301602-98D1-4453-B9ED-34D8680A3988}"/>
              </a:ext>
            </a:extLst>
          </p:cNvPr>
          <p:cNvSpPr txBox="1">
            <a:spLocks/>
          </p:cNvSpPr>
          <p:nvPr/>
        </p:nvSpPr>
        <p:spPr>
          <a:xfrm>
            <a:off x="16709544" y="9287849"/>
            <a:ext cx="577991" cy="433493"/>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300460">
              <a:defRPr/>
            </a:pPr>
            <a:fld id="{DC253BEA-5C99-48DB-9FD2-EA6B203FEBF6}" type="slidenum">
              <a:rPr lang="en-US" altLang="lv-LV" sz="1422" b="0">
                <a:solidFill>
                  <a:prstClr val="black">
                    <a:tint val="75000"/>
                  </a:prstClr>
                </a:solidFill>
                <a:latin typeface="Segoe UI Light" panose="020B0502040204020203" pitchFamily="34" charset="0"/>
              </a:rPr>
              <a:pPr algn="r" defTabSz="1300460">
                <a:defRPr/>
              </a:pPr>
              <a:t>10</a:t>
            </a:fld>
            <a:endParaRPr lang="en-US" altLang="lv-LV" sz="1422" b="0" dirty="0">
              <a:solidFill>
                <a:prstClr val="black">
                  <a:tint val="75000"/>
                </a:prstClr>
              </a:solidFill>
              <a:latin typeface="Segoe UI Light" panose="020B0502040204020203" pitchFamily="34" charset="0"/>
            </a:endParaRPr>
          </a:p>
        </p:txBody>
      </p:sp>
      <p:grpSp>
        <p:nvGrpSpPr>
          <p:cNvPr id="20" name="Group 19">
            <a:extLst>
              <a:ext uri="{FF2B5EF4-FFF2-40B4-BE49-F238E27FC236}">
                <a16:creationId xmlns:a16="http://schemas.microsoft.com/office/drawing/2014/main" id="{E4F28EB5-B1BA-4236-A1BF-AF2B2B5421BA}"/>
              </a:ext>
            </a:extLst>
          </p:cNvPr>
          <p:cNvGrpSpPr/>
          <p:nvPr/>
        </p:nvGrpSpPr>
        <p:grpSpPr>
          <a:xfrm>
            <a:off x="6715487" y="9027192"/>
            <a:ext cx="4196521" cy="705420"/>
            <a:chOff x="10418356" y="2215736"/>
            <a:chExt cx="848280" cy="973999"/>
          </a:xfrm>
        </p:grpSpPr>
        <p:pic>
          <p:nvPicPr>
            <p:cNvPr id="14" name="Picture 13">
              <a:extLst>
                <a:ext uri="{FF2B5EF4-FFF2-40B4-BE49-F238E27FC236}">
                  <a16:creationId xmlns:a16="http://schemas.microsoft.com/office/drawing/2014/main" id="{E6AE8C86-023D-487A-B6CF-322E0D12D243}"/>
                </a:ext>
              </a:extLst>
            </p:cNvPr>
            <p:cNvPicPr>
              <a:picLocks noChangeAspect="1"/>
            </p:cNvPicPr>
            <p:nvPr/>
          </p:nvPicPr>
          <p:blipFill>
            <a:blip r:embed="rId3"/>
            <a:stretch>
              <a:fillRect/>
            </a:stretch>
          </p:blipFill>
          <p:spPr>
            <a:xfrm>
              <a:off x="10950280" y="2215736"/>
              <a:ext cx="316356" cy="973999"/>
            </a:xfrm>
            <a:prstGeom prst="rect">
              <a:avLst/>
            </a:prstGeom>
          </p:spPr>
        </p:pic>
        <p:sp>
          <p:nvSpPr>
            <p:cNvPr id="15" name="Rectangle 14">
              <a:extLst>
                <a:ext uri="{FF2B5EF4-FFF2-40B4-BE49-F238E27FC236}">
                  <a16:creationId xmlns:a16="http://schemas.microsoft.com/office/drawing/2014/main" id="{468BD64D-B639-44E6-8C08-AC61A3392F92}"/>
                </a:ext>
              </a:extLst>
            </p:cNvPr>
            <p:cNvSpPr/>
            <p:nvPr/>
          </p:nvSpPr>
          <p:spPr>
            <a:xfrm>
              <a:off x="10418356" y="2397139"/>
              <a:ext cx="624626" cy="550498"/>
            </a:xfrm>
            <a:prstGeom prst="rect">
              <a:avLst/>
            </a:prstGeom>
          </p:spPr>
          <p:txBody>
            <a:bodyPr wrap="square">
              <a:spAutoFit/>
            </a:bodyPr>
            <a:lstStyle/>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Ovāla izmērs – darbu īpatsvars nozarē, %</a:t>
              </a:r>
            </a:p>
          </p:txBody>
        </p:sp>
      </p:grpSp>
      <p:grpSp>
        <p:nvGrpSpPr>
          <p:cNvPr id="19" name="Group 18">
            <a:extLst>
              <a:ext uri="{FF2B5EF4-FFF2-40B4-BE49-F238E27FC236}">
                <a16:creationId xmlns:a16="http://schemas.microsoft.com/office/drawing/2014/main" id="{70BD8A32-20D2-406C-9DE3-E5903E061011}"/>
              </a:ext>
            </a:extLst>
          </p:cNvPr>
          <p:cNvGrpSpPr/>
          <p:nvPr/>
        </p:nvGrpSpPr>
        <p:grpSpPr>
          <a:xfrm rot="16200000">
            <a:off x="4361401" y="7226074"/>
            <a:ext cx="671525" cy="4102562"/>
            <a:chOff x="10635567" y="3660348"/>
            <a:chExt cx="472166" cy="1581755"/>
          </a:xfrm>
        </p:grpSpPr>
        <p:pic>
          <p:nvPicPr>
            <p:cNvPr id="16" name="Picture 15">
              <a:extLst>
                <a:ext uri="{FF2B5EF4-FFF2-40B4-BE49-F238E27FC236}">
                  <a16:creationId xmlns:a16="http://schemas.microsoft.com/office/drawing/2014/main" id="{0DCDDCD7-37FB-401F-8B6C-3244DD041B2B}"/>
                </a:ext>
              </a:extLst>
            </p:cNvPr>
            <p:cNvPicPr>
              <a:picLocks noChangeAspect="1"/>
            </p:cNvPicPr>
            <p:nvPr/>
          </p:nvPicPr>
          <p:blipFill>
            <a:blip r:embed="rId4"/>
            <a:stretch>
              <a:fillRect/>
            </a:stretch>
          </p:blipFill>
          <p:spPr>
            <a:xfrm rot="16200000">
              <a:off x="10346948" y="4699288"/>
              <a:ext cx="821819" cy="244582"/>
            </a:xfrm>
            <a:prstGeom prst="rect">
              <a:avLst/>
            </a:prstGeom>
          </p:spPr>
        </p:pic>
        <p:sp>
          <p:nvSpPr>
            <p:cNvPr id="17" name="Rectangle 16">
              <a:extLst>
                <a:ext uri="{FF2B5EF4-FFF2-40B4-BE49-F238E27FC236}">
                  <a16:creationId xmlns:a16="http://schemas.microsoft.com/office/drawing/2014/main" id="{B7A19D82-0E19-4180-8F64-72D02D3C2585}"/>
                </a:ext>
              </a:extLst>
            </p:cNvPr>
            <p:cNvSpPr/>
            <p:nvPr/>
          </p:nvSpPr>
          <p:spPr>
            <a:xfrm>
              <a:off x="10793178" y="4420282"/>
              <a:ext cx="314555" cy="821821"/>
            </a:xfrm>
            <a:prstGeom prst="rect">
              <a:avLst/>
            </a:prstGeom>
          </p:spPr>
          <p:txBody>
            <a:bodyPr vert="vert" wrap="square">
              <a:spAutoFit/>
            </a:bodyPr>
            <a:lstStyle/>
            <a:p>
              <a:pPr>
                <a:spcAft>
                  <a:spcPts val="142"/>
                </a:spcAft>
              </a:pPr>
              <a:r>
                <a:rPr lang="lv-LV" sz="1707" dirty="0">
                  <a:latin typeface="Gill Sans Nova Cond Lt" panose="020B0306020104020203" pitchFamily="34" charset="0"/>
                  <a:ea typeface="Times New Roman" panose="02020603050405020304" pitchFamily="18" charset="0"/>
                  <a:cs typeface="Segoe UI Light" panose="020B0502040204020203" pitchFamily="34" charset="0"/>
                </a:rPr>
                <a:t>100                         50                         0</a:t>
              </a:r>
            </a:p>
          </p:txBody>
        </p:sp>
        <p:sp>
          <p:nvSpPr>
            <p:cNvPr id="18" name="Rectangle 17">
              <a:extLst>
                <a:ext uri="{FF2B5EF4-FFF2-40B4-BE49-F238E27FC236}">
                  <a16:creationId xmlns:a16="http://schemas.microsoft.com/office/drawing/2014/main" id="{DC92BA2F-6387-4ADE-9414-C0DC43061341}"/>
                </a:ext>
              </a:extLst>
            </p:cNvPr>
            <p:cNvSpPr/>
            <p:nvPr/>
          </p:nvSpPr>
          <p:spPr>
            <a:xfrm rot="5400000">
              <a:off x="10395822" y="3931090"/>
              <a:ext cx="821820" cy="280335"/>
            </a:xfrm>
            <a:prstGeom prst="rect">
              <a:avLst/>
            </a:prstGeom>
          </p:spPr>
          <p:txBody>
            <a:bodyPr wrap="square">
              <a:spAutoFit/>
            </a:bodyPr>
            <a:lstStyle/>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Automatizācijas iespējas, %</a:t>
              </a:r>
            </a:p>
          </p:txBody>
        </p:sp>
      </p:grpSp>
      <p:sp>
        <p:nvSpPr>
          <p:cNvPr id="21" name="Title 1">
            <a:extLst>
              <a:ext uri="{FF2B5EF4-FFF2-40B4-BE49-F238E27FC236}">
                <a16:creationId xmlns:a16="http://schemas.microsoft.com/office/drawing/2014/main" id="{3F77F26B-3408-4841-B0A9-43516BDC5481}"/>
              </a:ext>
            </a:extLst>
          </p:cNvPr>
          <p:cNvSpPr txBox="1">
            <a:spLocks/>
          </p:cNvSpPr>
          <p:nvPr/>
        </p:nvSpPr>
        <p:spPr>
          <a:xfrm>
            <a:off x="590172" y="298575"/>
            <a:ext cx="16645259" cy="877065"/>
          </a:xfrm>
          <a:prstGeom prst="rect">
            <a:avLst/>
          </a:prstGeom>
        </p:spPr>
        <p:txBody>
          <a:bodyPr vert="horz" lIns="130048" tIns="65024" rIns="130048" bIns="65024" rtlCol="0" anchor="b">
            <a:noAutofit/>
          </a:bodyPr>
          <a:lstStyle>
            <a:lvl1pPr algn="l" defTabSz="914400" rtl="0" eaLnBrk="1" latinLnBrk="0" hangingPunct="1">
              <a:lnSpc>
                <a:spcPct val="90000"/>
              </a:lnSpc>
              <a:spcBef>
                <a:spcPct val="0"/>
              </a:spcBef>
              <a:buNone/>
              <a:defRPr sz="2400" b="1" kern="1200">
                <a:solidFill>
                  <a:schemeClr val="tx1"/>
                </a:solidFill>
                <a:latin typeface="Segoe UI Light" panose="020B0502040204020203" pitchFamily="34" charset="0"/>
                <a:ea typeface="Segoe UI" panose="020B0502040204020203" pitchFamily="34" charset="0"/>
                <a:cs typeface="Segoe UI" panose="020B0502040204020203" pitchFamily="34" charset="0"/>
              </a:defRPr>
            </a:lvl1pPr>
          </a:lstStyle>
          <a:p>
            <a:pPr>
              <a:defRPr/>
            </a:pPr>
            <a:r>
              <a:rPr lang="lv-LV" sz="3413" cap="all" dirty="0">
                <a:solidFill>
                  <a:srgbClr val="228B9D"/>
                </a:solidFill>
                <a:ea typeface="+mn-ea"/>
              </a:rPr>
              <a:t>Darbavietu automatizācijas potenciāls.</a:t>
            </a:r>
          </a:p>
          <a:p>
            <a:pPr>
              <a:defRPr/>
            </a:pPr>
            <a:r>
              <a:rPr lang="lv-LV" sz="3413" cap="all" dirty="0">
                <a:solidFill>
                  <a:srgbClr val="228B9D"/>
                </a:solidFill>
                <a:ea typeface="+mn-ea"/>
              </a:rPr>
              <a:t>Visvairāk pakļautas vidējas kvalifikācijas un vienkāršās profesijas</a:t>
            </a:r>
          </a:p>
        </p:txBody>
      </p:sp>
      <p:sp>
        <p:nvSpPr>
          <p:cNvPr id="22" name="Rectangle 4">
            <a:extLst>
              <a:ext uri="{FF2B5EF4-FFF2-40B4-BE49-F238E27FC236}">
                <a16:creationId xmlns:a16="http://schemas.microsoft.com/office/drawing/2014/main" id="{9CA61104-1FE2-4B04-9378-37F0F7A8031C}"/>
              </a:ext>
            </a:extLst>
          </p:cNvPr>
          <p:cNvSpPr>
            <a:spLocks noChangeArrowheads="1"/>
          </p:cNvSpPr>
          <p:nvPr/>
        </p:nvSpPr>
        <p:spPr bwMode="auto">
          <a:xfrm>
            <a:off x="2714494" y="1625813"/>
            <a:ext cx="6855653" cy="44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587013"/>
            <a:r>
              <a:rPr lang="lv-LV" altLang="lv-LV" sz="2276" dirty="0">
                <a:solidFill>
                  <a:srgbClr val="01859C"/>
                </a:solidFill>
                <a:latin typeface="Segoe UI Light" panose="020B0502040204020203" pitchFamily="34" charset="0"/>
                <a:cs typeface="Segoe UI" panose="020B0502040204020203" pitchFamily="34" charset="0"/>
              </a:rPr>
              <a:t>Darbu automatizācijas potenciāls nozarēs</a:t>
            </a:r>
            <a:endParaRPr lang="lv-LV" altLang="lv-LV" sz="1707" dirty="0">
              <a:solidFill>
                <a:srgbClr val="01859C"/>
              </a:solidFill>
              <a:latin typeface="Segoe UI Light"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96D4F773-922E-4A62-AA78-0C0769EBED2A}"/>
              </a:ext>
            </a:extLst>
          </p:cNvPr>
          <p:cNvGrpSpPr/>
          <p:nvPr/>
        </p:nvGrpSpPr>
        <p:grpSpPr>
          <a:xfrm>
            <a:off x="3325652" y="2167609"/>
            <a:ext cx="6405736" cy="709667"/>
            <a:chOff x="2523563" y="1500497"/>
            <a:chExt cx="4170782" cy="498985"/>
          </a:xfrm>
        </p:grpSpPr>
        <p:sp>
          <p:nvSpPr>
            <p:cNvPr id="3" name="Rectangle 2">
              <a:extLst>
                <a:ext uri="{FF2B5EF4-FFF2-40B4-BE49-F238E27FC236}">
                  <a16:creationId xmlns:a16="http://schemas.microsoft.com/office/drawing/2014/main" id="{4EECDF6F-BEBE-4715-BF7A-67DC3F263901}"/>
                </a:ext>
              </a:extLst>
            </p:cNvPr>
            <p:cNvSpPr/>
            <p:nvPr/>
          </p:nvSpPr>
          <p:spPr>
            <a:xfrm>
              <a:off x="2523563" y="1591877"/>
              <a:ext cx="552335" cy="280335"/>
            </a:xfrm>
            <a:prstGeom prst="rect">
              <a:avLst/>
            </a:prstGeom>
          </p:spPr>
          <p:txBody>
            <a:bodyPr wrap="none">
              <a:spAutoFit/>
            </a:bodyPr>
            <a:lstStyle/>
            <a:p>
              <a:r>
                <a:rPr lang="lv-LV" sz="1991" dirty="0">
                  <a:latin typeface="Gill Sans Nova Cond Lt" panose="020B0306020104020203" pitchFamily="34" charset="0"/>
                </a:rPr>
                <a:t>Pārvaldība</a:t>
              </a:r>
            </a:p>
          </p:txBody>
        </p:sp>
        <p:sp>
          <p:nvSpPr>
            <p:cNvPr id="23" name="Rectangle 22">
              <a:extLst>
                <a:ext uri="{FF2B5EF4-FFF2-40B4-BE49-F238E27FC236}">
                  <a16:creationId xmlns:a16="http://schemas.microsoft.com/office/drawing/2014/main" id="{38D820BE-BFA8-4EF0-A7C0-95DE86E7607F}"/>
                </a:ext>
              </a:extLst>
            </p:cNvPr>
            <p:cNvSpPr/>
            <p:nvPr/>
          </p:nvSpPr>
          <p:spPr>
            <a:xfrm>
              <a:off x="3105567" y="1591877"/>
              <a:ext cx="531461" cy="280335"/>
            </a:xfrm>
            <a:prstGeom prst="rect">
              <a:avLst/>
            </a:prstGeom>
          </p:spPr>
          <p:txBody>
            <a:bodyPr wrap="none">
              <a:spAutoFit/>
            </a:bodyPr>
            <a:lstStyle/>
            <a:p>
              <a:r>
                <a:rPr lang="lv-LV" sz="1991" dirty="0">
                  <a:latin typeface="Gill Sans Nova Cond Lt" panose="020B0306020104020203" pitchFamily="34" charset="0"/>
                  <a:cs typeface="Segoe UI Light" panose="020B0502040204020203" pitchFamily="34" charset="0"/>
                </a:rPr>
                <a:t>Ekspertīze</a:t>
              </a:r>
              <a:endParaRPr lang="lv-LV" sz="1991" dirty="0">
                <a:latin typeface="Gill Sans Nova Cond Lt" panose="020B0306020104020203" pitchFamily="34" charset="0"/>
              </a:endParaRPr>
            </a:p>
          </p:txBody>
        </p:sp>
        <p:sp>
          <p:nvSpPr>
            <p:cNvPr id="24" name="Rectangle 23">
              <a:extLst>
                <a:ext uri="{FF2B5EF4-FFF2-40B4-BE49-F238E27FC236}">
                  <a16:creationId xmlns:a16="http://schemas.microsoft.com/office/drawing/2014/main" id="{504EAEDE-3448-49A7-A8F4-5C1C3E5EF0E8}"/>
                </a:ext>
              </a:extLst>
            </p:cNvPr>
            <p:cNvSpPr/>
            <p:nvPr/>
          </p:nvSpPr>
          <p:spPr>
            <a:xfrm>
              <a:off x="3617102" y="1503733"/>
              <a:ext cx="608696" cy="495749"/>
            </a:xfrm>
            <a:prstGeom prst="rect">
              <a:avLst/>
            </a:prstGeom>
          </p:spPr>
          <p:txBody>
            <a:bodyPr wrap="none">
              <a:spAutoFit/>
            </a:bodyPr>
            <a:lstStyle/>
            <a:p>
              <a:pPr algn="ctr"/>
              <a:r>
                <a:rPr lang="lv-LV" sz="1991" dirty="0">
                  <a:latin typeface="Gill Sans Nova Cond Lt" panose="020B0306020104020203" pitchFamily="34" charset="0"/>
                  <a:cs typeface="Segoe UI Light" panose="020B0502040204020203" pitchFamily="34" charset="0"/>
                </a:rPr>
                <a:t>Informācijas</a:t>
              </a:r>
            </a:p>
            <a:p>
              <a:pPr algn="ctr"/>
              <a:r>
                <a:rPr lang="lv-LV" sz="1991" dirty="0">
                  <a:latin typeface="Gill Sans Nova Cond Lt" panose="020B0306020104020203" pitchFamily="34" charset="0"/>
                  <a:cs typeface="Segoe UI Light" panose="020B0502040204020203" pitchFamily="34" charset="0"/>
                </a:rPr>
                <a:t>apmaiņa</a:t>
              </a:r>
              <a:endParaRPr lang="lv-LV" sz="1991" dirty="0">
                <a:latin typeface="Gill Sans Nova Cond Lt" panose="020B0306020104020203" pitchFamily="34" charset="0"/>
              </a:endParaRPr>
            </a:p>
          </p:txBody>
        </p:sp>
        <p:sp>
          <p:nvSpPr>
            <p:cNvPr id="25" name="Rectangle 24">
              <a:extLst>
                <a:ext uri="{FF2B5EF4-FFF2-40B4-BE49-F238E27FC236}">
                  <a16:creationId xmlns:a16="http://schemas.microsoft.com/office/drawing/2014/main" id="{EE568DD5-29B2-4BD6-A885-19A8E0892F3A}"/>
                </a:ext>
              </a:extLst>
            </p:cNvPr>
            <p:cNvSpPr/>
            <p:nvPr/>
          </p:nvSpPr>
          <p:spPr>
            <a:xfrm>
              <a:off x="4198784" y="1503733"/>
              <a:ext cx="618089" cy="495749"/>
            </a:xfrm>
            <a:prstGeom prst="rect">
              <a:avLst/>
            </a:prstGeom>
          </p:spPr>
          <p:txBody>
            <a:bodyPr wrap="none">
              <a:spAutoFit/>
            </a:bodyPr>
            <a:lstStyle/>
            <a:p>
              <a:pPr algn="ctr"/>
              <a:r>
                <a:rPr lang="lv-LV" sz="1991" dirty="0">
                  <a:latin typeface="Gill Sans Nova Cond Lt" panose="020B0306020104020203" pitchFamily="34" charset="0"/>
                  <a:cs typeface="Segoe UI Light" panose="020B0502040204020203" pitchFamily="34" charset="0"/>
                </a:rPr>
                <a:t>Nestandarta</a:t>
              </a:r>
            </a:p>
            <a:p>
              <a:pPr algn="ctr"/>
              <a:r>
                <a:rPr lang="lv-LV" sz="1991" dirty="0">
                  <a:latin typeface="Gill Sans Nova Cond Lt" panose="020B0306020104020203" pitchFamily="34" charset="0"/>
                  <a:cs typeface="Segoe UI Light" panose="020B0502040204020203" pitchFamily="34" charset="0"/>
                </a:rPr>
                <a:t>darbs</a:t>
              </a:r>
              <a:endParaRPr lang="lv-LV" sz="1991" dirty="0"/>
            </a:p>
          </p:txBody>
        </p:sp>
        <p:sp>
          <p:nvSpPr>
            <p:cNvPr id="26" name="Rectangle 25">
              <a:extLst>
                <a:ext uri="{FF2B5EF4-FFF2-40B4-BE49-F238E27FC236}">
                  <a16:creationId xmlns:a16="http://schemas.microsoft.com/office/drawing/2014/main" id="{8A62A0AB-F851-4A39-8513-928CBB6C10F7}"/>
                </a:ext>
              </a:extLst>
            </p:cNvPr>
            <p:cNvSpPr/>
            <p:nvPr/>
          </p:nvSpPr>
          <p:spPr>
            <a:xfrm>
              <a:off x="4830320" y="1503733"/>
              <a:ext cx="496571" cy="495749"/>
            </a:xfrm>
            <a:prstGeom prst="rect">
              <a:avLst/>
            </a:prstGeom>
          </p:spPr>
          <p:txBody>
            <a:bodyPr wrap="square">
              <a:spAutoFit/>
            </a:bodyPr>
            <a:lstStyle/>
            <a:p>
              <a:pPr algn="ctr"/>
              <a:r>
                <a:rPr lang="lv-LV" sz="1991" dirty="0">
                  <a:latin typeface="Gill Sans Nova Cond Lt" panose="020B0306020104020203" pitchFamily="34" charset="0"/>
                  <a:cs typeface="Segoe UI Light" panose="020B0502040204020203" pitchFamily="34" charset="0"/>
                </a:rPr>
                <a:t>Datu  vākšana</a:t>
              </a:r>
              <a:endParaRPr lang="lv-LV" sz="1991" dirty="0"/>
            </a:p>
          </p:txBody>
        </p:sp>
        <p:sp>
          <p:nvSpPr>
            <p:cNvPr id="27" name="Rectangle 26">
              <a:extLst>
                <a:ext uri="{FF2B5EF4-FFF2-40B4-BE49-F238E27FC236}">
                  <a16:creationId xmlns:a16="http://schemas.microsoft.com/office/drawing/2014/main" id="{C15B4982-A19B-4E71-A12B-8C20FE676DDE}"/>
                </a:ext>
              </a:extLst>
            </p:cNvPr>
            <p:cNvSpPr/>
            <p:nvPr/>
          </p:nvSpPr>
          <p:spPr>
            <a:xfrm>
              <a:off x="5345048" y="1503733"/>
              <a:ext cx="625657" cy="495749"/>
            </a:xfrm>
            <a:prstGeom prst="rect">
              <a:avLst/>
            </a:prstGeom>
          </p:spPr>
          <p:txBody>
            <a:bodyPr wrap="square">
              <a:spAutoFit/>
            </a:bodyPr>
            <a:lstStyle/>
            <a:p>
              <a:pPr algn="ctr"/>
              <a:r>
                <a:rPr lang="lv-LV" sz="1991" dirty="0">
                  <a:latin typeface="Gill Sans Nova Cond Lt" panose="020B0306020104020203" pitchFamily="34" charset="0"/>
                  <a:cs typeface="Segoe UI Light" panose="020B0502040204020203" pitchFamily="34" charset="0"/>
                </a:rPr>
                <a:t>Datu  apstrāde</a:t>
              </a:r>
            </a:p>
          </p:txBody>
        </p:sp>
        <p:sp>
          <p:nvSpPr>
            <p:cNvPr id="28" name="Rectangle 27">
              <a:extLst>
                <a:ext uri="{FF2B5EF4-FFF2-40B4-BE49-F238E27FC236}">
                  <a16:creationId xmlns:a16="http://schemas.microsoft.com/office/drawing/2014/main" id="{6FEAC7B2-A7EC-4545-8298-A5732ACB6ED6}"/>
                </a:ext>
              </a:extLst>
            </p:cNvPr>
            <p:cNvSpPr/>
            <p:nvPr/>
          </p:nvSpPr>
          <p:spPr>
            <a:xfrm>
              <a:off x="5896084" y="1500497"/>
              <a:ext cx="798261" cy="495749"/>
            </a:xfrm>
            <a:prstGeom prst="rect">
              <a:avLst/>
            </a:prstGeom>
          </p:spPr>
          <p:txBody>
            <a:bodyPr wrap="square">
              <a:spAutoFit/>
            </a:bodyPr>
            <a:lstStyle/>
            <a:p>
              <a:pPr algn="ctr"/>
              <a:r>
                <a:rPr lang="lv-LV" sz="1991" dirty="0">
                  <a:latin typeface="Gill Sans Nova Cond Lt" panose="020B0306020104020203" pitchFamily="34" charset="0"/>
                  <a:cs typeface="Segoe UI Light" panose="020B0502040204020203" pitchFamily="34" charset="0"/>
                </a:rPr>
                <a:t>Standartizēts manuāls darbs</a:t>
              </a:r>
            </a:p>
          </p:txBody>
        </p:sp>
      </p:grpSp>
      <p:graphicFrame>
        <p:nvGraphicFramePr>
          <p:cNvPr id="10" name="Chart 9">
            <a:extLst>
              <a:ext uri="{FF2B5EF4-FFF2-40B4-BE49-F238E27FC236}">
                <a16:creationId xmlns:a16="http://schemas.microsoft.com/office/drawing/2014/main" id="{4A6EE3BB-5691-47AF-9AC8-1FDF0EA11FDE}"/>
              </a:ext>
            </a:extLst>
          </p:cNvPr>
          <p:cNvGraphicFramePr/>
          <p:nvPr/>
        </p:nvGraphicFramePr>
        <p:xfrm>
          <a:off x="12410597" y="2777926"/>
          <a:ext cx="3012318" cy="6164491"/>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E2218F7C-C734-4203-9991-396A43FA57B1}"/>
              </a:ext>
            </a:extLst>
          </p:cNvPr>
          <p:cNvSpPr/>
          <p:nvPr/>
        </p:nvSpPr>
        <p:spPr>
          <a:xfrm>
            <a:off x="9968281" y="2985687"/>
            <a:ext cx="637308" cy="5824928"/>
          </a:xfrm>
          <a:prstGeom prst="rect">
            <a:avLst/>
          </a:prstGeom>
        </p:spPr>
        <p:txBody>
          <a:bodyPr wrap="square">
            <a:spAutoFit/>
          </a:bodyPr>
          <a:lstStyle/>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73</a:t>
            </a:r>
          </a:p>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60</a:t>
            </a:r>
          </a:p>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60</a:t>
            </a:r>
          </a:p>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57</a:t>
            </a:r>
          </a:p>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53</a:t>
            </a:r>
          </a:p>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51</a:t>
            </a:r>
          </a:p>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49</a:t>
            </a:r>
          </a:p>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47</a:t>
            </a:r>
          </a:p>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44</a:t>
            </a:r>
            <a:endParaRPr lang="lv-LV" sz="1991" dirty="0">
              <a:solidFill>
                <a:srgbClr val="01859C"/>
              </a:solidFill>
              <a:latin typeface="Gill Sans Nova Cond Lt" panose="020B0306020104020203" pitchFamily="34" charset="0"/>
              <a:ea typeface="Times New Roman" panose="02020603050405020304" pitchFamily="18" charset="0"/>
              <a:cs typeface="Segoe UI Light" panose="020B0502040204020203" pitchFamily="34" charset="0"/>
            </a:endParaRPr>
          </a:p>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43</a:t>
            </a:r>
          </a:p>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41</a:t>
            </a:r>
          </a:p>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40</a:t>
            </a:r>
          </a:p>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39</a:t>
            </a:r>
          </a:p>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36</a:t>
            </a:r>
          </a:p>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36</a:t>
            </a:r>
          </a:p>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35</a:t>
            </a:r>
          </a:p>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35</a:t>
            </a:r>
          </a:p>
          <a:p>
            <a:pP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27</a:t>
            </a:r>
          </a:p>
        </p:txBody>
      </p:sp>
      <p:sp>
        <p:nvSpPr>
          <p:cNvPr id="12" name="Rectangle 11">
            <a:extLst>
              <a:ext uri="{FF2B5EF4-FFF2-40B4-BE49-F238E27FC236}">
                <a16:creationId xmlns:a16="http://schemas.microsoft.com/office/drawing/2014/main" id="{FE730449-264A-46D6-82C6-BEE9DD2DEC7D}"/>
              </a:ext>
            </a:extLst>
          </p:cNvPr>
          <p:cNvSpPr/>
          <p:nvPr/>
        </p:nvSpPr>
        <p:spPr>
          <a:xfrm>
            <a:off x="-175424" y="2935936"/>
            <a:ext cx="3413291" cy="5824928"/>
          </a:xfrm>
          <a:prstGeom prst="rect">
            <a:avLst/>
          </a:prstGeom>
        </p:spPr>
        <p:txBody>
          <a:bodyPr wrap="square">
            <a:spAutoFit/>
          </a:bodyPr>
          <a:lstStyle/>
          <a:p>
            <a:pPr algn="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Izmitināšana un ēdināšanas pakalpojumi</a:t>
            </a:r>
          </a:p>
          <a:p>
            <a:pPr algn="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Apstrādes rūpniecība</a:t>
            </a:r>
          </a:p>
          <a:p>
            <a:pPr algn="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Transports un uzglabāšana</a:t>
            </a:r>
          </a:p>
          <a:p>
            <a:pPr algn="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Lauksaimniecība</a:t>
            </a:r>
          </a:p>
          <a:p>
            <a:pPr algn="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Tirdzniecība</a:t>
            </a:r>
          </a:p>
          <a:p>
            <a:pPr algn="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Ieguves rūpniecība, elektroenerģija, siltumapgāde</a:t>
            </a:r>
          </a:p>
          <a:p>
            <a:pPr algn="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Pārējie pakalpojumi</a:t>
            </a:r>
          </a:p>
          <a:p>
            <a:pPr algn="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Būvniecība</a:t>
            </a:r>
          </a:p>
          <a:p>
            <a:pPr algn="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Komunālie pakalpojumi</a:t>
            </a:r>
          </a:p>
          <a:p>
            <a:pPr algn="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Finanšu un apdrošināšanas pakalpojumi</a:t>
            </a:r>
          </a:p>
          <a:p>
            <a:pPr algn="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Māksla, izklaide un atpūta</a:t>
            </a:r>
          </a:p>
          <a:p>
            <a:pPr algn="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Operācijas ar nekustamo īpašumu</a:t>
            </a:r>
          </a:p>
          <a:p>
            <a:pPr algn="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Administratīvie pakalpojumi</a:t>
            </a:r>
          </a:p>
          <a:p>
            <a:pPr algn="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Veselība un sociālā aprūpe</a:t>
            </a:r>
          </a:p>
          <a:p>
            <a:pPr algn="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Informācijas pakalpojumi</a:t>
            </a:r>
          </a:p>
          <a:p>
            <a:pPr algn="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Profesionālie, zinātniskie un tehniskie pakalpojumi</a:t>
            </a:r>
          </a:p>
          <a:p>
            <a:pPr algn="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Sabiedriskie pakalpojumi</a:t>
            </a:r>
          </a:p>
          <a:p>
            <a:pPr algn="r">
              <a:spcAft>
                <a:spcPts val="142"/>
              </a:spcAft>
            </a:pPr>
            <a:r>
              <a:rPr lang="lv-LV" sz="1991" dirty="0">
                <a:latin typeface="Gill Sans Nova Cond Lt" panose="020B0306020104020203" pitchFamily="34" charset="0"/>
                <a:ea typeface="Times New Roman" panose="02020603050405020304" pitchFamily="18" charset="0"/>
                <a:cs typeface="Segoe UI Light" panose="020B0502040204020203" pitchFamily="34" charset="0"/>
              </a:rPr>
              <a:t>Izglītība</a:t>
            </a:r>
          </a:p>
        </p:txBody>
      </p:sp>
      <p:sp>
        <p:nvSpPr>
          <p:cNvPr id="30" name="Rectangle 29">
            <a:extLst>
              <a:ext uri="{FF2B5EF4-FFF2-40B4-BE49-F238E27FC236}">
                <a16:creationId xmlns:a16="http://schemas.microsoft.com/office/drawing/2014/main" id="{DE9CF309-EA4B-45A0-8D45-41A36995E72D}"/>
              </a:ext>
            </a:extLst>
          </p:cNvPr>
          <p:cNvSpPr/>
          <p:nvPr/>
        </p:nvSpPr>
        <p:spPr>
          <a:xfrm>
            <a:off x="11261811" y="1667521"/>
            <a:ext cx="5973621" cy="1055482"/>
          </a:xfrm>
          <a:prstGeom prst="rect">
            <a:avLst/>
          </a:prstGeom>
        </p:spPr>
        <p:txBody>
          <a:bodyPr wrap="square">
            <a:spAutoFit/>
          </a:bodyPr>
          <a:lstStyle/>
          <a:p>
            <a:pPr defTabSz="587013">
              <a:defRPr/>
            </a:pPr>
            <a:r>
              <a:rPr lang="lv-LV" sz="2276" dirty="0">
                <a:solidFill>
                  <a:srgbClr val="01859C"/>
                </a:solidFill>
                <a:latin typeface="Segoe UI Light" panose="020B0502040204020203" pitchFamily="34" charset="0"/>
                <a:cs typeface="Segoe UI" panose="020B0502040204020203" pitchFamily="34" charset="0"/>
              </a:rPr>
              <a:t>Vidējās un zemas kvalifikācijas darbavietu īpatsvars nozarē </a:t>
            </a:r>
          </a:p>
          <a:p>
            <a:pPr defTabSz="587013">
              <a:defRPr/>
            </a:pPr>
            <a:r>
              <a:rPr lang="lv-LV" sz="1707" b="0" kern="1200" dirty="0">
                <a:solidFill>
                  <a:prstClr val="black"/>
                </a:solidFill>
                <a:latin typeface="Gill Sans Nova Cond Lt" panose="020B0306020104020203" pitchFamily="34" charset="0"/>
                <a:ea typeface="Times New Roman" panose="02020603050405020304" pitchFamily="18" charset="0"/>
                <a:cs typeface="Arial" panose="020B0604020202020204" pitchFamily="34" charset="0"/>
              </a:rPr>
              <a:t>2021. gadā, </a:t>
            </a:r>
            <a:r>
              <a:rPr lang="pt-BR" sz="1707" b="0" kern="1200" dirty="0">
                <a:solidFill>
                  <a:prstClr val="black"/>
                </a:solidFill>
                <a:latin typeface="Gill Sans Nova Cond Lt" panose="020B0306020104020203" pitchFamily="34" charset="0"/>
                <a:ea typeface="Times New Roman" panose="02020603050405020304" pitchFamily="18" charset="0"/>
                <a:cs typeface="Arial" panose="020B0604020202020204" pitchFamily="34" charset="0"/>
              </a:rPr>
              <a:t>procentos no </a:t>
            </a:r>
            <a:r>
              <a:rPr lang="lv-LV" sz="1707" b="0" kern="1200" dirty="0">
                <a:solidFill>
                  <a:prstClr val="black"/>
                </a:solidFill>
                <a:latin typeface="Gill Sans Nova Cond Lt" panose="020B0306020104020203" pitchFamily="34" charset="0"/>
                <a:ea typeface="Times New Roman" panose="02020603050405020304" pitchFamily="18" charset="0"/>
                <a:cs typeface="Arial" panose="020B0604020202020204" pitchFamily="34" charset="0"/>
              </a:rPr>
              <a:t>kopējā darbavietu skaita</a:t>
            </a:r>
            <a:endParaRPr lang="en-GB" sz="1707" b="0" kern="1200" dirty="0">
              <a:solidFill>
                <a:prstClr val="black"/>
              </a:solidFill>
              <a:latin typeface="Gill Sans Nova Cond Lt" panose="020B0306020104020203" pitchFamily="34" charset="0"/>
              <a:ea typeface="Times New Roman" panose="02020603050405020304" pitchFamily="18" charset="0"/>
            </a:endParaRPr>
          </a:p>
        </p:txBody>
      </p:sp>
      <p:sp>
        <p:nvSpPr>
          <p:cNvPr id="31" name="TextBox 30">
            <a:extLst>
              <a:ext uri="{FF2B5EF4-FFF2-40B4-BE49-F238E27FC236}">
                <a16:creationId xmlns:a16="http://schemas.microsoft.com/office/drawing/2014/main" id="{96E3A9F6-444C-4069-A940-717EC86D94D7}"/>
              </a:ext>
            </a:extLst>
          </p:cNvPr>
          <p:cNvSpPr txBox="1"/>
          <p:nvPr/>
        </p:nvSpPr>
        <p:spPr>
          <a:xfrm>
            <a:off x="13074531" y="9217851"/>
            <a:ext cx="3924008" cy="311175"/>
          </a:xfrm>
          <a:prstGeom prst="rect">
            <a:avLst/>
          </a:prstGeom>
          <a:noFill/>
        </p:spPr>
        <p:txBody>
          <a:bodyPr wrap="square" rtlCol="0">
            <a:spAutoFit/>
          </a:bodyPr>
          <a:lstStyle/>
          <a:p>
            <a:pPr algn="l" defTabSz="1300460" hangingPunct="1">
              <a:defRPr/>
            </a:pPr>
            <a:r>
              <a:rPr lang="lv-LV" sz="1422" b="0" kern="1200" dirty="0">
                <a:solidFill>
                  <a:prstClr val="black"/>
                </a:solidFill>
                <a:latin typeface="Calibri Light" panose="020F0302020204030204" pitchFamily="34" charset="0"/>
                <a:ea typeface="Verdana" panose="020B0604030504040204" pitchFamily="34" charset="0"/>
                <a:cs typeface="Verdana" panose="020B0604030504040204" pitchFamily="34" charset="0"/>
              </a:rPr>
              <a:t>Avots</a:t>
            </a:r>
            <a:r>
              <a:rPr lang="en-GB" sz="1422" b="0" kern="1200" dirty="0">
                <a:solidFill>
                  <a:prstClr val="black"/>
                </a:solidFill>
                <a:latin typeface="Calibri Light" panose="020F0302020204030204" pitchFamily="34" charset="0"/>
                <a:ea typeface="Verdana" panose="020B0604030504040204" pitchFamily="34" charset="0"/>
                <a:cs typeface="Verdana" panose="020B0604030504040204" pitchFamily="34" charset="0"/>
              </a:rPr>
              <a:t>: </a:t>
            </a:r>
            <a:r>
              <a:rPr lang="lv-LV" sz="1422" b="0" kern="1200" dirty="0">
                <a:solidFill>
                  <a:prstClr val="black"/>
                </a:solidFill>
                <a:latin typeface="Calibri Light" panose="020F0302020204030204" pitchFamily="34" charset="0"/>
                <a:ea typeface="Verdana" panose="020B0604030504040204" pitchFamily="34" charset="0"/>
                <a:cs typeface="Verdana" panose="020B0604030504040204" pitchFamily="34" charset="0"/>
              </a:rPr>
              <a:t>CSP Darbaspēka </a:t>
            </a:r>
            <a:r>
              <a:rPr lang="lv-LV" sz="1422" b="0" kern="1200" dirty="0" err="1">
                <a:solidFill>
                  <a:prstClr val="black"/>
                </a:solidFill>
                <a:latin typeface="Calibri Light" panose="020F0302020204030204" pitchFamily="34" charset="0"/>
                <a:ea typeface="Verdana" panose="020B0604030504040204" pitchFamily="34" charset="0"/>
                <a:cs typeface="Verdana" panose="020B0604030504040204" pitchFamily="34" charset="0"/>
              </a:rPr>
              <a:t>apsekojums</a:t>
            </a:r>
            <a:r>
              <a:rPr lang="lv-LV" sz="1422" b="0" kern="1200" dirty="0">
                <a:solidFill>
                  <a:prstClr val="black"/>
                </a:solidFill>
                <a:latin typeface="Calibri Light" panose="020F0302020204030204" pitchFamily="34" charset="0"/>
                <a:ea typeface="Verdana" panose="020B0604030504040204" pitchFamily="34" charset="0"/>
                <a:cs typeface="Verdana" panose="020B0604030504040204" pitchFamily="34" charset="0"/>
              </a:rPr>
              <a:t>, EM aprēķini</a:t>
            </a:r>
            <a:endParaRPr lang="en-GB" sz="1422" b="0" kern="1200" dirty="0">
              <a:solidFill>
                <a:prstClr val="black"/>
              </a:solidFill>
              <a:latin typeface="Calibri Light" panose="020F0302020204030204" pitchFamily="34" charset="0"/>
              <a:ea typeface="Verdana" panose="020B0604030504040204" pitchFamily="34" charset="0"/>
              <a:cs typeface="Verdana" panose="020B0604030504040204" pitchFamily="34" charset="0"/>
            </a:endParaRPr>
          </a:p>
        </p:txBody>
      </p:sp>
      <p:sp>
        <p:nvSpPr>
          <p:cNvPr id="4" name="Rectangle: Rounded Corners 3">
            <a:extLst>
              <a:ext uri="{FF2B5EF4-FFF2-40B4-BE49-F238E27FC236}">
                <a16:creationId xmlns:a16="http://schemas.microsoft.com/office/drawing/2014/main" id="{C7554E3E-5487-4DCC-AB1B-6EA90525DA2A}"/>
              </a:ext>
            </a:extLst>
          </p:cNvPr>
          <p:cNvSpPr/>
          <p:nvPr/>
        </p:nvSpPr>
        <p:spPr>
          <a:xfrm>
            <a:off x="12392085" y="2885646"/>
            <a:ext cx="2631433" cy="3044187"/>
          </a:xfrm>
          <a:prstGeom prst="roundRect">
            <a:avLst>
              <a:gd name="adj" fmla="val 6432"/>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412"/>
          </a:p>
        </p:txBody>
      </p:sp>
      <p:sp>
        <p:nvSpPr>
          <p:cNvPr id="7" name="Speech Bubble: Rectangle 6">
            <a:extLst>
              <a:ext uri="{FF2B5EF4-FFF2-40B4-BE49-F238E27FC236}">
                <a16:creationId xmlns:a16="http://schemas.microsoft.com/office/drawing/2014/main" id="{643A8138-1CB4-4968-A6D8-9E089E657DC9}"/>
              </a:ext>
            </a:extLst>
          </p:cNvPr>
          <p:cNvSpPr/>
          <p:nvPr/>
        </p:nvSpPr>
        <p:spPr>
          <a:xfrm rot="5400000">
            <a:off x="13507577" y="5216173"/>
            <a:ext cx="5522136" cy="1119764"/>
          </a:xfrm>
          <a:prstGeom prst="wedgeRectCallout">
            <a:avLst>
              <a:gd name="adj1" fmla="val -37468"/>
              <a:gd name="adj2" fmla="val 10780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lv-LV" sz="2276" dirty="0">
                <a:solidFill>
                  <a:schemeClr val="tx1"/>
                </a:solidFill>
                <a:latin typeface="Verdana Pro Cond Light" panose="020B0306030504040204" pitchFamily="34" charset="0"/>
                <a:cs typeface="Segoe UI Light" panose="020B0502040204020203" pitchFamily="34" charset="0"/>
              </a:rPr>
              <a:t>Visvairāk automatizācijai pakļautas vidējas kvalifikācijas un vienkāršās profesijas</a:t>
            </a:r>
          </a:p>
        </p:txBody>
      </p:sp>
    </p:spTree>
    <p:extLst>
      <p:ext uri="{BB962C8B-B14F-4D97-AF65-F5344CB8AC3E}">
        <p14:creationId xmlns:p14="http://schemas.microsoft.com/office/powerpoint/2010/main" val="1630781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DCE25C-14FB-4912-AFEE-51D4CA2B7874}"/>
              </a:ext>
            </a:extLst>
          </p:cNvPr>
          <p:cNvSpPr/>
          <p:nvPr/>
        </p:nvSpPr>
        <p:spPr>
          <a:xfrm>
            <a:off x="1452467" y="8508655"/>
            <a:ext cx="3742612" cy="1618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12" name="Rectangle 11">
            <a:extLst>
              <a:ext uri="{FF2B5EF4-FFF2-40B4-BE49-F238E27FC236}">
                <a16:creationId xmlns:a16="http://schemas.microsoft.com/office/drawing/2014/main" id="{744AC329-CB93-4388-AD4E-57EC3F4A7438}"/>
              </a:ext>
            </a:extLst>
          </p:cNvPr>
          <p:cNvSpPr/>
          <p:nvPr/>
        </p:nvSpPr>
        <p:spPr>
          <a:xfrm>
            <a:off x="1452467" y="6026672"/>
            <a:ext cx="3742612" cy="1618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10" name="Rectangle 9">
            <a:extLst>
              <a:ext uri="{FF2B5EF4-FFF2-40B4-BE49-F238E27FC236}">
                <a16:creationId xmlns:a16="http://schemas.microsoft.com/office/drawing/2014/main" id="{4A78683F-66F4-4BA3-B09F-CEAFEAFA1E00}"/>
              </a:ext>
            </a:extLst>
          </p:cNvPr>
          <p:cNvSpPr/>
          <p:nvPr/>
        </p:nvSpPr>
        <p:spPr>
          <a:xfrm>
            <a:off x="1452467" y="5159920"/>
            <a:ext cx="3742612" cy="1618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9" name="Rectangle 8">
            <a:extLst>
              <a:ext uri="{FF2B5EF4-FFF2-40B4-BE49-F238E27FC236}">
                <a16:creationId xmlns:a16="http://schemas.microsoft.com/office/drawing/2014/main" id="{B48BA47E-7A9F-4052-9F80-65AC0ADAE237}"/>
              </a:ext>
            </a:extLst>
          </p:cNvPr>
          <p:cNvSpPr/>
          <p:nvPr/>
        </p:nvSpPr>
        <p:spPr>
          <a:xfrm>
            <a:off x="1452467" y="3883572"/>
            <a:ext cx="3742612" cy="11666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8" name="Rectangle 7">
            <a:extLst>
              <a:ext uri="{FF2B5EF4-FFF2-40B4-BE49-F238E27FC236}">
                <a16:creationId xmlns:a16="http://schemas.microsoft.com/office/drawing/2014/main" id="{65698A71-8DF7-4F78-BE9C-EEB69C6AC61A}"/>
              </a:ext>
            </a:extLst>
          </p:cNvPr>
          <p:cNvSpPr/>
          <p:nvPr/>
        </p:nvSpPr>
        <p:spPr>
          <a:xfrm>
            <a:off x="1452467" y="3439241"/>
            <a:ext cx="3742612" cy="28880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2" name="Rectangle 1">
            <a:extLst>
              <a:ext uri="{FF2B5EF4-FFF2-40B4-BE49-F238E27FC236}">
                <a16:creationId xmlns:a16="http://schemas.microsoft.com/office/drawing/2014/main" id="{6D64893A-54DB-42A8-9A02-32CD49931E5F}"/>
              </a:ext>
            </a:extLst>
          </p:cNvPr>
          <p:cNvSpPr/>
          <p:nvPr/>
        </p:nvSpPr>
        <p:spPr>
          <a:xfrm>
            <a:off x="1452467" y="2994910"/>
            <a:ext cx="3742612" cy="28880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13" name="Rectangle 4">
            <a:extLst>
              <a:ext uri="{FF2B5EF4-FFF2-40B4-BE49-F238E27FC236}">
                <a16:creationId xmlns:a16="http://schemas.microsoft.com/office/drawing/2014/main" id="{C989B66C-97B3-45AB-8421-83A006E663FF}"/>
              </a:ext>
            </a:extLst>
          </p:cNvPr>
          <p:cNvSpPr>
            <a:spLocks noChangeArrowheads="1"/>
          </p:cNvSpPr>
          <p:nvPr/>
        </p:nvSpPr>
        <p:spPr bwMode="auto">
          <a:xfrm>
            <a:off x="6700046" y="1063828"/>
            <a:ext cx="5091892" cy="70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587024"/>
            <a:r>
              <a:rPr lang="lv-LV" altLang="lv-LV" sz="2276" dirty="0">
                <a:latin typeface="Segoe UI Light" panose="020B0502040204020203" pitchFamily="34" charset="0"/>
                <a:cs typeface="Segoe UI" panose="020B0502040204020203" pitchFamily="34" charset="0"/>
              </a:rPr>
              <a:t>Nodarbināto skaita izmaiņas</a:t>
            </a:r>
          </a:p>
          <a:p>
            <a:pPr defTabSz="587024"/>
            <a:r>
              <a:rPr lang="lv-LV" altLang="lv-LV" sz="1707" b="0" dirty="0">
                <a:latin typeface="Segoe UI Light" panose="020B0502040204020203" pitchFamily="34" charset="0"/>
                <a:cs typeface="Segoe UI" panose="020B0502040204020203" pitchFamily="34" charset="0"/>
              </a:rPr>
              <a:t>2030. gads pret 2021. gadu</a:t>
            </a:r>
            <a:endParaRPr lang="lv-LV" altLang="lv-LV" sz="1707" b="0" dirty="0">
              <a:solidFill>
                <a:prstClr val="black"/>
              </a:solidFill>
              <a:latin typeface="Segoe UI Light"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A29EEC56-99D7-432C-A5A9-04472D64FF80}"/>
              </a:ext>
            </a:extLst>
          </p:cNvPr>
          <p:cNvSpPr txBox="1"/>
          <p:nvPr/>
        </p:nvSpPr>
        <p:spPr>
          <a:xfrm>
            <a:off x="164600" y="9179109"/>
            <a:ext cx="1795342" cy="486287"/>
          </a:xfrm>
          <a:prstGeom prst="rect">
            <a:avLst/>
          </a:prstGeom>
          <a:noFill/>
        </p:spPr>
        <p:txBody>
          <a:bodyPr wrap="square" rtlCol="0">
            <a:spAutoFit/>
          </a:bodyPr>
          <a:lstStyle/>
          <a:p>
            <a:pPr defTabSz="975364">
              <a:defRPr/>
            </a:pPr>
            <a:r>
              <a:rPr lang="lv-LV" sz="1280" b="0" dirty="0">
                <a:latin typeface="Calibri Light" panose="020F0302020204030204" pitchFamily="34" charset="0"/>
                <a:ea typeface="Verdana" panose="020B0604030504040204" pitchFamily="34" charset="0"/>
                <a:cs typeface="Verdana" panose="020B0604030504040204" pitchFamily="34" charset="0"/>
              </a:rPr>
              <a:t>Avots</a:t>
            </a:r>
            <a:r>
              <a:rPr lang="en-US" sz="1280" b="0" dirty="0">
                <a:latin typeface="Calibri Light" panose="020F0302020204030204" pitchFamily="34" charset="0"/>
                <a:ea typeface="Verdana" panose="020B0604030504040204" pitchFamily="34" charset="0"/>
                <a:cs typeface="Verdana" panose="020B0604030504040204" pitchFamily="34" charset="0"/>
              </a:rPr>
              <a:t>: </a:t>
            </a:r>
            <a:r>
              <a:rPr lang="lv-LV" sz="1280" b="0" dirty="0">
                <a:latin typeface="Calibri Light" panose="020F0302020204030204" pitchFamily="34" charset="0"/>
                <a:ea typeface="Verdana" panose="020B0604030504040204" pitchFamily="34" charset="0"/>
                <a:cs typeface="Verdana" panose="020B0604030504040204" pitchFamily="34" charset="0"/>
              </a:rPr>
              <a:t>EM prognozes</a:t>
            </a:r>
          </a:p>
          <a:p>
            <a:pPr defTabSz="975364">
              <a:defRPr/>
            </a:pPr>
            <a:r>
              <a:rPr lang="lv-LV" sz="1280" b="0" dirty="0">
                <a:latin typeface="Calibri Light" panose="020F0302020204030204" pitchFamily="34" charset="0"/>
                <a:ea typeface="Verdana" panose="020B0604030504040204" pitchFamily="34" charset="0"/>
                <a:cs typeface="Verdana" panose="020B0604030504040204" pitchFamily="34" charset="0"/>
              </a:rPr>
              <a:t>:  nav datu</a:t>
            </a:r>
            <a:endParaRPr lang="en-US" sz="1280" b="0" dirty="0">
              <a:latin typeface="Calibri Light" panose="020F0302020204030204" pitchFamily="34" charset="0"/>
              <a:ea typeface="Verdana" panose="020B0604030504040204" pitchFamily="34" charset="0"/>
              <a:cs typeface="Verdana" panose="020B0604030504040204" pitchFamily="34" charset="0"/>
            </a:endParaRPr>
          </a:p>
        </p:txBody>
      </p:sp>
      <p:sp>
        <p:nvSpPr>
          <p:cNvPr id="7" name="Rectangle 6">
            <a:extLst>
              <a:ext uri="{FF2B5EF4-FFF2-40B4-BE49-F238E27FC236}">
                <a16:creationId xmlns:a16="http://schemas.microsoft.com/office/drawing/2014/main" id="{EB9FFB81-C708-4C49-949C-F0E5EB0E057C}"/>
              </a:ext>
            </a:extLst>
          </p:cNvPr>
          <p:cNvSpPr/>
          <p:nvPr/>
        </p:nvSpPr>
        <p:spPr>
          <a:xfrm>
            <a:off x="593377" y="-14757"/>
            <a:ext cx="2223757" cy="206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dirty="0"/>
          </a:p>
        </p:txBody>
      </p:sp>
      <p:sp>
        <p:nvSpPr>
          <p:cNvPr id="11" name="Title 1">
            <a:extLst>
              <a:ext uri="{FF2B5EF4-FFF2-40B4-BE49-F238E27FC236}">
                <a16:creationId xmlns:a16="http://schemas.microsoft.com/office/drawing/2014/main" id="{4644F6CC-94BD-4327-9E52-DAA88088A3AE}"/>
              </a:ext>
            </a:extLst>
          </p:cNvPr>
          <p:cNvSpPr>
            <a:spLocks noGrp="1"/>
          </p:cNvSpPr>
          <p:nvPr>
            <p:ph type="title"/>
          </p:nvPr>
        </p:nvSpPr>
        <p:spPr>
          <a:xfrm>
            <a:off x="2032181" y="384941"/>
            <a:ext cx="14522237" cy="591478"/>
          </a:xfrm>
        </p:spPr>
        <p:txBody>
          <a:bodyPr>
            <a:noAutofit/>
          </a:bodyPr>
          <a:lstStyle/>
          <a:p>
            <a:pPr>
              <a:defRPr/>
            </a:pPr>
            <a:r>
              <a:rPr lang="lv-LV" sz="2845" b="0" cap="all" dirty="0">
                <a:solidFill>
                  <a:srgbClr val="00859B"/>
                </a:solidFill>
                <a:latin typeface="Verdana" panose="020B0604030504040204" pitchFamily="34" charset="0"/>
                <a:cs typeface="Segoe UI Light" panose="020B0502040204020203" pitchFamily="34" charset="0"/>
              </a:rPr>
              <a:t>Darbaspēka pieprasījuma izmaiņas nozaru un profesiju griezumā </a:t>
            </a:r>
          </a:p>
        </p:txBody>
      </p:sp>
      <p:sp>
        <p:nvSpPr>
          <p:cNvPr id="15" name="Rectangle 14">
            <a:extLst>
              <a:ext uri="{FF2B5EF4-FFF2-40B4-BE49-F238E27FC236}">
                <a16:creationId xmlns:a16="http://schemas.microsoft.com/office/drawing/2014/main" id="{320E8468-1804-4EA4-91D1-A0CD58E52905}"/>
              </a:ext>
            </a:extLst>
          </p:cNvPr>
          <p:cNvSpPr/>
          <p:nvPr/>
        </p:nvSpPr>
        <p:spPr>
          <a:xfrm>
            <a:off x="1280226" y="1347566"/>
            <a:ext cx="1536000" cy="4096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0" rIns="51200" rtlCol="0" anchor="ctr"/>
          <a:lstStyle/>
          <a:p>
            <a:pPr algn="ctr"/>
            <a:r>
              <a:rPr lang="lv-LV" sz="1138" dirty="0">
                <a:solidFill>
                  <a:schemeClr val="tx1"/>
                </a:solidFill>
              </a:rPr>
              <a:t>Augstākās kvalifikācijas profesijas</a:t>
            </a:r>
            <a:endParaRPr lang="en-GB" sz="1138" dirty="0">
              <a:solidFill>
                <a:schemeClr val="tx1"/>
              </a:solidFill>
            </a:endParaRPr>
          </a:p>
        </p:txBody>
      </p:sp>
      <p:sp>
        <p:nvSpPr>
          <p:cNvPr id="16" name="Rectangle 15">
            <a:extLst>
              <a:ext uri="{FF2B5EF4-FFF2-40B4-BE49-F238E27FC236}">
                <a16:creationId xmlns:a16="http://schemas.microsoft.com/office/drawing/2014/main" id="{8EAC1C79-F399-4178-B878-91AA476B7707}"/>
              </a:ext>
            </a:extLst>
          </p:cNvPr>
          <p:cNvSpPr/>
          <p:nvPr/>
        </p:nvSpPr>
        <p:spPr>
          <a:xfrm>
            <a:off x="2853653" y="1345392"/>
            <a:ext cx="1536000" cy="409600"/>
          </a:xfrm>
          <a:prstGeom prst="rect">
            <a:avLst/>
          </a:prstGeom>
          <a:solidFill>
            <a:srgbClr val="FFE36D"/>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0" rIns="51200" rtlCol="0" anchor="ctr"/>
          <a:lstStyle/>
          <a:p>
            <a:pPr algn="ctr"/>
            <a:r>
              <a:rPr lang="lv-LV" sz="1138" dirty="0">
                <a:solidFill>
                  <a:schemeClr val="tx1"/>
                </a:solidFill>
              </a:rPr>
              <a:t>Vidējās kvalifikācijas profesijas</a:t>
            </a:r>
            <a:endParaRPr lang="en-GB" sz="1138" dirty="0">
              <a:solidFill>
                <a:schemeClr val="tx1"/>
              </a:solidFill>
            </a:endParaRPr>
          </a:p>
        </p:txBody>
      </p:sp>
      <p:sp>
        <p:nvSpPr>
          <p:cNvPr id="17" name="Rectangle 16">
            <a:extLst>
              <a:ext uri="{FF2B5EF4-FFF2-40B4-BE49-F238E27FC236}">
                <a16:creationId xmlns:a16="http://schemas.microsoft.com/office/drawing/2014/main" id="{894670A4-1DED-412C-8645-10F6198748FF}"/>
              </a:ext>
            </a:extLst>
          </p:cNvPr>
          <p:cNvSpPr/>
          <p:nvPr/>
        </p:nvSpPr>
        <p:spPr>
          <a:xfrm>
            <a:off x="1452467" y="3729288"/>
            <a:ext cx="3742612" cy="1618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18" name="Rectangle 17">
            <a:extLst>
              <a:ext uri="{FF2B5EF4-FFF2-40B4-BE49-F238E27FC236}">
                <a16:creationId xmlns:a16="http://schemas.microsoft.com/office/drawing/2014/main" id="{16575CE0-0146-40AF-8661-A1584A5C0055}"/>
              </a:ext>
            </a:extLst>
          </p:cNvPr>
          <p:cNvSpPr/>
          <p:nvPr/>
        </p:nvSpPr>
        <p:spPr>
          <a:xfrm>
            <a:off x="1452467" y="3262246"/>
            <a:ext cx="3742612" cy="1618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19" name="Rectangle 18">
            <a:extLst>
              <a:ext uri="{FF2B5EF4-FFF2-40B4-BE49-F238E27FC236}">
                <a16:creationId xmlns:a16="http://schemas.microsoft.com/office/drawing/2014/main" id="{FD0E1170-8630-45F7-BA7F-C029363DBB3A}"/>
              </a:ext>
            </a:extLst>
          </p:cNvPr>
          <p:cNvSpPr/>
          <p:nvPr/>
        </p:nvSpPr>
        <p:spPr>
          <a:xfrm>
            <a:off x="1452467" y="5024134"/>
            <a:ext cx="3742612" cy="1618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20" name="Rectangle 19">
            <a:extLst>
              <a:ext uri="{FF2B5EF4-FFF2-40B4-BE49-F238E27FC236}">
                <a16:creationId xmlns:a16="http://schemas.microsoft.com/office/drawing/2014/main" id="{10B5F270-1CBA-4EA5-8DED-134DE0145409}"/>
              </a:ext>
            </a:extLst>
          </p:cNvPr>
          <p:cNvSpPr/>
          <p:nvPr/>
        </p:nvSpPr>
        <p:spPr>
          <a:xfrm>
            <a:off x="1452467" y="5328254"/>
            <a:ext cx="3742612" cy="69841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21" name="Rectangle 20">
            <a:extLst>
              <a:ext uri="{FF2B5EF4-FFF2-40B4-BE49-F238E27FC236}">
                <a16:creationId xmlns:a16="http://schemas.microsoft.com/office/drawing/2014/main" id="{E2D8698D-7451-4320-ADA7-6DFCBE3A8C7C}"/>
              </a:ext>
            </a:extLst>
          </p:cNvPr>
          <p:cNvSpPr/>
          <p:nvPr/>
        </p:nvSpPr>
        <p:spPr>
          <a:xfrm>
            <a:off x="1452467" y="6191301"/>
            <a:ext cx="3742612" cy="54271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22" name="Rectangle 21">
            <a:extLst>
              <a:ext uri="{FF2B5EF4-FFF2-40B4-BE49-F238E27FC236}">
                <a16:creationId xmlns:a16="http://schemas.microsoft.com/office/drawing/2014/main" id="{2D33E6D9-5172-4910-9F8C-C35A73E4BA17}"/>
              </a:ext>
            </a:extLst>
          </p:cNvPr>
          <p:cNvSpPr/>
          <p:nvPr/>
        </p:nvSpPr>
        <p:spPr>
          <a:xfrm>
            <a:off x="1452467" y="7084470"/>
            <a:ext cx="3742612" cy="71168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23" name="Rectangle 22">
            <a:extLst>
              <a:ext uri="{FF2B5EF4-FFF2-40B4-BE49-F238E27FC236}">
                <a16:creationId xmlns:a16="http://schemas.microsoft.com/office/drawing/2014/main" id="{12AC7B09-548E-45CA-8258-7D943D86C5BE}"/>
              </a:ext>
            </a:extLst>
          </p:cNvPr>
          <p:cNvSpPr/>
          <p:nvPr/>
        </p:nvSpPr>
        <p:spPr>
          <a:xfrm>
            <a:off x="1452467" y="7960261"/>
            <a:ext cx="3742612" cy="2816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24" name="Rectangle 23">
            <a:extLst>
              <a:ext uri="{FF2B5EF4-FFF2-40B4-BE49-F238E27FC236}">
                <a16:creationId xmlns:a16="http://schemas.microsoft.com/office/drawing/2014/main" id="{21C4A554-873E-4B72-8D61-7E9D42A50180}"/>
              </a:ext>
            </a:extLst>
          </p:cNvPr>
          <p:cNvSpPr/>
          <p:nvPr/>
        </p:nvSpPr>
        <p:spPr>
          <a:xfrm>
            <a:off x="1452467" y="8801722"/>
            <a:ext cx="3742612" cy="16185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25" name="Rectangle 24">
            <a:extLst>
              <a:ext uri="{FF2B5EF4-FFF2-40B4-BE49-F238E27FC236}">
                <a16:creationId xmlns:a16="http://schemas.microsoft.com/office/drawing/2014/main" id="{FFBA13B8-891A-4B04-8185-59996F171FBB}"/>
              </a:ext>
            </a:extLst>
          </p:cNvPr>
          <p:cNvSpPr/>
          <p:nvPr/>
        </p:nvSpPr>
        <p:spPr>
          <a:xfrm>
            <a:off x="4427080" y="1345392"/>
            <a:ext cx="1536000" cy="409600"/>
          </a:xfrm>
          <a:prstGeom prst="rect">
            <a:avLst/>
          </a:prstGeom>
          <a:solidFill>
            <a:schemeClr val="tx1">
              <a:lumMod val="50000"/>
              <a:lumOff val="5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51200" rIns="51200" rtlCol="0" anchor="ctr"/>
          <a:lstStyle/>
          <a:p>
            <a:pPr algn="ctr"/>
            <a:r>
              <a:rPr lang="lv-LV" sz="1138" dirty="0">
                <a:solidFill>
                  <a:schemeClr val="tx1"/>
                </a:solidFill>
              </a:rPr>
              <a:t>Zemākās kvalifikācijas profesijas</a:t>
            </a:r>
            <a:endParaRPr lang="en-GB" sz="1138" dirty="0">
              <a:solidFill>
                <a:schemeClr val="tx1"/>
              </a:solidFill>
            </a:endParaRPr>
          </a:p>
        </p:txBody>
      </p:sp>
      <p:sp>
        <p:nvSpPr>
          <p:cNvPr id="26" name="Rectangle 25">
            <a:extLst>
              <a:ext uri="{FF2B5EF4-FFF2-40B4-BE49-F238E27FC236}">
                <a16:creationId xmlns:a16="http://schemas.microsoft.com/office/drawing/2014/main" id="{8661E4F7-01FC-45BF-ADEA-EB5297AC1E62}"/>
              </a:ext>
            </a:extLst>
          </p:cNvPr>
          <p:cNvSpPr/>
          <p:nvPr/>
        </p:nvSpPr>
        <p:spPr>
          <a:xfrm>
            <a:off x="1452467" y="6736801"/>
            <a:ext cx="3742612" cy="34766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27" name="Rectangle 26">
            <a:extLst>
              <a:ext uri="{FF2B5EF4-FFF2-40B4-BE49-F238E27FC236}">
                <a16:creationId xmlns:a16="http://schemas.microsoft.com/office/drawing/2014/main" id="{2165EB29-EC80-4187-9A02-173CDD4B674B}"/>
              </a:ext>
            </a:extLst>
          </p:cNvPr>
          <p:cNvSpPr/>
          <p:nvPr/>
        </p:nvSpPr>
        <p:spPr>
          <a:xfrm>
            <a:off x="1439846" y="7796151"/>
            <a:ext cx="3742612" cy="1618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29" name="Rectangle 28">
            <a:extLst>
              <a:ext uri="{FF2B5EF4-FFF2-40B4-BE49-F238E27FC236}">
                <a16:creationId xmlns:a16="http://schemas.microsoft.com/office/drawing/2014/main" id="{15B7E18B-8FDA-4043-8515-A56A93970ED2}"/>
              </a:ext>
            </a:extLst>
          </p:cNvPr>
          <p:cNvSpPr/>
          <p:nvPr/>
        </p:nvSpPr>
        <p:spPr>
          <a:xfrm>
            <a:off x="1439846" y="8238498"/>
            <a:ext cx="3742612" cy="24928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30" name="Rectangle 29">
            <a:extLst>
              <a:ext uri="{FF2B5EF4-FFF2-40B4-BE49-F238E27FC236}">
                <a16:creationId xmlns:a16="http://schemas.microsoft.com/office/drawing/2014/main" id="{EDA15962-4AF2-4B02-9447-7DC5948429D2}"/>
              </a:ext>
            </a:extLst>
          </p:cNvPr>
          <p:cNvSpPr/>
          <p:nvPr/>
        </p:nvSpPr>
        <p:spPr>
          <a:xfrm>
            <a:off x="1439846" y="8637151"/>
            <a:ext cx="3742612" cy="1618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pic>
        <p:nvPicPr>
          <p:cNvPr id="5" name="Picture 4">
            <a:extLst>
              <a:ext uri="{FF2B5EF4-FFF2-40B4-BE49-F238E27FC236}">
                <a16:creationId xmlns:a16="http://schemas.microsoft.com/office/drawing/2014/main" id="{5B865C57-7643-4707-AA9E-2A9A4682FF74}"/>
              </a:ext>
            </a:extLst>
          </p:cNvPr>
          <p:cNvPicPr>
            <a:picLocks noChangeAspect="1"/>
          </p:cNvPicPr>
          <p:nvPr/>
        </p:nvPicPr>
        <p:blipFill>
          <a:blip r:embed="rId2"/>
          <a:stretch>
            <a:fillRect/>
          </a:stretch>
        </p:blipFill>
        <p:spPr>
          <a:xfrm>
            <a:off x="1531166" y="1895378"/>
            <a:ext cx="15023252" cy="7817587"/>
          </a:xfrm>
          <a:prstGeom prst="rect">
            <a:avLst/>
          </a:prstGeom>
        </p:spPr>
      </p:pic>
      <p:sp>
        <p:nvSpPr>
          <p:cNvPr id="28" name="Slide Number Placeholder 1">
            <a:extLst>
              <a:ext uri="{FF2B5EF4-FFF2-40B4-BE49-F238E27FC236}">
                <a16:creationId xmlns:a16="http://schemas.microsoft.com/office/drawing/2014/main" id="{07255D28-94B0-43D7-8A13-2FD281E4EC68}"/>
              </a:ext>
            </a:extLst>
          </p:cNvPr>
          <p:cNvSpPr txBox="1">
            <a:spLocks/>
          </p:cNvSpPr>
          <p:nvPr/>
        </p:nvSpPr>
        <p:spPr>
          <a:xfrm>
            <a:off x="16762007" y="9359090"/>
            <a:ext cx="577992" cy="433492"/>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300484">
              <a:defRPr/>
            </a:pPr>
            <a:fld id="{DC253BEA-5C99-48DB-9FD2-EA6B203FEBF6}" type="slidenum">
              <a:rPr lang="en-US" altLang="lv-LV" sz="1422" b="0">
                <a:solidFill>
                  <a:prstClr val="black">
                    <a:tint val="75000"/>
                  </a:prstClr>
                </a:solidFill>
                <a:latin typeface="Calibri Light" panose="020F0302020204030204" pitchFamily="34" charset="0"/>
              </a:rPr>
              <a:pPr algn="r" defTabSz="1300484">
                <a:defRPr/>
              </a:pPr>
              <a:t>11</a:t>
            </a:fld>
            <a:endParaRPr lang="en-US" altLang="lv-LV" sz="1422" b="0" dirty="0">
              <a:solidFill>
                <a:prstClr val="black">
                  <a:tint val="75000"/>
                </a:prstClr>
              </a:solidFill>
              <a:latin typeface="Calibri Light" panose="020F0302020204030204" pitchFamily="34" charset="0"/>
            </a:endParaRPr>
          </a:p>
        </p:txBody>
      </p:sp>
      <p:cxnSp>
        <p:nvCxnSpPr>
          <p:cNvPr id="4" name="Straight Connector 3">
            <a:extLst>
              <a:ext uri="{FF2B5EF4-FFF2-40B4-BE49-F238E27FC236}">
                <a16:creationId xmlns:a16="http://schemas.microsoft.com/office/drawing/2014/main" id="{E75DC049-9BD4-CFD2-756D-0FFAC50AB766}"/>
              </a:ext>
            </a:extLst>
          </p:cNvPr>
          <p:cNvCxnSpPr>
            <a:cxnSpLocks/>
            <a:stCxn id="26" idx="1"/>
          </p:cNvCxnSpPr>
          <p:nvPr/>
        </p:nvCxnSpPr>
        <p:spPr>
          <a:xfrm flipV="1">
            <a:off x="1452468" y="6910424"/>
            <a:ext cx="15101951" cy="212"/>
          </a:xfrm>
          <a:prstGeom prst="line">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683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57339E5-50EB-40BF-B76D-188F753ACFA8}"/>
              </a:ext>
            </a:extLst>
          </p:cNvPr>
          <p:cNvSpPr>
            <a:spLocks noGrp="1"/>
          </p:cNvSpPr>
          <p:nvPr>
            <p:ph type="sldNum" sz="quarter" idx="10"/>
          </p:nvPr>
        </p:nvSpPr>
        <p:spPr>
          <a:xfrm>
            <a:off x="16026910" y="9281981"/>
            <a:ext cx="1204148" cy="433492"/>
          </a:xfrm>
          <a:prstGeom prst="rect">
            <a:avLst/>
          </a:prstGeom>
        </p:spPr>
        <p:txBody>
          <a:bodyPr vert="horz" lIns="130048" tIns="65025" rIns="130048" bIns="65025" rtlCol="0" anchor="ctr"/>
          <a:lstStyle>
            <a:defPPr>
              <a:defRPr lang="lv-LV"/>
            </a:defPPr>
            <a:lvl1pPr marL="0" algn="r" defTabSz="1300484" rtl="0" eaLnBrk="1" latinLnBrk="0" hangingPunct="1">
              <a:defRPr sz="1422" kern="1200">
                <a:solidFill>
                  <a:schemeClr val="tx1">
                    <a:tint val="75000"/>
                  </a:schemeClr>
                </a:solidFill>
                <a:latin typeface="Segoe UI Light" panose="020B0502040204020203" pitchFamily="34" charset="0"/>
                <a:ea typeface="+mn-ea"/>
                <a:cs typeface="+mn-cs"/>
              </a:defRPr>
            </a:lvl1pPr>
            <a:lvl2pPr marL="650243" algn="l" defTabSz="1300484" rtl="0" eaLnBrk="1" latinLnBrk="0" hangingPunct="1">
              <a:defRPr sz="2560" kern="1200">
                <a:solidFill>
                  <a:schemeClr val="tx1"/>
                </a:solidFill>
                <a:latin typeface="+mn-lt"/>
                <a:ea typeface="+mn-ea"/>
                <a:cs typeface="+mn-cs"/>
              </a:defRPr>
            </a:lvl2pPr>
            <a:lvl3pPr marL="1300484" algn="l" defTabSz="1300484" rtl="0" eaLnBrk="1" latinLnBrk="0" hangingPunct="1">
              <a:defRPr sz="2560" kern="1200">
                <a:solidFill>
                  <a:schemeClr val="tx1"/>
                </a:solidFill>
                <a:latin typeface="+mn-lt"/>
                <a:ea typeface="+mn-ea"/>
                <a:cs typeface="+mn-cs"/>
              </a:defRPr>
            </a:lvl3pPr>
            <a:lvl4pPr marL="1950727" algn="l" defTabSz="1300484" rtl="0" eaLnBrk="1" latinLnBrk="0" hangingPunct="1">
              <a:defRPr sz="2560" kern="1200">
                <a:solidFill>
                  <a:schemeClr val="tx1"/>
                </a:solidFill>
                <a:latin typeface="+mn-lt"/>
                <a:ea typeface="+mn-ea"/>
                <a:cs typeface="+mn-cs"/>
              </a:defRPr>
            </a:lvl4pPr>
            <a:lvl5pPr marL="2600969" algn="l" defTabSz="1300484" rtl="0" eaLnBrk="1" latinLnBrk="0" hangingPunct="1">
              <a:defRPr sz="2560" kern="1200">
                <a:solidFill>
                  <a:schemeClr val="tx1"/>
                </a:solidFill>
                <a:latin typeface="+mn-lt"/>
                <a:ea typeface="+mn-ea"/>
                <a:cs typeface="+mn-cs"/>
              </a:defRPr>
            </a:lvl5pPr>
            <a:lvl6pPr marL="3251211" algn="l" defTabSz="1300484" rtl="0" eaLnBrk="1" latinLnBrk="0" hangingPunct="1">
              <a:defRPr sz="2560" kern="1200">
                <a:solidFill>
                  <a:schemeClr val="tx1"/>
                </a:solidFill>
                <a:latin typeface="+mn-lt"/>
                <a:ea typeface="+mn-ea"/>
                <a:cs typeface="+mn-cs"/>
              </a:defRPr>
            </a:lvl6pPr>
            <a:lvl7pPr marL="3901454" algn="l" defTabSz="1300484" rtl="0" eaLnBrk="1" latinLnBrk="0" hangingPunct="1">
              <a:defRPr sz="2560" kern="1200">
                <a:solidFill>
                  <a:schemeClr val="tx1"/>
                </a:solidFill>
                <a:latin typeface="+mn-lt"/>
                <a:ea typeface="+mn-ea"/>
                <a:cs typeface="+mn-cs"/>
              </a:defRPr>
            </a:lvl7pPr>
            <a:lvl8pPr marL="4551696" algn="l" defTabSz="1300484" rtl="0" eaLnBrk="1" latinLnBrk="0" hangingPunct="1">
              <a:defRPr sz="2560" kern="1200">
                <a:solidFill>
                  <a:schemeClr val="tx1"/>
                </a:solidFill>
                <a:latin typeface="+mn-lt"/>
                <a:ea typeface="+mn-ea"/>
                <a:cs typeface="+mn-cs"/>
              </a:defRPr>
            </a:lvl8pPr>
            <a:lvl9pPr marL="5201939" algn="l" defTabSz="1300484" rtl="0" eaLnBrk="1" latinLnBrk="0" hangingPunct="1">
              <a:defRPr sz="2560" kern="1200">
                <a:solidFill>
                  <a:schemeClr val="tx1"/>
                </a:solidFill>
                <a:latin typeface="+mn-lt"/>
                <a:ea typeface="+mn-ea"/>
                <a:cs typeface="+mn-cs"/>
              </a:defRPr>
            </a:lvl9pPr>
          </a:lstStyle>
          <a:p>
            <a:pPr>
              <a:defRPr/>
            </a:pPr>
            <a:fld id="{BB52BD7A-E27C-4D8B-9BA7-C703671C96E0}" type="slidenum">
              <a:rPr lang="en-US" altLang="lv-LV" smtClean="0"/>
              <a:pPr>
                <a:defRPr/>
              </a:pPr>
              <a:t>12</a:t>
            </a:fld>
            <a:endParaRPr lang="en-US" altLang="lv-LV" b="0" dirty="0">
              <a:solidFill>
                <a:prstClr val="black">
                  <a:tint val="75000"/>
                </a:prstClr>
              </a:solidFill>
              <a:latin typeface="Calibri Light" panose="020F0302020204030204" pitchFamily="34" charset="0"/>
            </a:endParaRPr>
          </a:p>
        </p:txBody>
      </p:sp>
      <p:graphicFrame>
        <p:nvGraphicFramePr>
          <p:cNvPr id="7" name="Chart 7">
            <a:extLst>
              <a:ext uri="{FF2B5EF4-FFF2-40B4-BE49-F238E27FC236}">
                <a16:creationId xmlns:a16="http://schemas.microsoft.com/office/drawing/2014/main" id="{1E040520-3CBF-49D7-B63E-08EE26DB8BA7}"/>
              </a:ext>
            </a:extLst>
          </p:cNvPr>
          <p:cNvGraphicFramePr>
            <a:graphicFrameLocks/>
          </p:cNvGraphicFramePr>
          <p:nvPr>
            <p:extLst>
              <p:ext uri="{D42A27DB-BD31-4B8C-83A1-F6EECF244321}">
                <p14:modId xmlns:p14="http://schemas.microsoft.com/office/powerpoint/2010/main" val="218079132"/>
              </p:ext>
            </p:extLst>
          </p:nvPr>
        </p:nvGraphicFramePr>
        <p:xfrm>
          <a:off x="266684" y="3063385"/>
          <a:ext cx="12313920" cy="606911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23">
            <a:extLst>
              <a:ext uri="{FF2B5EF4-FFF2-40B4-BE49-F238E27FC236}">
                <a16:creationId xmlns:a16="http://schemas.microsoft.com/office/drawing/2014/main" id="{1802FFBB-0A5E-45C5-9F29-816F207220F0}"/>
              </a:ext>
            </a:extLst>
          </p:cNvPr>
          <p:cNvSpPr/>
          <p:nvPr/>
        </p:nvSpPr>
        <p:spPr>
          <a:xfrm>
            <a:off x="3342781" y="2161881"/>
            <a:ext cx="6074425" cy="815803"/>
          </a:xfrm>
          <a:prstGeom prst="rect">
            <a:avLst/>
          </a:prstGeom>
          <a:noFill/>
          <a:ln>
            <a:noFill/>
            <a:prstDash val="solid"/>
          </a:ln>
        </p:spPr>
        <p:txBody>
          <a:bodyPr vert="horz" wrap="square" lIns="130048" tIns="65025" rIns="130048" bIns="65025" anchor="t" anchorCtr="1" compatLnSpc="1">
            <a:spAutoFit/>
          </a:bodyPr>
          <a:lstStyle/>
          <a:p>
            <a:pPr defTabSz="1300484" fontAlgn="base" hangingPunct="1">
              <a:defRPr sz="1800" b="0" i="0" u="none" strike="noStrike" kern="0" cap="none" spc="0" baseline="0">
                <a:solidFill>
                  <a:srgbClr val="000000"/>
                </a:solidFill>
                <a:uFillTx/>
              </a:defRPr>
            </a:pPr>
            <a:r>
              <a:rPr lang="lv-LV" sz="1991" dirty="0">
                <a:latin typeface="Segoe UI" panose="020B0502040204020203" pitchFamily="34" charset="0"/>
                <a:ea typeface="Segoe UI" panose="020B0502040204020203" pitchFamily="34" charset="0"/>
                <a:cs typeface="Segoe UI" panose="020B0502040204020203" pitchFamily="34" charset="0"/>
              </a:rPr>
              <a:t>Nodarbināto skaits pēc izglītības līmeņa</a:t>
            </a:r>
          </a:p>
          <a:p>
            <a:pPr defTabSz="1300484" fontAlgn="base" hangingPunct="1">
              <a:spcBef>
                <a:spcPts val="853"/>
              </a:spcBef>
              <a:defRPr sz="1800" b="0" i="0" u="none" strike="noStrike" kern="0" cap="none" spc="0" baseline="0">
                <a:solidFill>
                  <a:srgbClr val="000000"/>
                </a:solidFill>
                <a:uFillTx/>
              </a:defRPr>
            </a:pPr>
            <a:r>
              <a:rPr lang="lv-LV" sz="1707" b="0" dirty="0">
                <a:latin typeface="Segoe UI" panose="020B0502040204020203" pitchFamily="34" charset="0"/>
                <a:ea typeface="Segoe UI" panose="020B0502040204020203" pitchFamily="34" charset="0"/>
                <a:cs typeface="Segoe UI" panose="020B0502040204020203" pitchFamily="34" charset="0"/>
              </a:rPr>
              <a:t> tūkstošos</a:t>
            </a:r>
          </a:p>
        </p:txBody>
      </p:sp>
      <p:sp>
        <p:nvSpPr>
          <p:cNvPr id="9" name="TextBox 8">
            <a:extLst>
              <a:ext uri="{FF2B5EF4-FFF2-40B4-BE49-F238E27FC236}">
                <a16:creationId xmlns:a16="http://schemas.microsoft.com/office/drawing/2014/main" id="{D06C384C-1518-4733-B092-CA669AE26862}"/>
              </a:ext>
            </a:extLst>
          </p:cNvPr>
          <p:cNvSpPr txBox="1"/>
          <p:nvPr/>
        </p:nvSpPr>
        <p:spPr>
          <a:xfrm>
            <a:off x="266682" y="9224209"/>
            <a:ext cx="8520670" cy="355034"/>
          </a:xfrm>
          <a:prstGeom prst="rect">
            <a:avLst/>
          </a:prstGeom>
          <a:noFill/>
        </p:spPr>
        <p:txBody>
          <a:bodyPr wrap="square" rtlCol="0">
            <a:spAutoFit/>
          </a:bodyPr>
          <a:lstStyle/>
          <a:p>
            <a:pPr algn="l" defTabSz="1300484" hangingPunct="1">
              <a:defRPr/>
            </a:pPr>
            <a:r>
              <a:rPr lang="lv-LV" sz="1707" b="0" kern="1200" dirty="0">
                <a:solidFill>
                  <a:prstClr val="black"/>
                </a:solidFill>
                <a:latin typeface="Century Gothic" panose="020B0502020202020204" pitchFamily="34" charset="0"/>
                <a:ea typeface="+mn-ea"/>
                <a:cs typeface="Arial" pitchFamily="34" charset="0"/>
              </a:rPr>
              <a:t>Avots</a:t>
            </a:r>
            <a:r>
              <a:rPr lang="en-US" sz="1707" b="0" kern="1200" dirty="0">
                <a:solidFill>
                  <a:prstClr val="black"/>
                </a:solidFill>
                <a:latin typeface="Century Gothic" panose="020B0502020202020204" pitchFamily="34" charset="0"/>
                <a:ea typeface="+mn-ea"/>
                <a:cs typeface="Arial" pitchFamily="34" charset="0"/>
              </a:rPr>
              <a:t>: </a:t>
            </a:r>
            <a:r>
              <a:rPr lang="lv-LV" sz="1707" b="0" kern="1200" dirty="0">
                <a:solidFill>
                  <a:prstClr val="black"/>
                </a:solidFill>
                <a:latin typeface="Century Gothic" panose="020B0502020202020204" pitchFamily="34" charset="0"/>
                <a:ea typeface="+mn-ea"/>
                <a:cs typeface="Arial" pitchFamily="34" charset="0"/>
              </a:rPr>
              <a:t>Centrālā statistikas pārvaldes </a:t>
            </a:r>
            <a:r>
              <a:rPr lang="lv-LV" sz="1707" b="0" kern="1200" dirty="0">
                <a:solidFill>
                  <a:prstClr val="black"/>
                </a:solidFill>
                <a:latin typeface="Century Gothic" panose="020B0502020202020204" pitchFamily="34" charset="0"/>
                <a:ea typeface="+mn-ea"/>
                <a:cs typeface="+mn-cs"/>
              </a:rPr>
              <a:t>dati, EM prognozes</a:t>
            </a:r>
            <a:endParaRPr lang="en-US" sz="1707" b="0" kern="1200" dirty="0">
              <a:solidFill>
                <a:prstClr val="black"/>
              </a:solidFill>
              <a:latin typeface="Century Gothic" panose="020B0502020202020204" pitchFamily="34" charset="0"/>
              <a:ea typeface="+mn-ea"/>
              <a:cs typeface="Arial" pitchFamily="34" charset="0"/>
            </a:endParaRPr>
          </a:p>
        </p:txBody>
      </p:sp>
      <p:graphicFrame>
        <p:nvGraphicFramePr>
          <p:cNvPr id="10" name="Chart 8">
            <a:extLst>
              <a:ext uri="{FF2B5EF4-FFF2-40B4-BE49-F238E27FC236}">
                <a16:creationId xmlns:a16="http://schemas.microsoft.com/office/drawing/2014/main" id="{24409351-C9D4-4000-A2F1-42590F3D597E}"/>
              </a:ext>
            </a:extLst>
          </p:cNvPr>
          <p:cNvGraphicFramePr>
            <a:graphicFrameLocks/>
          </p:cNvGraphicFramePr>
          <p:nvPr>
            <p:extLst>
              <p:ext uri="{D42A27DB-BD31-4B8C-83A1-F6EECF244321}">
                <p14:modId xmlns:p14="http://schemas.microsoft.com/office/powerpoint/2010/main" val="3745954826"/>
              </p:ext>
            </p:extLst>
          </p:nvPr>
        </p:nvGraphicFramePr>
        <p:xfrm>
          <a:off x="12368372" y="3166153"/>
          <a:ext cx="4785220" cy="6332577"/>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23">
            <a:extLst>
              <a:ext uri="{FF2B5EF4-FFF2-40B4-BE49-F238E27FC236}">
                <a16:creationId xmlns:a16="http://schemas.microsoft.com/office/drawing/2014/main" id="{6B90223A-AC62-401A-B1AB-1F3494AAF625}"/>
              </a:ext>
            </a:extLst>
          </p:cNvPr>
          <p:cNvSpPr/>
          <p:nvPr/>
        </p:nvSpPr>
        <p:spPr>
          <a:xfrm>
            <a:off x="12368375" y="2161881"/>
            <a:ext cx="4971628" cy="1122169"/>
          </a:xfrm>
          <a:prstGeom prst="rect">
            <a:avLst/>
          </a:prstGeom>
          <a:noFill/>
          <a:ln>
            <a:noFill/>
            <a:prstDash val="solid"/>
          </a:ln>
        </p:spPr>
        <p:txBody>
          <a:bodyPr vert="horz" wrap="square" lIns="130048" tIns="65025" rIns="130048" bIns="65025" anchor="t" anchorCtr="1" compatLnSpc="1">
            <a:spAutoFit/>
          </a:bodyPr>
          <a:lstStyle/>
          <a:p>
            <a:pPr defTabSz="1300484" fontAlgn="base" hangingPunct="1">
              <a:defRPr sz="1800" b="0" i="0" u="none" strike="noStrike" kern="0" cap="none" spc="0" baseline="0">
                <a:solidFill>
                  <a:srgbClr val="000000"/>
                </a:solidFill>
                <a:uFillTx/>
              </a:defRPr>
            </a:pPr>
            <a:r>
              <a:rPr lang="lv-LV" sz="1991" dirty="0">
                <a:latin typeface="Segoe UI" panose="020B0502040204020203" pitchFamily="34" charset="0"/>
                <a:ea typeface="Segoe UI" panose="020B0502040204020203" pitchFamily="34" charset="0"/>
                <a:cs typeface="Segoe UI" panose="020B0502040204020203" pitchFamily="34" charset="0"/>
              </a:rPr>
              <a:t>Nodarbināto sadalījums pēc profesiju kvalifikācijas līmeņa </a:t>
            </a:r>
          </a:p>
          <a:p>
            <a:pPr defTabSz="1300484" fontAlgn="base" hangingPunct="1">
              <a:spcBef>
                <a:spcPts val="853"/>
              </a:spcBef>
              <a:defRPr sz="1800" b="0" i="0" u="none" strike="noStrike" kern="0" cap="none" spc="0" baseline="0">
                <a:solidFill>
                  <a:srgbClr val="000000"/>
                </a:solidFill>
                <a:uFillTx/>
              </a:defRPr>
            </a:pPr>
            <a:r>
              <a:rPr lang="lv-LV" sz="1707" b="0" dirty="0">
                <a:latin typeface="Segoe UI" panose="020B0502040204020203" pitchFamily="34" charset="0"/>
                <a:ea typeface="Segoe UI" panose="020B0502040204020203" pitchFamily="34" charset="0"/>
                <a:cs typeface="Segoe UI" panose="020B0502040204020203" pitchFamily="34" charset="0"/>
              </a:rPr>
              <a:t>tūkstošos</a:t>
            </a:r>
          </a:p>
        </p:txBody>
      </p:sp>
      <p:sp>
        <p:nvSpPr>
          <p:cNvPr id="13" name="Rectangle 12">
            <a:extLst>
              <a:ext uri="{FF2B5EF4-FFF2-40B4-BE49-F238E27FC236}">
                <a16:creationId xmlns:a16="http://schemas.microsoft.com/office/drawing/2014/main" id="{076870E8-1286-4D65-978A-6081FACB5ABC}"/>
              </a:ext>
            </a:extLst>
          </p:cNvPr>
          <p:cNvSpPr/>
          <p:nvPr/>
        </p:nvSpPr>
        <p:spPr>
          <a:xfrm>
            <a:off x="581691" y="-1797"/>
            <a:ext cx="2223757" cy="206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12" name="Title 1">
            <a:extLst>
              <a:ext uri="{FF2B5EF4-FFF2-40B4-BE49-F238E27FC236}">
                <a16:creationId xmlns:a16="http://schemas.microsoft.com/office/drawing/2014/main" id="{5CAEB8F5-4761-46A4-97C7-0824EE6578B3}"/>
              </a:ext>
            </a:extLst>
          </p:cNvPr>
          <p:cNvSpPr>
            <a:spLocks noGrp="1"/>
          </p:cNvSpPr>
          <p:nvPr>
            <p:ph type="title"/>
          </p:nvPr>
        </p:nvSpPr>
        <p:spPr>
          <a:xfrm>
            <a:off x="1157486" y="445052"/>
            <a:ext cx="14869423" cy="809795"/>
          </a:xfrm>
        </p:spPr>
        <p:txBody>
          <a:bodyPr>
            <a:noAutofit/>
          </a:bodyPr>
          <a:lstStyle/>
          <a:p>
            <a:pPr algn="ctr">
              <a:defRPr/>
            </a:pPr>
            <a:r>
              <a:rPr lang="lv-LV" sz="2845" b="0" cap="all" dirty="0">
                <a:solidFill>
                  <a:srgbClr val="00859B"/>
                </a:solidFill>
                <a:latin typeface="Verdana" panose="020B0604030504040204" pitchFamily="34" charset="0"/>
                <a:cs typeface="Segoe UI Light" panose="020B0502040204020203" pitchFamily="34" charset="0"/>
              </a:rPr>
              <a:t>Pieaugs pieprasījums pēc kvalificēta darbaspēka ar augstāko un profesionālo izglītību</a:t>
            </a:r>
          </a:p>
        </p:txBody>
      </p:sp>
    </p:spTree>
    <p:extLst>
      <p:ext uri="{BB962C8B-B14F-4D97-AF65-F5344CB8AC3E}">
        <p14:creationId xmlns:p14="http://schemas.microsoft.com/office/powerpoint/2010/main" val="810512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54FBB-45E9-4955-9B87-F69A662D7B8B}"/>
              </a:ext>
            </a:extLst>
          </p:cNvPr>
          <p:cNvSpPr>
            <a:spLocks noGrp="1"/>
          </p:cNvSpPr>
          <p:nvPr>
            <p:ph type="body" sz="quarter" idx="13"/>
          </p:nvPr>
        </p:nvSpPr>
        <p:spPr>
          <a:xfrm>
            <a:off x="1019610" y="1313127"/>
            <a:ext cx="7187816" cy="7669212"/>
          </a:xfrm>
        </p:spPr>
        <p:txBody>
          <a:bodyPr>
            <a:normAutofit/>
          </a:bodyPr>
          <a:lstStyle/>
          <a:p>
            <a:pPr>
              <a:defRPr/>
            </a:pPr>
            <a:r>
              <a:rPr lang="lv-LV" sz="5689" cap="all" dirty="0">
                <a:latin typeface="Calibri Light" panose="020F0302020204030204" pitchFamily="34" charset="0"/>
                <a:cs typeface="Segoe UI Light" panose="020B0502040204020203" pitchFamily="34" charset="0"/>
              </a:rPr>
              <a:t>Darbaspēka pieprasījuma un piedāvājuma atbilstība</a:t>
            </a:r>
          </a:p>
          <a:p>
            <a:pPr>
              <a:defRPr/>
            </a:pPr>
            <a:endParaRPr lang="lv-LV" sz="5689" b="0" cap="all" dirty="0">
              <a:latin typeface="Calibri Light" panose="020F0302020204030204" pitchFamily="34" charset="0"/>
              <a:cs typeface="Segoe UI Light" panose="020B0502040204020203" pitchFamily="34" charset="0"/>
            </a:endParaRPr>
          </a:p>
        </p:txBody>
      </p:sp>
      <p:pic>
        <p:nvPicPr>
          <p:cNvPr id="11" name="Picture 10" descr="Person in toga sitting alone">
            <a:extLst>
              <a:ext uri="{FF2B5EF4-FFF2-40B4-BE49-F238E27FC236}">
                <a16:creationId xmlns:a16="http://schemas.microsoft.com/office/drawing/2014/main" id="{8745FB5F-6137-403A-B86B-7F8135D0BEE0}"/>
              </a:ext>
            </a:extLst>
          </p:cNvPr>
          <p:cNvPicPr>
            <a:picLocks noChangeAspect="1"/>
          </p:cNvPicPr>
          <p:nvPr/>
        </p:nvPicPr>
        <p:blipFill rotWithShape="1">
          <a:blip r:embed="rId2">
            <a:extLst>
              <a:ext uri="{28A0092B-C50C-407E-A947-70E740481C1C}">
                <a14:useLocalDpi xmlns:a14="http://schemas.microsoft.com/office/drawing/2010/main" val="0"/>
              </a:ext>
            </a:extLst>
          </a:blip>
          <a:srcRect l="24242" r="7471"/>
          <a:stretch/>
        </p:blipFill>
        <p:spPr>
          <a:xfrm>
            <a:off x="9132842" y="982135"/>
            <a:ext cx="7978633" cy="7789335"/>
          </a:xfrm>
          <a:prstGeom prst="rect">
            <a:avLst/>
          </a:prstGeom>
        </p:spPr>
      </p:pic>
    </p:spTree>
    <p:extLst>
      <p:ext uri="{BB962C8B-B14F-4D97-AF65-F5344CB8AC3E}">
        <p14:creationId xmlns:p14="http://schemas.microsoft.com/office/powerpoint/2010/main" val="3538075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68">
            <a:extLst>
              <a:ext uri="{FF2B5EF4-FFF2-40B4-BE49-F238E27FC236}">
                <a16:creationId xmlns:a16="http://schemas.microsoft.com/office/drawing/2014/main" id="{37BF7C3D-0FBC-4B66-BF99-6B7A677A5F6A}"/>
              </a:ext>
            </a:extLst>
          </p:cNvPr>
          <p:cNvGraphicFramePr/>
          <p:nvPr/>
        </p:nvGraphicFramePr>
        <p:xfrm>
          <a:off x="475175" y="3305663"/>
          <a:ext cx="16000695" cy="556518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149CFC87-8746-4964-B2D4-6069087B67D9}"/>
              </a:ext>
            </a:extLst>
          </p:cNvPr>
          <p:cNvSpPr txBox="1">
            <a:spLocks noChangeArrowheads="1"/>
          </p:cNvSpPr>
          <p:nvPr/>
        </p:nvSpPr>
        <p:spPr bwMode="auto">
          <a:xfrm>
            <a:off x="1916217" y="2703492"/>
            <a:ext cx="3505549" cy="691277"/>
          </a:xfrm>
          <a:prstGeom prst="rect">
            <a:avLst/>
          </a:prstGeom>
          <a:noFill/>
          <a:ln w="9525">
            <a:noFill/>
            <a:miter lim="800000"/>
            <a:headEnd/>
            <a:tailEnd/>
          </a:ln>
        </p:spPr>
        <p:txBody>
          <a:bodyPr vert="horz" wrap="square" lIns="130048" tIns="65025" rIns="130048" bIns="65025" numCol="1"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84" eaLnBrk="0">
              <a:defRPr/>
            </a:pPr>
            <a:r>
              <a:rPr lang="lv-LV" sz="1707" b="0" dirty="0">
                <a:solidFill>
                  <a:prstClr val="black"/>
                </a:solidFill>
                <a:latin typeface="Century Gothic" panose="020B0502020202020204" pitchFamily="34" charset="0"/>
                <a:sym typeface="Symbol"/>
              </a:rPr>
              <a:t>Bezdarba līmenis 2007 </a:t>
            </a:r>
            <a:r>
              <a:rPr lang="lv-LV" sz="1707" b="0" dirty="0">
                <a:solidFill>
                  <a:prstClr val="black"/>
                </a:solidFill>
                <a:latin typeface="Century Gothic" panose="020B0502020202020204" pitchFamily="34" charset="0"/>
              </a:rPr>
              <a:t>–</a:t>
            </a:r>
            <a:r>
              <a:rPr lang="lv-LV" sz="1707" b="0" dirty="0">
                <a:solidFill>
                  <a:prstClr val="black"/>
                </a:solidFill>
                <a:latin typeface="Century Gothic" panose="020B0502020202020204" pitchFamily="34" charset="0"/>
                <a:sym typeface="Symbol"/>
              </a:rPr>
              <a:t> </a:t>
            </a:r>
            <a:r>
              <a:rPr lang="lv-LV" sz="1707" dirty="0">
                <a:solidFill>
                  <a:prstClr val="black"/>
                </a:solidFill>
                <a:latin typeface="Century Gothic" panose="020B0502020202020204" pitchFamily="34" charset="0"/>
                <a:sym typeface="Symbol"/>
              </a:rPr>
              <a:t>6,1%</a:t>
            </a:r>
            <a:endParaRPr lang="en-US" sz="1707" dirty="0">
              <a:solidFill>
                <a:prstClr val="black"/>
              </a:solidFill>
              <a:latin typeface="Century Gothic" panose="020B0502020202020204" pitchFamily="34" charset="0"/>
              <a:ea typeface="ＭＳ Ｐゴシック" charset="0"/>
              <a:cs typeface="ＭＳ Ｐゴシック" charset="-128"/>
            </a:endParaRPr>
          </a:p>
        </p:txBody>
      </p:sp>
      <p:sp>
        <p:nvSpPr>
          <p:cNvPr id="7" name="TextBox 1">
            <a:extLst>
              <a:ext uri="{FF2B5EF4-FFF2-40B4-BE49-F238E27FC236}">
                <a16:creationId xmlns:a16="http://schemas.microsoft.com/office/drawing/2014/main" id="{0C0CAF49-A1BD-44CB-9B45-E7ACB8ABB2B9}"/>
              </a:ext>
            </a:extLst>
          </p:cNvPr>
          <p:cNvSpPr txBox="1">
            <a:spLocks noChangeArrowheads="1"/>
          </p:cNvSpPr>
          <p:nvPr/>
        </p:nvSpPr>
        <p:spPr bwMode="auto">
          <a:xfrm>
            <a:off x="5061874" y="6286290"/>
            <a:ext cx="2683534" cy="748591"/>
          </a:xfrm>
          <a:prstGeom prst="rect">
            <a:avLst/>
          </a:prstGeom>
          <a:noFill/>
          <a:ln w="9525">
            <a:noFill/>
            <a:miter lim="800000"/>
            <a:headEnd/>
            <a:tailEnd/>
          </a:ln>
        </p:spPr>
        <p:txBody>
          <a:bodyPr vert="horz" wrap="square" lIns="130048" tIns="65025" rIns="130048" bIns="65025" numCol="1"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84" eaLnBrk="0">
              <a:defRPr/>
            </a:pPr>
            <a:r>
              <a:rPr lang="lv-LV" sz="1707" b="0" dirty="0">
                <a:solidFill>
                  <a:prstClr val="black"/>
                </a:solidFill>
                <a:latin typeface="Century Gothic" panose="020B0502020202020204" pitchFamily="34" charset="0"/>
                <a:sym typeface="Symbol"/>
              </a:rPr>
              <a:t>Bezdarba līmenis 2010  </a:t>
            </a:r>
            <a:r>
              <a:rPr lang="lv-LV" sz="1707" b="0" dirty="0">
                <a:solidFill>
                  <a:prstClr val="black"/>
                </a:solidFill>
                <a:latin typeface="Century Gothic" panose="020B0502020202020204" pitchFamily="34" charset="0"/>
              </a:rPr>
              <a:t>–</a:t>
            </a:r>
            <a:r>
              <a:rPr lang="lv-LV" sz="1707" b="0" dirty="0">
                <a:solidFill>
                  <a:prstClr val="black"/>
                </a:solidFill>
                <a:latin typeface="Century Gothic" panose="020B0502020202020204" pitchFamily="34" charset="0"/>
                <a:sym typeface="Symbol"/>
              </a:rPr>
              <a:t> </a:t>
            </a:r>
            <a:r>
              <a:rPr lang="lv-LV" sz="1707" dirty="0">
                <a:solidFill>
                  <a:prstClr val="black"/>
                </a:solidFill>
                <a:latin typeface="Century Gothic" panose="020B0502020202020204" pitchFamily="34" charset="0"/>
                <a:sym typeface="Symbol"/>
              </a:rPr>
              <a:t>19,5%</a:t>
            </a:r>
            <a:endParaRPr lang="en-US" sz="1707" dirty="0">
              <a:solidFill>
                <a:prstClr val="black"/>
              </a:solidFill>
              <a:latin typeface="Century Gothic" panose="020B0502020202020204" pitchFamily="34" charset="0"/>
              <a:ea typeface="ＭＳ Ｐゴシック" charset="0"/>
              <a:cs typeface="ＭＳ Ｐゴシック" charset="-128"/>
            </a:endParaRPr>
          </a:p>
        </p:txBody>
      </p:sp>
      <p:sp>
        <p:nvSpPr>
          <p:cNvPr id="8" name="TextBox 1">
            <a:extLst>
              <a:ext uri="{FF2B5EF4-FFF2-40B4-BE49-F238E27FC236}">
                <a16:creationId xmlns:a16="http://schemas.microsoft.com/office/drawing/2014/main" id="{124C6067-563B-4DAA-91BC-0E874BF20201}"/>
              </a:ext>
            </a:extLst>
          </p:cNvPr>
          <p:cNvSpPr txBox="1">
            <a:spLocks noChangeArrowheads="1"/>
          </p:cNvSpPr>
          <p:nvPr/>
        </p:nvSpPr>
        <p:spPr bwMode="auto">
          <a:xfrm>
            <a:off x="14598577" y="5642081"/>
            <a:ext cx="2327698" cy="729097"/>
          </a:xfrm>
          <a:prstGeom prst="rect">
            <a:avLst/>
          </a:prstGeom>
          <a:noFill/>
          <a:ln w="9525">
            <a:noFill/>
            <a:miter lim="800000"/>
            <a:headEnd/>
            <a:tailEnd/>
          </a:ln>
        </p:spPr>
        <p:txBody>
          <a:bodyPr vert="horz" wrap="square" lIns="130048" tIns="65025" rIns="130048" bIns="65025" numCol="1"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84" eaLnBrk="0">
              <a:defRPr/>
            </a:pPr>
            <a:r>
              <a:rPr lang="lv-LV" sz="1707" b="0" dirty="0">
                <a:solidFill>
                  <a:prstClr val="black"/>
                </a:solidFill>
                <a:latin typeface="Century Gothic" panose="020B0502020202020204" pitchFamily="34" charset="0"/>
                <a:sym typeface="Symbol"/>
              </a:rPr>
              <a:t>Bezdarba līmenis 2040 – </a:t>
            </a:r>
            <a:r>
              <a:rPr lang="lv-LV" sz="1707" dirty="0">
                <a:solidFill>
                  <a:prstClr val="black"/>
                </a:solidFill>
                <a:latin typeface="Century Gothic" panose="020B0502020202020204" pitchFamily="34" charset="0"/>
                <a:sym typeface="Symbol"/>
              </a:rPr>
              <a:t>5%</a:t>
            </a:r>
            <a:endParaRPr lang="en-US" sz="1707" dirty="0">
              <a:solidFill>
                <a:prstClr val="black"/>
              </a:solidFill>
              <a:latin typeface="Century Gothic" panose="020B0502020202020204" pitchFamily="34" charset="0"/>
              <a:ea typeface="ＭＳ Ｐゴシック" charset="0"/>
              <a:cs typeface="ＭＳ Ｐゴシック" charset="-128"/>
            </a:endParaRPr>
          </a:p>
        </p:txBody>
      </p:sp>
      <p:cxnSp>
        <p:nvCxnSpPr>
          <p:cNvPr id="9" name="Straight Arrow Connector 8">
            <a:extLst>
              <a:ext uri="{FF2B5EF4-FFF2-40B4-BE49-F238E27FC236}">
                <a16:creationId xmlns:a16="http://schemas.microsoft.com/office/drawing/2014/main" id="{B4E4E1D8-2558-47AD-A0AB-88840752B081}"/>
              </a:ext>
            </a:extLst>
          </p:cNvPr>
          <p:cNvCxnSpPr>
            <a:cxnSpLocks/>
          </p:cNvCxnSpPr>
          <p:nvPr/>
        </p:nvCxnSpPr>
        <p:spPr>
          <a:xfrm>
            <a:off x="3822744" y="3902246"/>
            <a:ext cx="0" cy="831555"/>
          </a:xfrm>
          <a:prstGeom prst="straightConnector1">
            <a:avLst/>
          </a:prstGeom>
          <a:ln w="3492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27BA1C8-4AFC-4FA3-916F-88C5E693EE18}"/>
              </a:ext>
            </a:extLst>
          </p:cNvPr>
          <p:cNvCxnSpPr>
            <a:cxnSpLocks/>
          </p:cNvCxnSpPr>
          <p:nvPr/>
        </p:nvCxnSpPr>
        <p:spPr>
          <a:xfrm>
            <a:off x="4935145" y="5248570"/>
            <a:ext cx="0" cy="2808522"/>
          </a:xfrm>
          <a:prstGeom prst="straightConnector1">
            <a:avLst/>
          </a:prstGeom>
          <a:ln w="34925">
            <a:solidFill>
              <a:schemeClr val="bg1">
                <a:lumMod val="50000"/>
              </a:schemeClr>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5C86CDD-CFF0-4E50-855C-952679B807CA}"/>
              </a:ext>
            </a:extLst>
          </p:cNvPr>
          <p:cNvCxnSpPr>
            <a:cxnSpLocks/>
          </p:cNvCxnSpPr>
          <p:nvPr/>
        </p:nvCxnSpPr>
        <p:spPr>
          <a:xfrm>
            <a:off x="12443215" y="6792527"/>
            <a:ext cx="0" cy="685926"/>
          </a:xfrm>
          <a:prstGeom prst="straightConnector1">
            <a:avLst/>
          </a:prstGeom>
          <a:ln w="3492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B91BADBB-0CB1-44FD-A68A-9733281010CE}"/>
              </a:ext>
            </a:extLst>
          </p:cNvPr>
          <p:cNvSpPr txBox="1">
            <a:spLocks/>
          </p:cNvSpPr>
          <p:nvPr/>
        </p:nvSpPr>
        <p:spPr>
          <a:xfrm>
            <a:off x="3306827" y="9058201"/>
            <a:ext cx="11093544" cy="5985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312" indent="0" defTabSz="1300484">
              <a:spcBef>
                <a:spcPts val="0"/>
              </a:spcBef>
              <a:buClr>
                <a:srgbClr val="008080"/>
              </a:buClr>
              <a:buSzPct val="100000"/>
              <a:buNone/>
              <a:defRPr/>
            </a:pPr>
            <a:r>
              <a:rPr lang="lv-LV" sz="2276" b="0" dirty="0">
                <a:solidFill>
                  <a:prstClr val="black"/>
                </a:solidFill>
              </a:rPr>
              <a:t>Demogrāfijas tendences turpinās uzturēt spriedzi darba tirgū gan vidējā, gan ilgtermiņā.</a:t>
            </a:r>
          </a:p>
        </p:txBody>
      </p:sp>
      <p:sp>
        <p:nvSpPr>
          <p:cNvPr id="13" name="TextBox 12">
            <a:extLst>
              <a:ext uri="{FF2B5EF4-FFF2-40B4-BE49-F238E27FC236}">
                <a16:creationId xmlns:a16="http://schemas.microsoft.com/office/drawing/2014/main" id="{62D1EB6B-C346-4094-B8D4-60DE27F78915}"/>
              </a:ext>
            </a:extLst>
          </p:cNvPr>
          <p:cNvSpPr txBox="1"/>
          <p:nvPr/>
        </p:nvSpPr>
        <p:spPr>
          <a:xfrm>
            <a:off x="120102" y="9317338"/>
            <a:ext cx="8520670" cy="338554"/>
          </a:xfrm>
          <a:prstGeom prst="rect">
            <a:avLst/>
          </a:prstGeom>
          <a:noFill/>
        </p:spPr>
        <p:txBody>
          <a:bodyPr wrap="square" rtlCol="0">
            <a:spAutoFit/>
          </a:bodyPr>
          <a:lstStyle/>
          <a:p>
            <a:pPr algn="l" defTabSz="975364" hangingPunct="1">
              <a:defRPr/>
            </a:pPr>
            <a:r>
              <a:rPr lang="lv-LV" sz="1600" b="0" kern="1200" dirty="0">
                <a:latin typeface="Calibri Light" panose="020F0302020204030204" pitchFamily="34" charset="0"/>
                <a:ea typeface="Verdana" panose="020B0604030504040204" pitchFamily="34" charset="0"/>
                <a:cs typeface="Verdana" panose="020B0604030504040204" pitchFamily="34" charset="0"/>
              </a:rPr>
              <a:t>Avots</a:t>
            </a:r>
            <a:r>
              <a:rPr lang="en-US" sz="1600" b="0" kern="1200" dirty="0">
                <a:latin typeface="Calibri Light" panose="020F0302020204030204" pitchFamily="34" charset="0"/>
                <a:ea typeface="Verdana" panose="020B0604030504040204" pitchFamily="34" charset="0"/>
                <a:cs typeface="Verdana" panose="020B0604030504040204" pitchFamily="34" charset="0"/>
              </a:rPr>
              <a:t>: </a:t>
            </a:r>
            <a:r>
              <a:rPr lang="lv-LV" sz="1600" b="0" kern="1200" dirty="0">
                <a:latin typeface="Calibri Light" panose="020F0302020204030204" pitchFamily="34" charset="0"/>
                <a:ea typeface="Verdana" panose="020B0604030504040204" pitchFamily="34" charset="0"/>
                <a:cs typeface="Verdana" panose="020B0604030504040204" pitchFamily="34" charset="0"/>
              </a:rPr>
              <a:t>CSP, EM prognozes</a:t>
            </a:r>
            <a:endParaRPr lang="en-US" sz="1600" b="0" kern="1200" dirty="0">
              <a:latin typeface="Calibri Light" panose="020F0302020204030204" pitchFamily="34" charset="0"/>
              <a:ea typeface="Verdana" panose="020B0604030504040204" pitchFamily="34" charset="0"/>
              <a:cs typeface="Verdana" panose="020B0604030504040204" pitchFamily="34" charset="0"/>
            </a:endParaRPr>
          </a:p>
        </p:txBody>
      </p:sp>
      <p:sp>
        <p:nvSpPr>
          <p:cNvPr id="15" name="TextBox 1">
            <a:extLst>
              <a:ext uri="{FF2B5EF4-FFF2-40B4-BE49-F238E27FC236}">
                <a16:creationId xmlns:a16="http://schemas.microsoft.com/office/drawing/2014/main" id="{5A4A4A37-FE26-4FEC-82C1-897C4441CDE9}"/>
              </a:ext>
            </a:extLst>
          </p:cNvPr>
          <p:cNvSpPr txBox="1">
            <a:spLocks noChangeArrowheads="1"/>
          </p:cNvSpPr>
          <p:nvPr/>
        </p:nvSpPr>
        <p:spPr bwMode="auto">
          <a:xfrm>
            <a:off x="11270469" y="5580775"/>
            <a:ext cx="2327697" cy="729097"/>
          </a:xfrm>
          <a:prstGeom prst="rect">
            <a:avLst/>
          </a:prstGeom>
          <a:noFill/>
          <a:ln w="9525">
            <a:noFill/>
            <a:miter lim="800000"/>
            <a:headEnd/>
            <a:tailEnd/>
          </a:ln>
        </p:spPr>
        <p:txBody>
          <a:bodyPr vert="horz" wrap="square" lIns="130048" tIns="65025" rIns="130048" bIns="65025" numCol="1"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84" eaLnBrk="0">
              <a:defRPr/>
            </a:pPr>
            <a:r>
              <a:rPr lang="lv-LV" sz="1707" b="0" dirty="0">
                <a:solidFill>
                  <a:prstClr val="black"/>
                </a:solidFill>
                <a:latin typeface="Century Gothic" panose="020B0502020202020204" pitchFamily="34" charset="0"/>
                <a:sym typeface="Symbol"/>
              </a:rPr>
              <a:t>Bezdarba līmenis 2030 – </a:t>
            </a:r>
            <a:r>
              <a:rPr lang="lv-LV" sz="1707" dirty="0">
                <a:solidFill>
                  <a:prstClr val="black"/>
                </a:solidFill>
                <a:latin typeface="Century Gothic" panose="020B0502020202020204" pitchFamily="34" charset="0"/>
                <a:sym typeface="Symbol"/>
              </a:rPr>
              <a:t>5,6%</a:t>
            </a:r>
            <a:endParaRPr lang="en-US" sz="1707" dirty="0">
              <a:solidFill>
                <a:prstClr val="black"/>
              </a:solidFill>
              <a:latin typeface="Century Gothic" panose="020B0502020202020204" pitchFamily="34" charset="0"/>
              <a:ea typeface="ＭＳ Ｐゴシック" charset="0"/>
              <a:cs typeface="ＭＳ Ｐゴシック" charset="-128"/>
            </a:endParaRPr>
          </a:p>
        </p:txBody>
      </p:sp>
      <p:sp>
        <p:nvSpPr>
          <p:cNvPr id="16" name="TextBox 1">
            <a:extLst>
              <a:ext uri="{FF2B5EF4-FFF2-40B4-BE49-F238E27FC236}">
                <a16:creationId xmlns:a16="http://schemas.microsoft.com/office/drawing/2014/main" id="{34A06A49-0847-422B-AA1D-875C0D6138FA}"/>
              </a:ext>
            </a:extLst>
          </p:cNvPr>
          <p:cNvSpPr txBox="1">
            <a:spLocks noChangeArrowheads="1"/>
          </p:cNvSpPr>
          <p:nvPr/>
        </p:nvSpPr>
        <p:spPr bwMode="auto">
          <a:xfrm>
            <a:off x="6907505" y="5114123"/>
            <a:ext cx="2444188" cy="748591"/>
          </a:xfrm>
          <a:prstGeom prst="rect">
            <a:avLst/>
          </a:prstGeom>
          <a:noFill/>
          <a:ln w="9525">
            <a:noFill/>
            <a:miter lim="800000"/>
            <a:headEnd/>
            <a:tailEnd/>
          </a:ln>
        </p:spPr>
        <p:txBody>
          <a:bodyPr vert="horz" wrap="square" lIns="130048" tIns="65025" rIns="130048" bIns="65025" numCol="1"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84" eaLnBrk="0">
              <a:defRPr/>
            </a:pPr>
            <a:r>
              <a:rPr lang="lv-LV" sz="1707" b="0" dirty="0">
                <a:solidFill>
                  <a:prstClr val="black"/>
                </a:solidFill>
                <a:latin typeface="Century Gothic" panose="020B0502020202020204" pitchFamily="34" charset="0"/>
                <a:sym typeface="Symbol"/>
              </a:rPr>
              <a:t>Bezdarba līmenis 2019  </a:t>
            </a:r>
            <a:r>
              <a:rPr lang="lv-LV" sz="1707" b="0" dirty="0">
                <a:solidFill>
                  <a:prstClr val="black"/>
                </a:solidFill>
                <a:latin typeface="Century Gothic" panose="020B0502020202020204" pitchFamily="34" charset="0"/>
              </a:rPr>
              <a:t>–</a:t>
            </a:r>
            <a:r>
              <a:rPr lang="lv-LV" sz="1707" b="0" dirty="0">
                <a:solidFill>
                  <a:prstClr val="black"/>
                </a:solidFill>
                <a:latin typeface="Century Gothic" panose="020B0502020202020204" pitchFamily="34" charset="0"/>
                <a:sym typeface="Symbol"/>
              </a:rPr>
              <a:t> </a:t>
            </a:r>
            <a:r>
              <a:rPr lang="lv-LV" sz="1707" dirty="0">
                <a:solidFill>
                  <a:prstClr val="black"/>
                </a:solidFill>
                <a:latin typeface="Century Gothic" panose="020B0502020202020204" pitchFamily="34" charset="0"/>
                <a:sym typeface="Symbol"/>
              </a:rPr>
              <a:t>6,3%</a:t>
            </a:r>
            <a:endParaRPr lang="en-US" sz="1707" dirty="0">
              <a:solidFill>
                <a:prstClr val="black"/>
              </a:solidFill>
              <a:latin typeface="Century Gothic" panose="020B0502020202020204" pitchFamily="34" charset="0"/>
              <a:ea typeface="ＭＳ Ｐゴシック" charset="0"/>
              <a:cs typeface="ＭＳ Ｐゴシック" charset="-128"/>
            </a:endParaRPr>
          </a:p>
        </p:txBody>
      </p:sp>
      <p:cxnSp>
        <p:nvCxnSpPr>
          <p:cNvPr id="17" name="Straight Arrow Connector 16">
            <a:extLst>
              <a:ext uri="{FF2B5EF4-FFF2-40B4-BE49-F238E27FC236}">
                <a16:creationId xmlns:a16="http://schemas.microsoft.com/office/drawing/2014/main" id="{30846A2D-E6BA-48F1-B4F0-7F10575C7B18}"/>
              </a:ext>
            </a:extLst>
          </p:cNvPr>
          <p:cNvCxnSpPr>
            <a:cxnSpLocks/>
          </p:cNvCxnSpPr>
          <p:nvPr/>
        </p:nvCxnSpPr>
        <p:spPr>
          <a:xfrm>
            <a:off x="8129598" y="6309870"/>
            <a:ext cx="0" cy="685926"/>
          </a:xfrm>
          <a:prstGeom prst="straightConnector1">
            <a:avLst/>
          </a:prstGeom>
          <a:ln w="3492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DC60E8C-C68F-4DCF-9BCC-1BF4615EC7F6}"/>
              </a:ext>
            </a:extLst>
          </p:cNvPr>
          <p:cNvCxnSpPr>
            <a:cxnSpLocks/>
          </p:cNvCxnSpPr>
          <p:nvPr/>
        </p:nvCxnSpPr>
        <p:spPr>
          <a:xfrm>
            <a:off x="9074438" y="6913837"/>
            <a:ext cx="0" cy="959349"/>
          </a:xfrm>
          <a:prstGeom prst="straightConnector1">
            <a:avLst/>
          </a:prstGeom>
          <a:ln w="3492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
            <a:extLst>
              <a:ext uri="{FF2B5EF4-FFF2-40B4-BE49-F238E27FC236}">
                <a16:creationId xmlns:a16="http://schemas.microsoft.com/office/drawing/2014/main" id="{B2941561-B233-4822-AF9A-8D7B12E691FC}"/>
              </a:ext>
            </a:extLst>
          </p:cNvPr>
          <p:cNvSpPr txBox="1">
            <a:spLocks noChangeArrowheads="1"/>
          </p:cNvSpPr>
          <p:nvPr/>
        </p:nvSpPr>
        <p:spPr bwMode="auto">
          <a:xfrm>
            <a:off x="8129599" y="7873190"/>
            <a:ext cx="2327694" cy="748591"/>
          </a:xfrm>
          <a:prstGeom prst="rect">
            <a:avLst/>
          </a:prstGeom>
          <a:noFill/>
          <a:ln w="9525">
            <a:noFill/>
            <a:miter lim="800000"/>
            <a:headEnd/>
            <a:tailEnd/>
          </a:ln>
        </p:spPr>
        <p:txBody>
          <a:bodyPr vert="horz" wrap="square" lIns="130048" tIns="65025" rIns="130048" bIns="65025" numCol="1"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84" eaLnBrk="0">
              <a:defRPr/>
            </a:pPr>
            <a:r>
              <a:rPr lang="lv-LV" sz="1707" b="0" dirty="0">
                <a:solidFill>
                  <a:prstClr val="black"/>
                </a:solidFill>
                <a:latin typeface="Century Gothic" panose="020B0502020202020204" pitchFamily="34" charset="0"/>
                <a:sym typeface="Symbol"/>
              </a:rPr>
              <a:t>Bezdarba līmenis 2021  </a:t>
            </a:r>
            <a:r>
              <a:rPr lang="lv-LV" sz="1707" b="0" dirty="0">
                <a:solidFill>
                  <a:prstClr val="black"/>
                </a:solidFill>
                <a:latin typeface="Century Gothic" panose="020B0502020202020204" pitchFamily="34" charset="0"/>
              </a:rPr>
              <a:t>–</a:t>
            </a:r>
            <a:r>
              <a:rPr lang="lv-LV" sz="1707" b="0" dirty="0">
                <a:solidFill>
                  <a:prstClr val="black"/>
                </a:solidFill>
                <a:latin typeface="Century Gothic" panose="020B0502020202020204" pitchFamily="34" charset="0"/>
                <a:sym typeface="Symbol"/>
              </a:rPr>
              <a:t> </a:t>
            </a:r>
            <a:r>
              <a:rPr lang="lv-LV" sz="1707" dirty="0">
                <a:solidFill>
                  <a:prstClr val="black"/>
                </a:solidFill>
                <a:latin typeface="Century Gothic" panose="020B0502020202020204" pitchFamily="34" charset="0"/>
                <a:sym typeface="Symbol"/>
              </a:rPr>
              <a:t>8,1%</a:t>
            </a:r>
            <a:endParaRPr lang="en-US" sz="1707" dirty="0">
              <a:solidFill>
                <a:prstClr val="black"/>
              </a:solidFill>
              <a:latin typeface="Century Gothic" panose="020B0502020202020204" pitchFamily="34" charset="0"/>
              <a:ea typeface="ＭＳ Ｐゴシック" charset="0"/>
              <a:cs typeface="ＭＳ Ｐゴシック" charset="-128"/>
            </a:endParaRPr>
          </a:p>
        </p:txBody>
      </p:sp>
      <p:cxnSp>
        <p:nvCxnSpPr>
          <p:cNvPr id="20" name="Straight Arrow Connector 19">
            <a:extLst>
              <a:ext uri="{FF2B5EF4-FFF2-40B4-BE49-F238E27FC236}">
                <a16:creationId xmlns:a16="http://schemas.microsoft.com/office/drawing/2014/main" id="{D5EF4EC4-9A09-4B99-AB66-529C22FB9506}"/>
              </a:ext>
            </a:extLst>
          </p:cNvPr>
          <p:cNvCxnSpPr>
            <a:cxnSpLocks/>
          </p:cNvCxnSpPr>
          <p:nvPr/>
        </p:nvCxnSpPr>
        <p:spPr>
          <a:xfrm>
            <a:off x="16061808" y="7088296"/>
            <a:ext cx="0" cy="610432"/>
          </a:xfrm>
          <a:prstGeom prst="straightConnector1">
            <a:avLst/>
          </a:prstGeom>
          <a:ln w="3492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B3151C3-BD99-4F66-AE07-6FF86E0226C6}"/>
              </a:ext>
            </a:extLst>
          </p:cNvPr>
          <p:cNvSpPr/>
          <p:nvPr/>
        </p:nvSpPr>
        <p:spPr>
          <a:xfrm>
            <a:off x="4675086" y="2052835"/>
            <a:ext cx="8789697" cy="776816"/>
          </a:xfrm>
          <a:prstGeom prst="rect">
            <a:avLst/>
          </a:prstGeom>
        </p:spPr>
        <p:txBody>
          <a:bodyPr wrap="square">
            <a:spAutoFit/>
          </a:bodyPr>
          <a:lstStyle/>
          <a:p>
            <a:pPr defTabSz="1300484" hangingPunct="1"/>
            <a:r>
              <a:rPr lang="lv-LV" sz="1991" kern="1200" dirty="0">
                <a:solidFill>
                  <a:prstClr val="black"/>
                </a:solidFill>
                <a:latin typeface="Verdana" panose="020B0604030504040204" pitchFamily="34" charset="0"/>
                <a:ea typeface="Verdana" panose="020B0604030504040204" pitchFamily="34" charset="0"/>
                <a:cs typeface="Verdana" panose="020B0604030504040204" pitchFamily="34" charset="0"/>
              </a:rPr>
              <a:t>Darbaspēka pieprasījums un piedāvājums</a:t>
            </a:r>
          </a:p>
          <a:p>
            <a:pPr defTabSz="1300484" hangingPunct="1">
              <a:spcBef>
                <a:spcPts val="853"/>
              </a:spcBef>
            </a:pPr>
            <a:r>
              <a:rPr lang="lv-LV" sz="1707" b="0" kern="1200" dirty="0">
                <a:solidFill>
                  <a:prstClr val="black"/>
                </a:solidFill>
                <a:latin typeface="Verdana" panose="020B0604030504040204" pitchFamily="34" charset="0"/>
                <a:ea typeface="Verdana" panose="020B0604030504040204" pitchFamily="34" charset="0"/>
                <a:cs typeface="Verdana" panose="020B0604030504040204" pitchFamily="34" charset="0"/>
              </a:rPr>
              <a:t>tūkstošos </a:t>
            </a:r>
          </a:p>
        </p:txBody>
      </p:sp>
      <p:sp>
        <p:nvSpPr>
          <p:cNvPr id="22" name="TextBox 1">
            <a:extLst>
              <a:ext uri="{FF2B5EF4-FFF2-40B4-BE49-F238E27FC236}">
                <a16:creationId xmlns:a16="http://schemas.microsoft.com/office/drawing/2014/main" id="{4D3966EC-7BC6-4E38-B371-E10819424C86}"/>
              </a:ext>
            </a:extLst>
          </p:cNvPr>
          <p:cNvSpPr txBox="1">
            <a:spLocks noChangeArrowheads="1"/>
          </p:cNvSpPr>
          <p:nvPr/>
        </p:nvSpPr>
        <p:spPr bwMode="auto">
          <a:xfrm>
            <a:off x="9165960" y="5748924"/>
            <a:ext cx="2327697" cy="729097"/>
          </a:xfrm>
          <a:prstGeom prst="rect">
            <a:avLst/>
          </a:prstGeom>
          <a:noFill/>
          <a:ln w="9525">
            <a:noFill/>
            <a:miter lim="800000"/>
            <a:headEnd/>
            <a:tailEnd/>
          </a:ln>
        </p:spPr>
        <p:txBody>
          <a:bodyPr vert="horz" wrap="square" lIns="130048" tIns="65025" rIns="130048" bIns="65025" numCol="1" anchor="b"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84" eaLnBrk="0">
              <a:defRPr/>
            </a:pPr>
            <a:r>
              <a:rPr lang="lv-LV" sz="1707" b="0" dirty="0">
                <a:solidFill>
                  <a:prstClr val="black"/>
                </a:solidFill>
                <a:latin typeface="Century Gothic" panose="020B0502020202020204" pitchFamily="34" charset="0"/>
                <a:sym typeface="Symbol"/>
              </a:rPr>
              <a:t>Bezdarba līmenis 2024 – </a:t>
            </a:r>
            <a:r>
              <a:rPr lang="lv-LV" sz="1707" dirty="0">
                <a:solidFill>
                  <a:prstClr val="black"/>
                </a:solidFill>
                <a:latin typeface="Century Gothic" panose="020B0502020202020204" pitchFamily="34" charset="0"/>
                <a:sym typeface="Symbol"/>
              </a:rPr>
              <a:t>6,5%</a:t>
            </a:r>
            <a:endParaRPr lang="en-US" sz="1707" dirty="0">
              <a:solidFill>
                <a:prstClr val="black"/>
              </a:solidFill>
              <a:latin typeface="Century Gothic" panose="020B0502020202020204" pitchFamily="34" charset="0"/>
              <a:ea typeface="ＭＳ Ｐゴシック" charset="0"/>
              <a:cs typeface="ＭＳ Ｐゴシック" charset="-128"/>
            </a:endParaRPr>
          </a:p>
        </p:txBody>
      </p:sp>
      <p:cxnSp>
        <p:nvCxnSpPr>
          <p:cNvPr id="23" name="Straight Arrow Connector 22">
            <a:extLst>
              <a:ext uri="{FF2B5EF4-FFF2-40B4-BE49-F238E27FC236}">
                <a16:creationId xmlns:a16="http://schemas.microsoft.com/office/drawing/2014/main" id="{A7142633-CF69-4E19-984E-8451F02CE7B1}"/>
              </a:ext>
            </a:extLst>
          </p:cNvPr>
          <p:cNvCxnSpPr>
            <a:cxnSpLocks/>
          </p:cNvCxnSpPr>
          <p:nvPr/>
        </p:nvCxnSpPr>
        <p:spPr>
          <a:xfrm>
            <a:off x="10320512" y="6864194"/>
            <a:ext cx="0" cy="685926"/>
          </a:xfrm>
          <a:prstGeom prst="straightConnector1">
            <a:avLst/>
          </a:prstGeom>
          <a:ln w="34925">
            <a:solidFill>
              <a:schemeClr val="bg1">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itle 1">
            <a:extLst>
              <a:ext uri="{FF2B5EF4-FFF2-40B4-BE49-F238E27FC236}">
                <a16:creationId xmlns:a16="http://schemas.microsoft.com/office/drawing/2014/main" id="{3719C472-5430-4E32-ABEB-63317AED6536}"/>
              </a:ext>
            </a:extLst>
          </p:cNvPr>
          <p:cNvSpPr txBox="1">
            <a:spLocks/>
          </p:cNvSpPr>
          <p:nvPr/>
        </p:nvSpPr>
        <p:spPr>
          <a:xfrm>
            <a:off x="311403" y="449296"/>
            <a:ext cx="17189512" cy="952240"/>
          </a:xfrm>
          <a:prstGeom prst="rect">
            <a:avLst/>
          </a:prstGeom>
        </p:spPr>
        <p:txBody>
          <a:bodyPr vert="horz" lIns="130048" tIns="65025" rIns="130048" bIns="65025" rtlCol="0" anchor="b">
            <a:noAutofit/>
          </a:bodyPr>
          <a:lstStyle>
            <a:lvl1pPr algn="l" defTabSz="914400" rtl="0" eaLnBrk="1" latinLnBrk="0" hangingPunct="1">
              <a:lnSpc>
                <a:spcPct val="90000"/>
              </a:lnSpc>
              <a:spcBef>
                <a:spcPct val="0"/>
              </a:spcBef>
              <a:buNone/>
              <a:defRPr sz="2400" b="1" kern="1200">
                <a:solidFill>
                  <a:schemeClr val="tx1"/>
                </a:solidFill>
                <a:latin typeface="Segoe UI Light" panose="020B0502040204020203" pitchFamily="34" charset="0"/>
                <a:ea typeface="Verdana" panose="020B0604030504040204" pitchFamily="34" charset="0"/>
                <a:cs typeface="Verdana" panose="020B0604030504040204" pitchFamily="34" charset="0"/>
              </a:defRPr>
            </a:lvl1pPr>
          </a:lstStyle>
          <a:p>
            <a:pPr defTabSz="1300484"/>
            <a:r>
              <a:rPr lang="lv-LV" altLang="lv-LV" sz="2560" b="0" cap="all" dirty="0">
                <a:solidFill>
                  <a:srgbClr val="00859B"/>
                </a:solidFill>
                <a:latin typeface="Verdana" panose="020B0604030504040204" pitchFamily="34" charset="0"/>
                <a:cs typeface="Segoe UI Light" panose="020B0502040204020203" pitchFamily="34" charset="0"/>
              </a:rPr>
              <a:t>Darbaspējīgo iedzīvotāju skata kritums palielinās spiedienu uz darbaspēka piedāvājumu - Darbaspēka nepietiekamība var kļūt akūta sākot ar 2023./2024. gadu</a:t>
            </a:r>
          </a:p>
        </p:txBody>
      </p:sp>
      <p:sp>
        <p:nvSpPr>
          <p:cNvPr id="25" name="Slide Number Placeholder 1">
            <a:extLst>
              <a:ext uri="{FF2B5EF4-FFF2-40B4-BE49-F238E27FC236}">
                <a16:creationId xmlns:a16="http://schemas.microsoft.com/office/drawing/2014/main" id="{701B14CB-BDB7-4ECD-91CB-2D6CBB4EBF4C}"/>
              </a:ext>
            </a:extLst>
          </p:cNvPr>
          <p:cNvSpPr txBox="1">
            <a:spLocks/>
          </p:cNvSpPr>
          <p:nvPr/>
        </p:nvSpPr>
        <p:spPr>
          <a:xfrm>
            <a:off x="16440900" y="9201873"/>
            <a:ext cx="577992" cy="433492"/>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300484">
              <a:defRPr/>
            </a:pPr>
            <a:fld id="{DC253BEA-5C99-48DB-9FD2-EA6B203FEBF6}" type="slidenum">
              <a:rPr lang="en-US" altLang="lv-LV" sz="1422" b="0">
                <a:solidFill>
                  <a:prstClr val="black">
                    <a:tint val="75000"/>
                  </a:prstClr>
                </a:solidFill>
                <a:latin typeface="Calibri Light" panose="020F0302020204030204" pitchFamily="34" charset="0"/>
              </a:rPr>
              <a:pPr algn="r" defTabSz="1300484">
                <a:defRPr/>
              </a:pPr>
              <a:t>14</a:t>
            </a:fld>
            <a:endParaRPr lang="en-US" altLang="lv-LV" sz="1422" b="0" dirty="0">
              <a:solidFill>
                <a:prstClr val="black">
                  <a:tint val="75000"/>
                </a:prstClr>
              </a:solidFill>
              <a:latin typeface="Calibri Light" panose="020F0302020204030204" pitchFamily="34" charset="0"/>
            </a:endParaRPr>
          </a:p>
        </p:txBody>
      </p:sp>
    </p:spTree>
    <p:extLst>
      <p:ext uri="{BB962C8B-B14F-4D97-AF65-F5344CB8AC3E}">
        <p14:creationId xmlns:p14="http://schemas.microsoft.com/office/powerpoint/2010/main" val="110790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1">
            <a:extLst>
              <a:ext uri="{FF2B5EF4-FFF2-40B4-BE49-F238E27FC236}">
                <a16:creationId xmlns:a16="http://schemas.microsoft.com/office/drawing/2014/main" id="{F0599B0D-4808-8249-9C35-FF21B933844D}"/>
              </a:ext>
            </a:extLst>
          </p:cNvPr>
          <p:cNvGraphicFramePr>
            <a:graphicFrameLocks/>
          </p:cNvGraphicFramePr>
          <p:nvPr>
            <p:extLst>
              <p:ext uri="{D42A27DB-BD31-4B8C-83A1-F6EECF244321}">
                <p14:modId xmlns:p14="http://schemas.microsoft.com/office/powerpoint/2010/main" val="4283992070"/>
              </p:ext>
            </p:extLst>
          </p:nvPr>
        </p:nvGraphicFramePr>
        <p:xfrm>
          <a:off x="278367" y="2705648"/>
          <a:ext cx="11074005" cy="4342306"/>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3">
            <a:extLst>
              <a:ext uri="{FF2B5EF4-FFF2-40B4-BE49-F238E27FC236}">
                <a16:creationId xmlns:a16="http://schemas.microsoft.com/office/drawing/2014/main" id="{47B7D277-E2C4-4D50-4B6A-13F6B8B3B547}"/>
              </a:ext>
            </a:extLst>
          </p:cNvPr>
          <p:cNvSpPr txBox="1">
            <a:spLocks/>
          </p:cNvSpPr>
          <p:nvPr/>
        </p:nvSpPr>
        <p:spPr>
          <a:xfrm>
            <a:off x="15557860" y="8994987"/>
            <a:ext cx="1204148" cy="433492"/>
          </a:xfrm>
          <a:prstGeom prst="rect">
            <a:avLst/>
          </a:prstGeom>
        </p:spPr>
        <p:txBody>
          <a:bodyPr vert="horz" lIns="130048" tIns="65025" rIns="130048" bIns="65025" rtlCol="0" anchor="ctr"/>
          <a:lstStyle>
            <a:defPPr marL="0" marR="0" indent="0" algn="l" defTabSz="914400" rtl="0" fontAlgn="auto" latinLnBrk="1" hangingPunct="0">
              <a:lnSpc>
                <a:spcPct val="100000"/>
              </a:lnSpc>
              <a:spcBef>
                <a:spcPts val="0"/>
              </a:spcBef>
              <a:spcAft>
                <a:spcPts val="0"/>
              </a:spcAft>
              <a:buClrTx/>
              <a:buSzTx/>
              <a:buFontTx/>
              <a:buNone/>
              <a:tabLst/>
              <a:defRPr kumimoji="0" lang="lv-LV" sz="1800" b="0" i="0" u="none" strike="noStrike" cap="none" spc="0" normalizeH="0" baseline="0">
                <a:ln>
                  <a:noFill/>
                </a:ln>
                <a:solidFill>
                  <a:srgbClr val="000000"/>
                </a:solidFill>
                <a:effectLst/>
                <a:uFillTx/>
              </a:defRPr>
            </a:defPPr>
            <a:lvl1pPr marL="0" marR="0" indent="0" algn="r" defTabSz="1300460" rtl="0" eaLnBrk="1" fontAlgn="auto" latinLnBrk="0" hangingPunct="1">
              <a:lnSpc>
                <a:spcPct val="100000"/>
              </a:lnSpc>
              <a:spcBef>
                <a:spcPts val="0"/>
              </a:spcBef>
              <a:spcAft>
                <a:spcPts val="0"/>
              </a:spcAft>
              <a:buClrTx/>
              <a:buSzTx/>
              <a:buFontTx/>
              <a:buNone/>
              <a:tabLst/>
              <a:defRPr kumimoji="0" sz="1422" b="1" i="0" u="none" strike="noStrike" kern="1200" cap="none" spc="0" normalizeH="0" baseline="0">
                <a:ln>
                  <a:noFill/>
                </a:ln>
                <a:solidFill>
                  <a:schemeClr val="tx1">
                    <a:tint val="75000"/>
                  </a:schemeClr>
                </a:solidFill>
                <a:effectLst/>
                <a:uFillTx/>
                <a:latin typeface="Segoe UI Light" panose="020B0502040204020203" pitchFamily="34" charset="0"/>
                <a:ea typeface="+mn-ea"/>
                <a:cs typeface="+mn-cs"/>
                <a:sym typeface="Helvetica Neue"/>
              </a:defRPr>
            </a:lvl1pPr>
            <a:lvl2pPr marL="650230" marR="0" indent="2286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2pPr>
            <a:lvl3pPr marL="1300460" marR="0" indent="4572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3pPr>
            <a:lvl4pPr marL="1950690" marR="0" indent="6858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4pPr>
            <a:lvl5pPr marL="2600919" marR="0" indent="9144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5pPr>
            <a:lvl6pPr marL="3251149" marR="0" indent="11430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6pPr>
            <a:lvl7pPr marL="3901379" marR="0" indent="13716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7pPr>
            <a:lvl8pPr marL="4551609" marR="0" indent="16002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8pPr>
            <a:lvl9pPr marL="5201839" marR="0" indent="18288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9pPr>
          </a:lstStyle>
          <a:p>
            <a:fld id="{BB52BD7A-E27C-4D8B-9BA7-C703671C96E0}" type="slidenum">
              <a:rPr lang="en-US" altLang="lv-LV"/>
              <a:pPr/>
              <a:t>15</a:t>
            </a:fld>
            <a:endParaRPr lang="en-US" altLang="lv-LV" dirty="0"/>
          </a:p>
        </p:txBody>
      </p:sp>
      <p:sp>
        <p:nvSpPr>
          <p:cNvPr id="6" name="TextBox 7">
            <a:extLst>
              <a:ext uri="{FF2B5EF4-FFF2-40B4-BE49-F238E27FC236}">
                <a16:creationId xmlns:a16="http://schemas.microsoft.com/office/drawing/2014/main" id="{84D7E947-A76F-AE04-1052-210E7C09152F}"/>
              </a:ext>
            </a:extLst>
          </p:cNvPr>
          <p:cNvSpPr txBox="1">
            <a:spLocks noChangeArrowheads="1"/>
          </p:cNvSpPr>
          <p:nvPr/>
        </p:nvSpPr>
        <p:spPr bwMode="auto">
          <a:xfrm>
            <a:off x="2461995" y="1737399"/>
            <a:ext cx="6910553" cy="880369"/>
          </a:xfrm>
          <a:prstGeom prst="rect">
            <a:avLst/>
          </a:prstGeom>
          <a:noFill/>
          <a:ln w="9525">
            <a:noFill/>
            <a:miter lim="800000"/>
            <a:headEnd/>
            <a:tailEnd/>
          </a:ln>
        </p:spPr>
        <p:txBody>
          <a:bodyPr wrap="square">
            <a:spAutoFit/>
          </a:bodyPr>
          <a:lstStyle/>
          <a:p>
            <a:pPr algn="ctr"/>
            <a:r>
              <a:rPr lang="lv-LV" sz="1991" dirty="0">
                <a:solidFill>
                  <a:prstClr val="black"/>
                </a:solidFill>
                <a:latin typeface="Arial Narrow"/>
                <a:cs typeface="Arial Narrow"/>
              </a:rPr>
              <a:t>Darbaspēka piedāvājuma un pieprasījuma attiecība</a:t>
            </a:r>
            <a:endParaRPr lang="lv-LV" sz="1991" u="sng" dirty="0">
              <a:solidFill>
                <a:prstClr val="black"/>
              </a:solidFill>
              <a:latin typeface="Arial Narrow"/>
              <a:cs typeface="Arial Narrow"/>
            </a:endParaRPr>
          </a:p>
          <a:p>
            <a:pPr algn="ctr"/>
            <a:r>
              <a:rPr lang="lv-LV" sz="1565" b="0" dirty="0">
                <a:solidFill>
                  <a:prstClr val="black"/>
                </a:solidFill>
                <a:latin typeface="Arial Narrow"/>
                <a:cs typeface="Arial Narrow"/>
              </a:rPr>
              <a:t>procentos, pieprasījums pret piedāvājumu (piedāvājums= 100, rādītājs &gt;100= darbaspēka pieprasījums pārsniedz piedāvājumu)</a:t>
            </a:r>
          </a:p>
        </p:txBody>
      </p:sp>
      <p:sp>
        <p:nvSpPr>
          <p:cNvPr id="7" name="TextBox 6">
            <a:extLst>
              <a:ext uri="{FF2B5EF4-FFF2-40B4-BE49-F238E27FC236}">
                <a16:creationId xmlns:a16="http://schemas.microsoft.com/office/drawing/2014/main" id="{006D7F05-5468-1D55-685D-D9992DD58E26}"/>
              </a:ext>
            </a:extLst>
          </p:cNvPr>
          <p:cNvSpPr txBox="1"/>
          <p:nvPr/>
        </p:nvSpPr>
        <p:spPr>
          <a:xfrm>
            <a:off x="11470738" y="9467300"/>
            <a:ext cx="3064321" cy="355034"/>
          </a:xfrm>
          <a:prstGeom prst="rect">
            <a:avLst/>
          </a:prstGeom>
          <a:noFill/>
        </p:spPr>
        <p:txBody>
          <a:bodyPr wrap="square" rtlCol="0">
            <a:spAutoFit/>
          </a:bodyPr>
          <a:lstStyle/>
          <a:p>
            <a:pPr defTabSz="975364">
              <a:defRPr/>
            </a:pPr>
            <a:r>
              <a:rPr lang="lv-LV" sz="1707" b="0" dirty="0">
                <a:latin typeface="Calibri Light" panose="020F0302020204030204" pitchFamily="34" charset="0"/>
                <a:ea typeface="Verdana" panose="020B0604030504040204" pitchFamily="34" charset="0"/>
                <a:cs typeface="Verdana" panose="020B0604030504040204" pitchFamily="34" charset="0"/>
              </a:rPr>
              <a:t>Avots</a:t>
            </a:r>
            <a:r>
              <a:rPr lang="en-US" sz="1707" b="0" dirty="0">
                <a:latin typeface="Calibri Light" panose="020F0302020204030204" pitchFamily="34" charset="0"/>
                <a:ea typeface="Verdana" panose="020B0604030504040204" pitchFamily="34" charset="0"/>
                <a:cs typeface="Verdana" panose="020B0604030504040204" pitchFamily="34" charset="0"/>
              </a:rPr>
              <a:t>: </a:t>
            </a:r>
            <a:r>
              <a:rPr lang="lv-LV" sz="1707" b="0" dirty="0">
                <a:latin typeface="Calibri Light" panose="020F0302020204030204" pitchFamily="34" charset="0"/>
                <a:ea typeface="Verdana" panose="020B0604030504040204" pitchFamily="34" charset="0"/>
                <a:cs typeface="Verdana" panose="020B0604030504040204" pitchFamily="34" charset="0"/>
              </a:rPr>
              <a:t>EM prognozes </a:t>
            </a:r>
            <a:endParaRPr lang="en-US" sz="1707" b="0" dirty="0">
              <a:latin typeface="Calibri Light" panose="020F0302020204030204" pitchFamily="34" charset="0"/>
              <a:ea typeface="Verdana" panose="020B0604030504040204" pitchFamily="34" charset="0"/>
              <a:cs typeface="Verdana" panose="020B0604030504040204" pitchFamily="34" charset="0"/>
            </a:endParaRPr>
          </a:p>
        </p:txBody>
      </p:sp>
      <p:graphicFrame>
        <p:nvGraphicFramePr>
          <p:cNvPr id="8" name="Content Placeholder 11">
            <a:extLst>
              <a:ext uri="{FF2B5EF4-FFF2-40B4-BE49-F238E27FC236}">
                <a16:creationId xmlns:a16="http://schemas.microsoft.com/office/drawing/2014/main" id="{43B5076C-EAB3-5024-6300-5DCAFD10EC9B}"/>
              </a:ext>
            </a:extLst>
          </p:cNvPr>
          <p:cNvGraphicFramePr>
            <a:graphicFrameLocks noGrp="1"/>
          </p:cNvGraphicFramePr>
          <p:nvPr>
            <p:ph idx="1"/>
            <p:extLst>
              <p:ext uri="{D42A27DB-BD31-4B8C-83A1-F6EECF244321}">
                <p14:modId xmlns:p14="http://schemas.microsoft.com/office/powerpoint/2010/main" val="3098948580"/>
              </p:ext>
            </p:extLst>
          </p:nvPr>
        </p:nvGraphicFramePr>
        <p:xfrm>
          <a:off x="277966" y="5199928"/>
          <a:ext cx="11074005" cy="434230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7">
            <a:extLst>
              <a:ext uri="{FF2B5EF4-FFF2-40B4-BE49-F238E27FC236}">
                <a16:creationId xmlns:a16="http://schemas.microsoft.com/office/drawing/2014/main" id="{44947387-3433-BC04-4E17-E857A7102497}"/>
              </a:ext>
            </a:extLst>
          </p:cNvPr>
          <p:cNvSpPr txBox="1">
            <a:spLocks noChangeArrowheads="1"/>
          </p:cNvSpPr>
          <p:nvPr/>
        </p:nvSpPr>
        <p:spPr bwMode="auto">
          <a:xfrm>
            <a:off x="4509182" y="3160585"/>
            <a:ext cx="2113280" cy="442557"/>
          </a:xfrm>
          <a:prstGeom prst="rect">
            <a:avLst/>
          </a:prstGeom>
          <a:noFill/>
          <a:ln w="9525">
            <a:noFill/>
            <a:miter lim="800000"/>
            <a:headEnd/>
            <a:tailEnd/>
          </a:ln>
        </p:spPr>
        <p:txBody>
          <a:bodyPr wrap="square">
            <a:spAutoFit/>
          </a:bodyPr>
          <a:lstStyle/>
          <a:p>
            <a:pPr algn="ctr"/>
            <a:r>
              <a:rPr lang="lv-LV" sz="2276" dirty="0">
                <a:solidFill>
                  <a:prstClr val="black"/>
                </a:solidFill>
                <a:latin typeface="Arial Narrow"/>
                <a:cs typeface="Arial Narrow"/>
              </a:rPr>
              <a:t>2040. gads</a:t>
            </a:r>
            <a:endParaRPr lang="lv-LV" sz="2276" u="sng" dirty="0">
              <a:solidFill>
                <a:prstClr val="black"/>
              </a:solidFill>
              <a:latin typeface="Arial Narrow"/>
              <a:cs typeface="Arial Narrow"/>
            </a:endParaRPr>
          </a:p>
        </p:txBody>
      </p:sp>
      <p:sp>
        <p:nvSpPr>
          <p:cNvPr id="10" name="TextBox 7">
            <a:extLst>
              <a:ext uri="{FF2B5EF4-FFF2-40B4-BE49-F238E27FC236}">
                <a16:creationId xmlns:a16="http://schemas.microsoft.com/office/drawing/2014/main" id="{B3D49CE8-E850-6212-55A3-46CC81D10512}"/>
              </a:ext>
            </a:extLst>
          </p:cNvPr>
          <p:cNvSpPr txBox="1">
            <a:spLocks noChangeArrowheads="1"/>
          </p:cNvSpPr>
          <p:nvPr/>
        </p:nvSpPr>
        <p:spPr bwMode="auto">
          <a:xfrm>
            <a:off x="4710071" y="5462219"/>
            <a:ext cx="2113280" cy="442557"/>
          </a:xfrm>
          <a:prstGeom prst="rect">
            <a:avLst/>
          </a:prstGeom>
          <a:noFill/>
          <a:ln w="9525">
            <a:noFill/>
            <a:miter lim="800000"/>
            <a:headEnd/>
            <a:tailEnd/>
          </a:ln>
        </p:spPr>
        <p:txBody>
          <a:bodyPr wrap="square">
            <a:spAutoFit/>
          </a:bodyPr>
          <a:lstStyle/>
          <a:p>
            <a:pPr algn="ctr"/>
            <a:r>
              <a:rPr lang="lv-LV" sz="2276" dirty="0">
                <a:solidFill>
                  <a:prstClr val="black"/>
                </a:solidFill>
                <a:latin typeface="Arial Narrow"/>
                <a:cs typeface="Arial Narrow"/>
              </a:rPr>
              <a:t>2030. gads</a:t>
            </a:r>
            <a:endParaRPr lang="lv-LV" sz="2276" u="sng" dirty="0">
              <a:solidFill>
                <a:prstClr val="black"/>
              </a:solidFill>
              <a:latin typeface="Arial Narrow"/>
              <a:cs typeface="Arial Narrow"/>
            </a:endParaRPr>
          </a:p>
        </p:txBody>
      </p:sp>
      <p:graphicFrame>
        <p:nvGraphicFramePr>
          <p:cNvPr id="11" name="Chart 10">
            <a:extLst>
              <a:ext uri="{FF2B5EF4-FFF2-40B4-BE49-F238E27FC236}">
                <a16:creationId xmlns:a16="http://schemas.microsoft.com/office/drawing/2014/main" id="{5FDA4E45-154E-79FF-930B-9FE1D6895476}"/>
              </a:ext>
            </a:extLst>
          </p:cNvPr>
          <p:cNvGraphicFramePr/>
          <p:nvPr>
            <p:extLst>
              <p:ext uri="{D42A27DB-BD31-4B8C-83A1-F6EECF244321}">
                <p14:modId xmlns:p14="http://schemas.microsoft.com/office/powerpoint/2010/main" val="3600620328"/>
              </p:ext>
            </p:extLst>
          </p:nvPr>
        </p:nvGraphicFramePr>
        <p:xfrm>
          <a:off x="11465096" y="2256122"/>
          <a:ext cx="5638905" cy="7255946"/>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4">
            <a:extLst>
              <a:ext uri="{FF2B5EF4-FFF2-40B4-BE49-F238E27FC236}">
                <a16:creationId xmlns:a16="http://schemas.microsoft.com/office/drawing/2014/main" id="{9FBEA203-1A1E-44DB-A749-2A76A722A184}"/>
              </a:ext>
            </a:extLst>
          </p:cNvPr>
          <p:cNvSpPr>
            <a:spLocks noChangeArrowheads="1"/>
          </p:cNvSpPr>
          <p:nvPr/>
        </p:nvSpPr>
        <p:spPr bwMode="auto">
          <a:xfrm>
            <a:off x="11422994" y="1719593"/>
            <a:ext cx="5913007" cy="63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lv-LV" altLang="lv-LV" sz="1991" dirty="0">
                <a:solidFill>
                  <a:prstClr val="black"/>
                </a:solidFill>
                <a:latin typeface="Arial Narrow"/>
              </a:rPr>
              <a:t>Sagaidāmais vakanču skaits tautsaimniecības nozarēs </a:t>
            </a:r>
          </a:p>
          <a:p>
            <a:pPr defTabSz="587024"/>
            <a:r>
              <a:rPr lang="lv-LV" altLang="lv-LV" sz="1565" b="0" dirty="0">
                <a:solidFill>
                  <a:prstClr val="black"/>
                </a:solidFill>
                <a:latin typeface="Arial Narrow"/>
              </a:rPr>
              <a:t>kopējais prognozētais vakanču skaits periodā sākot ar 2022. gadu, tūkstošos</a:t>
            </a:r>
          </a:p>
        </p:txBody>
      </p:sp>
      <p:sp>
        <p:nvSpPr>
          <p:cNvPr id="13" name="Title 1">
            <a:extLst>
              <a:ext uri="{FF2B5EF4-FFF2-40B4-BE49-F238E27FC236}">
                <a16:creationId xmlns:a16="http://schemas.microsoft.com/office/drawing/2014/main" id="{5D15EBBE-804F-1C3E-B4D1-AC98766C4BC3}"/>
              </a:ext>
            </a:extLst>
          </p:cNvPr>
          <p:cNvSpPr>
            <a:spLocks noGrp="1"/>
          </p:cNvSpPr>
          <p:nvPr>
            <p:ph type="title"/>
          </p:nvPr>
        </p:nvSpPr>
        <p:spPr>
          <a:xfrm>
            <a:off x="841492" y="260625"/>
            <a:ext cx="15657281" cy="1037691"/>
          </a:xfrm>
        </p:spPr>
        <p:txBody>
          <a:bodyPr anchor="b">
            <a:noAutofit/>
          </a:bodyPr>
          <a:lstStyle/>
          <a:p>
            <a:pPr algn="ctr">
              <a:lnSpc>
                <a:spcPct val="90000"/>
              </a:lnSpc>
            </a:pPr>
            <a:r>
              <a:rPr lang="lv-LV" altLang="lv-LV" sz="2845" b="0" cap="all" dirty="0">
                <a:solidFill>
                  <a:srgbClr val="00859B"/>
                </a:solidFill>
                <a:latin typeface="Verdana" panose="020B0604030504040204" pitchFamily="34" charset="0"/>
                <a:cs typeface="Segoe UI Light" panose="020B0502040204020203" pitchFamily="34" charset="0"/>
              </a:rPr>
              <a:t>Darbaspēka pietiekamība un sagaidāmais vakanču skaits tautsaimniecības nozarēs</a:t>
            </a:r>
          </a:p>
        </p:txBody>
      </p:sp>
      <p:grpSp>
        <p:nvGrpSpPr>
          <p:cNvPr id="14" name="Group 13">
            <a:extLst>
              <a:ext uri="{FF2B5EF4-FFF2-40B4-BE49-F238E27FC236}">
                <a16:creationId xmlns:a16="http://schemas.microsoft.com/office/drawing/2014/main" id="{14089B28-3334-FADF-96E4-00BACD836E47}"/>
              </a:ext>
            </a:extLst>
          </p:cNvPr>
          <p:cNvGrpSpPr/>
          <p:nvPr/>
        </p:nvGrpSpPr>
        <p:grpSpPr>
          <a:xfrm>
            <a:off x="2114478" y="2789805"/>
            <a:ext cx="4325400" cy="357879"/>
            <a:chOff x="3797652" y="1777735"/>
            <a:chExt cx="3041297" cy="251632"/>
          </a:xfrm>
        </p:grpSpPr>
        <p:grpSp>
          <p:nvGrpSpPr>
            <p:cNvPr id="15" name="Group 14">
              <a:extLst>
                <a:ext uri="{FF2B5EF4-FFF2-40B4-BE49-F238E27FC236}">
                  <a16:creationId xmlns:a16="http://schemas.microsoft.com/office/drawing/2014/main" id="{4A5ACE73-9723-C287-D051-12DBFDCE1DC1}"/>
                </a:ext>
              </a:extLst>
            </p:cNvPr>
            <p:cNvGrpSpPr/>
            <p:nvPr/>
          </p:nvGrpSpPr>
          <p:grpSpPr>
            <a:xfrm>
              <a:off x="3797652" y="1777735"/>
              <a:ext cx="1236167" cy="238044"/>
              <a:chOff x="3257550" y="2234988"/>
              <a:chExt cx="1236167" cy="238044"/>
            </a:xfrm>
          </p:grpSpPr>
          <p:sp>
            <p:nvSpPr>
              <p:cNvPr id="19" name="Rectangle 18">
                <a:extLst>
                  <a:ext uri="{FF2B5EF4-FFF2-40B4-BE49-F238E27FC236}">
                    <a16:creationId xmlns:a16="http://schemas.microsoft.com/office/drawing/2014/main" id="{57F77E6A-2B5B-D316-DACE-7DAE1EBBF2CC}"/>
                  </a:ext>
                </a:extLst>
              </p:cNvPr>
              <p:cNvSpPr/>
              <p:nvPr/>
            </p:nvSpPr>
            <p:spPr>
              <a:xfrm>
                <a:off x="3257550" y="2334336"/>
                <a:ext cx="108000" cy="10800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801" b="0">
                  <a:latin typeface="Calibri (Body)"/>
                </a:endParaRPr>
              </a:p>
            </p:txBody>
          </p:sp>
          <p:sp>
            <p:nvSpPr>
              <p:cNvPr id="20" name="TextBox 19">
                <a:extLst>
                  <a:ext uri="{FF2B5EF4-FFF2-40B4-BE49-F238E27FC236}">
                    <a16:creationId xmlns:a16="http://schemas.microsoft.com/office/drawing/2014/main" id="{BBF1833C-670D-3A82-8B67-22BECC6CF575}"/>
                  </a:ext>
                </a:extLst>
              </p:cNvPr>
              <p:cNvSpPr txBox="1"/>
              <p:nvPr/>
            </p:nvSpPr>
            <p:spPr>
              <a:xfrm>
                <a:off x="3311551" y="2234988"/>
                <a:ext cx="1182166" cy="238044"/>
              </a:xfrm>
              <a:prstGeom prst="rect">
                <a:avLst/>
              </a:prstGeom>
              <a:noFill/>
            </p:spPr>
            <p:txBody>
              <a:bodyPr wrap="square" rtlCol="0">
                <a:spAutoFit/>
              </a:bodyPr>
              <a:lstStyle/>
              <a:p>
                <a:r>
                  <a:rPr lang="lv-LV" sz="1600" b="0" dirty="0">
                    <a:latin typeface="Calibri (Body)"/>
                  </a:rPr>
                  <a:t>Pieprasījums</a:t>
                </a:r>
              </a:p>
            </p:txBody>
          </p:sp>
        </p:grpSp>
        <p:grpSp>
          <p:nvGrpSpPr>
            <p:cNvPr id="16" name="Group 15">
              <a:extLst>
                <a:ext uri="{FF2B5EF4-FFF2-40B4-BE49-F238E27FC236}">
                  <a16:creationId xmlns:a16="http://schemas.microsoft.com/office/drawing/2014/main" id="{10B894EB-7D30-B896-95F9-571EEE1D83CB}"/>
                </a:ext>
              </a:extLst>
            </p:cNvPr>
            <p:cNvGrpSpPr/>
            <p:nvPr/>
          </p:nvGrpSpPr>
          <p:grpSpPr>
            <a:xfrm>
              <a:off x="5013497" y="1791323"/>
              <a:ext cx="1825452" cy="238044"/>
              <a:chOff x="2463224" y="2240748"/>
              <a:chExt cx="1825452" cy="238044"/>
            </a:xfrm>
          </p:grpSpPr>
          <p:sp>
            <p:nvSpPr>
              <p:cNvPr id="17" name="Rectangle 16">
                <a:extLst>
                  <a:ext uri="{FF2B5EF4-FFF2-40B4-BE49-F238E27FC236}">
                    <a16:creationId xmlns:a16="http://schemas.microsoft.com/office/drawing/2014/main" id="{F97519D5-CCDF-4103-70E4-D18AB0171383}"/>
                  </a:ext>
                </a:extLst>
              </p:cNvPr>
              <p:cNvSpPr/>
              <p:nvPr/>
            </p:nvSpPr>
            <p:spPr>
              <a:xfrm>
                <a:off x="2463224" y="2334876"/>
                <a:ext cx="108000" cy="10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2801" b="0">
                  <a:latin typeface="Calibri (Body)"/>
                </a:endParaRPr>
              </a:p>
            </p:txBody>
          </p:sp>
          <p:sp>
            <p:nvSpPr>
              <p:cNvPr id="18" name="TextBox 17">
                <a:extLst>
                  <a:ext uri="{FF2B5EF4-FFF2-40B4-BE49-F238E27FC236}">
                    <a16:creationId xmlns:a16="http://schemas.microsoft.com/office/drawing/2014/main" id="{30DF6247-1869-0209-6C32-A693EAE3DF45}"/>
                  </a:ext>
                </a:extLst>
              </p:cNvPr>
              <p:cNvSpPr txBox="1"/>
              <p:nvPr/>
            </p:nvSpPr>
            <p:spPr>
              <a:xfrm>
                <a:off x="2535151" y="2240748"/>
                <a:ext cx="1753525" cy="238044"/>
              </a:xfrm>
              <a:prstGeom prst="rect">
                <a:avLst/>
              </a:prstGeom>
              <a:noFill/>
            </p:spPr>
            <p:txBody>
              <a:bodyPr wrap="square" rtlCol="0">
                <a:spAutoFit/>
              </a:bodyPr>
              <a:lstStyle/>
              <a:p>
                <a:r>
                  <a:rPr lang="lv-LV" sz="1600" b="0" dirty="0">
                    <a:latin typeface="Calibri (Body)"/>
                  </a:rPr>
                  <a:t>Sagaidāms iztrūkums</a:t>
                </a:r>
              </a:p>
            </p:txBody>
          </p:sp>
        </p:grpSp>
      </p:grpSp>
      <p:sp>
        <p:nvSpPr>
          <p:cNvPr id="21" name="Slide Number Placeholder 1">
            <a:extLst>
              <a:ext uri="{FF2B5EF4-FFF2-40B4-BE49-F238E27FC236}">
                <a16:creationId xmlns:a16="http://schemas.microsoft.com/office/drawing/2014/main" id="{172167DE-6B21-C88B-856B-957446B14208}"/>
              </a:ext>
            </a:extLst>
          </p:cNvPr>
          <p:cNvSpPr txBox="1">
            <a:spLocks/>
          </p:cNvSpPr>
          <p:nvPr/>
        </p:nvSpPr>
        <p:spPr>
          <a:xfrm>
            <a:off x="16576579" y="9273768"/>
            <a:ext cx="577992" cy="433492"/>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300484">
              <a:defRPr/>
            </a:pPr>
            <a:fld id="{DC253BEA-5C99-48DB-9FD2-EA6B203FEBF6}" type="slidenum">
              <a:rPr lang="en-US" altLang="lv-LV" sz="1422" b="0">
                <a:solidFill>
                  <a:prstClr val="black">
                    <a:tint val="75000"/>
                  </a:prstClr>
                </a:solidFill>
                <a:latin typeface="Calibri Light" panose="020F0302020204030204" pitchFamily="34" charset="0"/>
              </a:rPr>
              <a:pPr algn="r" defTabSz="1300484">
                <a:defRPr/>
              </a:pPr>
              <a:t>15</a:t>
            </a:fld>
            <a:endParaRPr lang="en-US" altLang="lv-LV" sz="1422" b="0" dirty="0">
              <a:solidFill>
                <a:prstClr val="black">
                  <a:tint val="75000"/>
                </a:prstClr>
              </a:solidFill>
              <a:latin typeface="Calibri Light" panose="020F0302020204030204" pitchFamily="34" charset="0"/>
            </a:endParaRPr>
          </a:p>
        </p:txBody>
      </p:sp>
    </p:spTree>
    <p:extLst>
      <p:ext uri="{BB962C8B-B14F-4D97-AF65-F5344CB8AC3E}">
        <p14:creationId xmlns:p14="http://schemas.microsoft.com/office/powerpoint/2010/main" val="3764618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1">
            <a:extLst>
              <a:ext uri="{FF2B5EF4-FFF2-40B4-BE49-F238E27FC236}">
                <a16:creationId xmlns:a16="http://schemas.microsoft.com/office/drawing/2014/main" id="{F3256660-5EA5-8A48-F910-705170F081FA}"/>
              </a:ext>
            </a:extLst>
          </p:cNvPr>
          <p:cNvGraphicFramePr>
            <a:graphicFrameLocks noGrp="1"/>
          </p:cNvGraphicFramePr>
          <p:nvPr>
            <p:ph idx="1"/>
            <p:extLst>
              <p:ext uri="{D42A27DB-BD31-4B8C-83A1-F6EECF244321}">
                <p14:modId xmlns:p14="http://schemas.microsoft.com/office/powerpoint/2010/main" val="583202026"/>
              </p:ext>
            </p:extLst>
          </p:nvPr>
        </p:nvGraphicFramePr>
        <p:xfrm>
          <a:off x="1195133" y="4609025"/>
          <a:ext cx="14373012" cy="50119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11">
            <a:extLst>
              <a:ext uri="{FF2B5EF4-FFF2-40B4-BE49-F238E27FC236}">
                <a16:creationId xmlns:a16="http://schemas.microsoft.com/office/drawing/2014/main" id="{9F47CF7A-7422-A94B-C31E-2CB43D5B4AC4}"/>
              </a:ext>
            </a:extLst>
          </p:cNvPr>
          <p:cNvGraphicFramePr>
            <a:graphicFrameLocks/>
          </p:cNvGraphicFramePr>
          <p:nvPr>
            <p:extLst>
              <p:ext uri="{D42A27DB-BD31-4B8C-83A1-F6EECF244321}">
                <p14:modId xmlns:p14="http://schemas.microsoft.com/office/powerpoint/2010/main" val="2978933247"/>
              </p:ext>
            </p:extLst>
          </p:nvPr>
        </p:nvGraphicFramePr>
        <p:xfrm>
          <a:off x="1222227" y="2425317"/>
          <a:ext cx="14373012" cy="35328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3">
            <a:extLst>
              <a:ext uri="{FF2B5EF4-FFF2-40B4-BE49-F238E27FC236}">
                <a16:creationId xmlns:a16="http://schemas.microsoft.com/office/drawing/2014/main" id="{D452A673-6016-2902-0251-5B4025548786}"/>
              </a:ext>
            </a:extLst>
          </p:cNvPr>
          <p:cNvSpPr txBox="1">
            <a:spLocks/>
          </p:cNvSpPr>
          <p:nvPr/>
        </p:nvSpPr>
        <p:spPr>
          <a:xfrm>
            <a:off x="15864735" y="9187461"/>
            <a:ext cx="1204148" cy="433492"/>
          </a:xfrm>
          <a:prstGeom prst="rect">
            <a:avLst/>
          </a:prstGeom>
        </p:spPr>
        <p:txBody>
          <a:bodyPr vert="horz" lIns="130048" tIns="65025" rIns="130048" bIns="65025" rtlCol="0" anchor="ctr"/>
          <a:lstStyle>
            <a:defPPr marL="0" marR="0" indent="0" algn="l" defTabSz="914400" rtl="0" fontAlgn="auto" latinLnBrk="1" hangingPunct="0">
              <a:lnSpc>
                <a:spcPct val="100000"/>
              </a:lnSpc>
              <a:spcBef>
                <a:spcPts val="0"/>
              </a:spcBef>
              <a:spcAft>
                <a:spcPts val="0"/>
              </a:spcAft>
              <a:buClrTx/>
              <a:buSzTx/>
              <a:buFontTx/>
              <a:buNone/>
              <a:tabLst/>
              <a:defRPr kumimoji="0" lang="lv-LV" sz="1800" b="0" i="0" u="none" strike="noStrike" cap="none" spc="0" normalizeH="0" baseline="0">
                <a:ln>
                  <a:noFill/>
                </a:ln>
                <a:solidFill>
                  <a:srgbClr val="000000"/>
                </a:solidFill>
                <a:effectLst/>
                <a:uFillTx/>
              </a:defRPr>
            </a:defPPr>
            <a:lvl1pPr marL="0" marR="0" indent="0" algn="r" defTabSz="1300460" rtl="0" eaLnBrk="1" fontAlgn="auto" latinLnBrk="0" hangingPunct="1">
              <a:lnSpc>
                <a:spcPct val="100000"/>
              </a:lnSpc>
              <a:spcBef>
                <a:spcPts val="0"/>
              </a:spcBef>
              <a:spcAft>
                <a:spcPts val="0"/>
              </a:spcAft>
              <a:buClrTx/>
              <a:buSzTx/>
              <a:buFontTx/>
              <a:buNone/>
              <a:tabLst/>
              <a:defRPr kumimoji="0" sz="1422" b="1" i="0" u="none" strike="noStrike" kern="1200" cap="none" spc="0" normalizeH="0" baseline="0">
                <a:ln>
                  <a:noFill/>
                </a:ln>
                <a:solidFill>
                  <a:schemeClr val="tx1">
                    <a:tint val="75000"/>
                  </a:schemeClr>
                </a:solidFill>
                <a:effectLst/>
                <a:uFillTx/>
                <a:latin typeface="Segoe UI Light" panose="020B0502040204020203" pitchFamily="34" charset="0"/>
                <a:ea typeface="+mn-ea"/>
                <a:cs typeface="+mn-cs"/>
                <a:sym typeface="Helvetica Neue"/>
              </a:defRPr>
            </a:lvl1pPr>
            <a:lvl2pPr marL="650230" marR="0" indent="2286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2pPr>
            <a:lvl3pPr marL="1300460" marR="0" indent="4572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3pPr>
            <a:lvl4pPr marL="1950690" marR="0" indent="6858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4pPr>
            <a:lvl5pPr marL="2600919" marR="0" indent="9144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5pPr>
            <a:lvl6pPr marL="3251149" marR="0" indent="11430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6pPr>
            <a:lvl7pPr marL="3901379" marR="0" indent="13716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7pPr>
            <a:lvl8pPr marL="4551609" marR="0" indent="16002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8pPr>
            <a:lvl9pPr marL="5201839" marR="0" indent="18288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9pPr>
          </a:lstStyle>
          <a:p>
            <a:fld id="{BB52BD7A-E27C-4D8B-9BA7-C703671C96E0}" type="slidenum">
              <a:rPr lang="en-US" altLang="lv-LV"/>
              <a:pPr/>
              <a:t>16</a:t>
            </a:fld>
            <a:endParaRPr lang="en-US" altLang="lv-LV" dirty="0"/>
          </a:p>
        </p:txBody>
      </p:sp>
      <p:sp>
        <p:nvSpPr>
          <p:cNvPr id="7" name="TextBox 7">
            <a:extLst>
              <a:ext uri="{FF2B5EF4-FFF2-40B4-BE49-F238E27FC236}">
                <a16:creationId xmlns:a16="http://schemas.microsoft.com/office/drawing/2014/main" id="{21EAB1AC-8928-30B5-8711-FBC84A2EAB8E}"/>
              </a:ext>
            </a:extLst>
          </p:cNvPr>
          <p:cNvSpPr txBox="1">
            <a:spLocks noChangeArrowheads="1"/>
          </p:cNvSpPr>
          <p:nvPr/>
        </p:nvSpPr>
        <p:spPr bwMode="auto">
          <a:xfrm>
            <a:off x="1195132" y="1447611"/>
            <a:ext cx="14982613" cy="727122"/>
          </a:xfrm>
          <a:prstGeom prst="rect">
            <a:avLst/>
          </a:prstGeom>
          <a:noFill/>
          <a:ln w="9525">
            <a:noFill/>
            <a:miter lim="800000"/>
            <a:headEnd/>
            <a:tailEnd/>
          </a:ln>
        </p:spPr>
        <p:txBody>
          <a:bodyPr wrap="square">
            <a:spAutoFit/>
          </a:bodyPr>
          <a:lstStyle/>
          <a:p>
            <a:pPr algn="ctr"/>
            <a:r>
              <a:rPr lang="lv-LV" sz="2276" dirty="0">
                <a:solidFill>
                  <a:prstClr val="black"/>
                </a:solidFill>
                <a:latin typeface="Arial Narrow"/>
                <a:cs typeface="Arial Narrow"/>
              </a:rPr>
              <a:t>Darbaspēka piedāvājuma un pieprasījuma atbilstība</a:t>
            </a:r>
          </a:p>
          <a:p>
            <a:pPr algn="ctr"/>
            <a:r>
              <a:rPr lang="lv-LV" sz="1849" b="0" dirty="0">
                <a:solidFill>
                  <a:prstClr val="black"/>
                </a:solidFill>
                <a:latin typeface="Arial Narrow"/>
                <a:cs typeface="Arial Narrow"/>
              </a:rPr>
              <a:t>kreisā ass (darbaspēka pieprasījums/piedāvājums, tūkstošos), rādītāji kolonnās (piedāvājuma un pieprasījuma starpība, tūkstošos )</a:t>
            </a:r>
          </a:p>
        </p:txBody>
      </p:sp>
      <p:sp>
        <p:nvSpPr>
          <p:cNvPr id="8" name="TextBox 7">
            <a:extLst>
              <a:ext uri="{FF2B5EF4-FFF2-40B4-BE49-F238E27FC236}">
                <a16:creationId xmlns:a16="http://schemas.microsoft.com/office/drawing/2014/main" id="{519D5F60-C7E1-203B-54F0-C28E65324C89}"/>
              </a:ext>
            </a:extLst>
          </p:cNvPr>
          <p:cNvSpPr txBox="1">
            <a:spLocks noChangeArrowheads="1"/>
          </p:cNvSpPr>
          <p:nvPr/>
        </p:nvSpPr>
        <p:spPr bwMode="auto">
          <a:xfrm>
            <a:off x="7613492" y="3155090"/>
            <a:ext cx="2113280" cy="442557"/>
          </a:xfrm>
          <a:prstGeom prst="rect">
            <a:avLst/>
          </a:prstGeom>
          <a:noFill/>
          <a:ln w="9525">
            <a:noFill/>
            <a:miter lim="800000"/>
            <a:headEnd/>
            <a:tailEnd/>
          </a:ln>
        </p:spPr>
        <p:txBody>
          <a:bodyPr wrap="square">
            <a:spAutoFit/>
          </a:bodyPr>
          <a:lstStyle/>
          <a:p>
            <a:pPr algn="ctr"/>
            <a:r>
              <a:rPr lang="lv-LV" sz="2276" dirty="0">
                <a:solidFill>
                  <a:prstClr val="black"/>
                </a:solidFill>
                <a:latin typeface="Arial Narrow"/>
                <a:cs typeface="Arial Narrow"/>
              </a:rPr>
              <a:t>2040. gads</a:t>
            </a:r>
            <a:endParaRPr lang="lv-LV" sz="2276" u="sng" dirty="0">
              <a:solidFill>
                <a:prstClr val="black"/>
              </a:solidFill>
              <a:latin typeface="Arial Narrow"/>
              <a:cs typeface="Arial Narrow"/>
            </a:endParaRPr>
          </a:p>
        </p:txBody>
      </p:sp>
      <p:sp>
        <p:nvSpPr>
          <p:cNvPr id="9" name="TextBox 7">
            <a:extLst>
              <a:ext uri="{FF2B5EF4-FFF2-40B4-BE49-F238E27FC236}">
                <a16:creationId xmlns:a16="http://schemas.microsoft.com/office/drawing/2014/main" id="{F2955F07-F932-E36D-06E4-58D442CD529F}"/>
              </a:ext>
            </a:extLst>
          </p:cNvPr>
          <p:cNvSpPr txBox="1">
            <a:spLocks noChangeArrowheads="1"/>
          </p:cNvSpPr>
          <p:nvPr/>
        </p:nvSpPr>
        <p:spPr bwMode="auto">
          <a:xfrm>
            <a:off x="7613492" y="5675423"/>
            <a:ext cx="2113280" cy="442557"/>
          </a:xfrm>
          <a:prstGeom prst="rect">
            <a:avLst/>
          </a:prstGeom>
          <a:noFill/>
          <a:ln w="9525">
            <a:noFill/>
            <a:miter lim="800000"/>
            <a:headEnd/>
            <a:tailEnd/>
          </a:ln>
        </p:spPr>
        <p:txBody>
          <a:bodyPr wrap="square">
            <a:spAutoFit/>
          </a:bodyPr>
          <a:lstStyle/>
          <a:p>
            <a:pPr algn="ctr"/>
            <a:r>
              <a:rPr lang="lv-LV" sz="2276" dirty="0">
                <a:solidFill>
                  <a:prstClr val="black"/>
                </a:solidFill>
                <a:latin typeface="Arial Narrow"/>
                <a:cs typeface="Arial Narrow"/>
              </a:rPr>
              <a:t>2030. gads</a:t>
            </a:r>
            <a:endParaRPr lang="lv-LV" sz="2276" u="sng" dirty="0">
              <a:solidFill>
                <a:prstClr val="black"/>
              </a:solidFill>
              <a:latin typeface="Arial Narrow"/>
              <a:cs typeface="Arial Narrow"/>
            </a:endParaRPr>
          </a:p>
        </p:txBody>
      </p:sp>
      <p:grpSp>
        <p:nvGrpSpPr>
          <p:cNvPr id="10" name="Group 9">
            <a:extLst>
              <a:ext uri="{FF2B5EF4-FFF2-40B4-BE49-F238E27FC236}">
                <a16:creationId xmlns:a16="http://schemas.microsoft.com/office/drawing/2014/main" id="{524DE987-CE43-F6CA-BEA8-C2DB10B0E41C}"/>
              </a:ext>
            </a:extLst>
          </p:cNvPr>
          <p:cNvGrpSpPr/>
          <p:nvPr/>
        </p:nvGrpSpPr>
        <p:grpSpPr>
          <a:xfrm>
            <a:off x="5401371" y="2541898"/>
            <a:ext cx="4325400" cy="388785"/>
            <a:chOff x="3797652" y="1777735"/>
            <a:chExt cx="3041297" cy="273363"/>
          </a:xfrm>
        </p:grpSpPr>
        <p:grpSp>
          <p:nvGrpSpPr>
            <p:cNvPr id="11" name="Group 10">
              <a:extLst>
                <a:ext uri="{FF2B5EF4-FFF2-40B4-BE49-F238E27FC236}">
                  <a16:creationId xmlns:a16="http://schemas.microsoft.com/office/drawing/2014/main" id="{DE23914A-6D27-4306-3343-42BEA1F464DC}"/>
                </a:ext>
              </a:extLst>
            </p:cNvPr>
            <p:cNvGrpSpPr/>
            <p:nvPr/>
          </p:nvGrpSpPr>
          <p:grpSpPr>
            <a:xfrm>
              <a:off x="3797652" y="1777735"/>
              <a:ext cx="1236167" cy="259775"/>
              <a:chOff x="3257550" y="2234988"/>
              <a:chExt cx="1236167" cy="259775"/>
            </a:xfrm>
          </p:grpSpPr>
          <p:sp>
            <p:nvSpPr>
              <p:cNvPr id="15" name="Rectangle 14">
                <a:extLst>
                  <a:ext uri="{FF2B5EF4-FFF2-40B4-BE49-F238E27FC236}">
                    <a16:creationId xmlns:a16="http://schemas.microsoft.com/office/drawing/2014/main" id="{BECE5A0B-B4BB-C909-E0FF-A7208A405125}"/>
                  </a:ext>
                </a:extLst>
              </p:cNvPr>
              <p:cNvSpPr/>
              <p:nvPr/>
            </p:nvSpPr>
            <p:spPr>
              <a:xfrm>
                <a:off x="3257550" y="2334336"/>
                <a:ext cx="108000" cy="10800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200" b="0">
                  <a:latin typeface="Calibri (Body)"/>
                </a:endParaRPr>
              </a:p>
            </p:txBody>
          </p:sp>
          <p:sp>
            <p:nvSpPr>
              <p:cNvPr id="16" name="TextBox 15">
                <a:extLst>
                  <a:ext uri="{FF2B5EF4-FFF2-40B4-BE49-F238E27FC236}">
                    <a16:creationId xmlns:a16="http://schemas.microsoft.com/office/drawing/2014/main" id="{FF902B46-842F-873B-66D1-52DF8D73B8E5}"/>
                  </a:ext>
                </a:extLst>
              </p:cNvPr>
              <p:cNvSpPr txBox="1"/>
              <p:nvPr/>
            </p:nvSpPr>
            <p:spPr>
              <a:xfrm>
                <a:off x="3311551" y="2234988"/>
                <a:ext cx="1182166" cy="259775"/>
              </a:xfrm>
              <a:prstGeom prst="rect">
                <a:avLst/>
              </a:prstGeom>
              <a:noFill/>
            </p:spPr>
            <p:txBody>
              <a:bodyPr wrap="square" rtlCol="0">
                <a:spAutoFit/>
              </a:bodyPr>
              <a:lstStyle/>
              <a:p>
                <a:r>
                  <a:rPr lang="lv-LV" sz="1801" b="0" dirty="0">
                    <a:latin typeface="Calibri (Body)"/>
                  </a:rPr>
                  <a:t>Pieprasījums</a:t>
                </a:r>
              </a:p>
            </p:txBody>
          </p:sp>
        </p:grpSp>
        <p:grpSp>
          <p:nvGrpSpPr>
            <p:cNvPr id="12" name="Group 11">
              <a:extLst>
                <a:ext uri="{FF2B5EF4-FFF2-40B4-BE49-F238E27FC236}">
                  <a16:creationId xmlns:a16="http://schemas.microsoft.com/office/drawing/2014/main" id="{869FD692-2382-555A-D231-1D7CA565A9ED}"/>
                </a:ext>
              </a:extLst>
            </p:cNvPr>
            <p:cNvGrpSpPr/>
            <p:nvPr/>
          </p:nvGrpSpPr>
          <p:grpSpPr>
            <a:xfrm>
              <a:off x="5013497" y="1791323"/>
              <a:ext cx="1825452" cy="259775"/>
              <a:chOff x="2463224" y="2240748"/>
              <a:chExt cx="1825452" cy="259775"/>
            </a:xfrm>
          </p:grpSpPr>
          <p:sp>
            <p:nvSpPr>
              <p:cNvPr id="13" name="Rectangle 12">
                <a:extLst>
                  <a:ext uri="{FF2B5EF4-FFF2-40B4-BE49-F238E27FC236}">
                    <a16:creationId xmlns:a16="http://schemas.microsoft.com/office/drawing/2014/main" id="{B44FAAA0-D9ED-C51E-B0F8-D396ACA07533}"/>
                  </a:ext>
                </a:extLst>
              </p:cNvPr>
              <p:cNvSpPr/>
              <p:nvPr/>
            </p:nvSpPr>
            <p:spPr>
              <a:xfrm>
                <a:off x="2463224" y="2334876"/>
                <a:ext cx="108000" cy="10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200" b="0">
                  <a:latin typeface="Calibri (Body)"/>
                </a:endParaRPr>
              </a:p>
            </p:txBody>
          </p:sp>
          <p:sp>
            <p:nvSpPr>
              <p:cNvPr id="14" name="TextBox 13">
                <a:extLst>
                  <a:ext uri="{FF2B5EF4-FFF2-40B4-BE49-F238E27FC236}">
                    <a16:creationId xmlns:a16="http://schemas.microsoft.com/office/drawing/2014/main" id="{E9CB326C-563E-0142-70D7-FF85ADEFC257}"/>
                  </a:ext>
                </a:extLst>
              </p:cNvPr>
              <p:cNvSpPr txBox="1"/>
              <p:nvPr/>
            </p:nvSpPr>
            <p:spPr>
              <a:xfrm>
                <a:off x="2535151" y="2240748"/>
                <a:ext cx="1753525" cy="259775"/>
              </a:xfrm>
              <a:prstGeom prst="rect">
                <a:avLst/>
              </a:prstGeom>
              <a:noFill/>
            </p:spPr>
            <p:txBody>
              <a:bodyPr wrap="square" rtlCol="0">
                <a:spAutoFit/>
              </a:bodyPr>
              <a:lstStyle/>
              <a:p>
                <a:r>
                  <a:rPr lang="lv-LV" sz="1801" b="0" dirty="0">
                    <a:latin typeface="Calibri (Body)"/>
                  </a:rPr>
                  <a:t>Sagaidāms iztrūkums</a:t>
                </a:r>
              </a:p>
            </p:txBody>
          </p:sp>
        </p:grpSp>
      </p:grpSp>
      <p:sp>
        <p:nvSpPr>
          <p:cNvPr id="18" name="Title 1">
            <a:extLst>
              <a:ext uri="{FF2B5EF4-FFF2-40B4-BE49-F238E27FC236}">
                <a16:creationId xmlns:a16="http://schemas.microsoft.com/office/drawing/2014/main" id="{4A54A35F-88B6-3B15-6D77-7CA7D30E0E16}"/>
              </a:ext>
            </a:extLst>
          </p:cNvPr>
          <p:cNvSpPr>
            <a:spLocks noGrp="1"/>
          </p:cNvSpPr>
          <p:nvPr>
            <p:ph type="title"/>
          </p:nvPr>
        </p:nvSpPr>
        <p:spPr>
          <a:xfrm>
            <a:off x="1550565" y="545659"/>
            <a:ext cx="14627181" cy="854181"/>
          </a:xfrm>
        </p:spPr>
        <p:txBody>
          <a:bodyPr>
            <a:noAutofit/>
          </a:bodyPr>
          <a:lstStyle/>
          <a:p>
            <a:pPr>
              <a:defRPr/>
            </a:pPr>
            <a:r>
              <a:rPr lang="lv-LV" sz="2845" b="0" cap="all" dirty="0">
                <a:solidFill>
                  <a:srgbClr val="00859B"/>
                </a:solidFill>
                <a:latin typeface="Verdana" panose="020B0604030504040204" pitchFamily="34" charset="0"/>
                <a:cs typeface="Segoe UI Light" panose="020B0502040204020203" pitchFamily="34" charset="0"/>
              </a:rPr>
              <a:t>DARBASPĒKA PIETIEKAMĪBA </a:t>
            </a:r>
            <a:r>
              <a:rPr lang="lv-LV" sz="2845" cap="all" dirty="0">
                <a:solidFill>
                  <a:srgbClr val="00859B"/>
                </a:solidFill>
                <a:latin typeface="Verdana" panose="020B0604030504040204" pitchFamily="34" charset="0"/>
                <a:cs typeface="Segoe UI Light" panose="020B0502040204020203" pitchFamily="34" charset="0"/>
              </a:rPr>
              <a:t>AUGSTĀKĀS  KVALIFIKĀCIJAS PROFESIJĀS</a:t>
            </a:r>
          </a:p>
        </p:txBody>
      </p:sp>
    </p:spTree>
    <p:extLst>
      <p:ext uri="{BB962C8B-B14F-4D97-AF65-F5344CB8AC3E}">
        <p14:creationId xmlns:p14="http://schemas.microsoft.com/office/powerpoint/2010/main" val="169520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1">
            <a:extLst>
              <a:ext uri="{FF2B5EF4-FFF2-40B4-BE49-F238E27FC236}">
                <a16:creationId xmlns:a16="http://schemas.microsoft.com/office/drawing/2014/main" id="{BEE62772-CA42-A81E-D921-48BCF735D520}"/>
              </a:ext>
            </a:extLst>
          </p:cNvPr>
          <p:cNvGraphicFramePr>
            <a:graphicFrameLocks/>
          </p:cNvGraphicFramePr>
          <p:nvPr>
            <p:extLst>
              <p:ext uri="{D42A27DB-BD31-4B8C-83A1-F6EECF244321}">
                <p14:modId xmlns:p14="http://schemas.microsoft.com/office/powerpoint/2010/main" val="604774597"/>
              </p:ext>
            </p:extLst>
          </p:nvPr>
        </p:nvGraphicFramePr>
        <p:xfrm>
          <a:off x="170758" y="2049979"/>
          <a:ext cx="16998752" cy="50119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11">
            <a:extLst>
              <a:ext uri="{FF2B5EF4-FFF2-40B4-BE49-F238E27FC236}">
                <a16:creationId xmlns:a16="http://schemas.microsoft.com/office/drawing/2014/main" id="{FC25BD3C-FD76-C932-05FF-0E8D80AF3D63}"/>
              </a:ext>
            </a:extLst>
          </p:cNvPr>
          <p:cNvGraphicFramePr>
            <a:graphicFrameLocks/>
          </p:cNvGraphicFramePr>
          <p:nvPr>
            <p:extLst>
              <p:ext uri="{D42A27DB-BD31-4B8C-83A1-F6EECF244321}">
                <p14:modId xmlns:p14="http://schemas.microsoft.com/office/powerpoint/2010/main" val="1331438669"/>
              </p:ext>
            </p:extLst>
          </p:nvPr>
        </p:nvGraphicFramePr>
        <p:xfrm>
          <a:off x="170758" y="4395685"/>
          <a:ext cx="16998752" cy="501193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3">
            <a:extLst>
              <a:ext uri="{FF2B5EF4-FFF2-40B4-BE49-F238E27FC236}">
                <a16:creationId xmlns:a16="http://schemas.microsoft.com/office/drawing/2014/main" id="{B62AEFE3-C1DE-BFF9-7142-0154A723EA94}"/>
              </a:ext>
            </a:extLst>
          </p:cNvPr>
          <p:cNvSpPr txBox="1">
            <a:spLocks/>
          </p:cNvSpPr>
          <p:nvPr/>
        </p:nvSpPr>
        <p:spPr>
          <a:xfrm>
            <a:off x="16135852" y="9318523"/>
            <a:ext cx="1204148" cy="433492"/>
          </a:xfrm>
          <a:prstGeom prst="rect">
            <a:avLst/>
          </a:prstGeom>
        </p:spPr>
        <p:txBody>
          <a:bodyPr vert="horz" lIns="130048" tIns="65025" rIns="130048" bIns="65025" rtlCol="0" anchor="ctr"/>
          <a:lstStyle>
            <a:defPPr marL="0" marR="0" indent="0" algn="l" defTabSz="914400" rtl="0" fontAlgn="auto" latinLnBrk="1" hangingPunct="0">
              <a:lnSpc>
                <a:spcPct val="100000"/>
              </a:lnSpc>
              <a:spcBef>
                <a:spcPts val="0"/>
              </a:spcBef>
              <a:spcAft>
                <a:spcPts val="0"/>
              </a:spcAft>
              <a:buClrTx/>
              <a:buSzTx/>
              <a:buFontTx/>
              <a:buNone/>
              <a:tabLst/>
              <a:defRPr kumimoji="0" lang="lv-LV" sz="1800" b="0" i="0" u="none" strike="noStrike" cap="none" spc="0" normalizeH="0" baseline="0">
                <a:ln>
                  <a:noFill/>
                </a:ln>
                <a:solidFill>
                  <a:srgbClr val="000000"/>
                </a:solidFill>
                <a:effectLst/>
                <a:uFillTx/>
              </a:defRPr>
            </a:defPPr>
            <a:lvl1pPr marL="0" marR="0" indent="0" algn="r" defTabSz="1300460" rtl="0" eaLnBrk="1" fontAlgn="auto" latinLnBrk="0" hangingPunct="1">
              <a:lnSpc>
                <a:spcPct val="100000"/>
              </a:lnSpc>
              <a:spcBef>
                <a:spcPts val="0"/>
              </a:spcBef>
              <a:spcAft>
                <a:spcPts val="0"/>
              </a:spcAft>
              <a:buClrTx/>
              <a:buSzTx/>
              <a:buFontTx/>
              <a:buNone/>
              <a:tabLst/>
              <a:defRPr kumimoji="0" sz="1422" b="1" i="0" u="none" strike="noStrike" kern="1200" cap="none" spc="0" normalizeH="0" baseline="0">
                <a:ln>
                  <a:noFill/>
                </a:ln>
                <a:solidFill>
                  <a:schemeClr val="tx1">
                    <a:tint val="75000"/>
                  </a:schemeClr>
                </a:solidFill>
                <a:effectLst/>
                <a:uFillTx/>
                <a:latin typeface="Segoe UI Light" panose="020B0502040204020203" pitchFamily="34" charset="0"/>
                <a:ea typeface="+mn-ea"/>
                <a:cs typeface="+mn-cs"/>
                <a:sym typeface="Helvetica Neue"/>
              </a:defRPr>
            </a:lvl1pPr>
            <a:lvl2pPr marL="650230" marR="0" indent="2286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2pPr>
            <a:lvl3pPr marL="1300460" marR="0" indent="4572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3pPr>
            <a:lvl4pPr marL="1950690" marR="0" indent="6858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4pPr>
            <a:lvl5pPr marL="2600919" marR="0" indent="9144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5pPr>
            <a:lvl6pPr marL="3251149" marR="0" indent="11430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6pPr>
            <a:lvl7pPr marL="3901379" marR="0" indent="13716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7pPr>
            <a:lvl8pPr marL="4551609" marR="0" indent="16002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8pPr>
            <a:lvl9pPr marL="5201839" marR="0" indent="18288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9pPr>
          </a:lstStyle>
          <a:p>
            <a:fld id="{BB52BD7A-E27C-4D8B-9BA7-C703671C96E0}" type="slidenum">
              <a:rPr lang="en-US" altLang="lv-LV"/>
              <a:pPr/>
              <a:t>17</a:t>
            </a:fld>
            <a:endParaRPr lang="en-US" altLang="lv-LV" dirty="0"/>
          </a:p>
        </p:txBody>
      </p:sp>
      <p:sp>
        <p:nvSpPr>
          <p:cNvPr id="7" name="TextBox 7">
            <a:extLst>
              <a:ext uri="{FF2B5EF4-FFF2-40B4-BE49-F238E27FC236}">
                <a16:creationId xmlns:a16="http://schemas.microsoft.com/office/drawing/2014/main" id="{5E2915DE-DD5F-BCE1-494E-FBCA8A3CD963}"/>
              </a:ext>
            </a:extLst>
          </p:cNvPr>
          <p:cNvSpPr txBox="1">
            <a:spLocks noChangeArrowheads="1"/>
          </p:cNvSpPr>
          <p:nvPr/>
        </p:nvSpPr>
        <p:spPr bwMode="auto">
          <a:xfrm>
            <a:off x="1579727" y="1102156"/>
            <a:ext cx="14982613" cy="727122"/>
          </a:xfrm>
          <a:prstGeom prst="rect">
            <a:avLst/>
          </a:prstGeom>
          <a:noFill/>
          <a:ln w="9525">
            <a:noFill/>
            <a:miter lim="800000"/>
            <a:headEnd/>
            <a:tailEnd/>
          </a:ln>
        </p:spPr>
        <p:txBody>
          <a:bodyPr wrap="square">
            <a:spAutoFit/>
          </a:bodyPr>
          <a:lstStyle/>
          <a:p>
            <a:pPr algn="ctr"/>
            <a:r>
              <a:rPr lang="lv-LV" sz="2276" dirty="0">
                <a:solidFill>
                  <a:prstClr val="black"/>
                </a:solidFill>
                <a:latin typeface="Arial Narrow"/>
                <a:cs typeface="Arial Narrow"/>
              </a:rPr>
              <a:t>Darbaspēka piedāvājuma un pieprasījuma atbilstība</a:t>
            </a:r>
          </a:p>
          <a:p>
            <a:pPr algn="ctr"/>
            <a:r>
              <a:rPr lang="lv-LV" sz="1849" b="0" dirty="0">
                <a:solidFill>
                  <a:prstClr val="black"/>
                </a:solidFill>
                <a:latin typeface="Arial Narrow"/>
                <a:cs typeface="Arial Narrow"/>
              </a:rPr>
              <a:t>kreisā ass (darbaspēka pieprasījums/piedāvājums, tūkstošos), rādītāji kolonnās (piedāvājuma un pieprasījuma starpība, tūkstošos )</a:t>
            </a:r>
          </a:p>
        </p:txBody>
      </p:sp>
      <p:sp>
        <p:nvSpPr>
          <p:cNvPr id="8" name="TextBox 7">
            <a:extLst>
              <a:ext uri="{FF2B5EF4-FFF2-40B4-BE49-F238E27FC236}">
                <a16:creationId xmlns:a16="http://schemas.microsoft.com/office/drawing/2014/main" id="{C11385F8-F6E0-922A-C515-2C688DBBE25D}"/>
              </a:ext>
            </a:extLst>
          </p:cNvPr>
          <p:cNvSpPr txBox="1"/>
          <p:nvPr/>
        </p:nvSpPr>
        <p:spPr>
          <a:xfrm>
            <a:off x="45731" y="9358064"/>
            <a:ext cx="2576222" cy="355034"/>
          </a:xfrm>
          <a:prstGeom prst="rect">
            <a:avLst/>
          </a:prstGeom>
          <a:noFill/>
        </p:spPr>
        <p:txBody>
          <a:bodyPr wrap="square" rtlCol="0">
            <a:spAutoFit/>
          </a:bodyPr>
          <a:lstStyle/>
          <a:p>
            <a:pPr defTabSz="975364">
              <a:defRPr/>
            </a:pPr>
            <a:r>
              <a:rPr lang="lv-LV" sz="1707" b="0" dirty="0">
                <a:latin typeface="Calibri Light" panose="020F0302020204030204" pitchFamily="34" charset="0"/>
                <a:ea typeface="Verdana" panose="020B0604030504040204" pitchFamily="34" charset="0"/>
                <a:cs typeface="Verdana" panose="020B0604030504040204" pitchFamily="34" charset="0"/>
              </a:rPr>
              <a:t>Avots</a:t>
            </a:r>
            <a:r>
              <a:rPr lang="en-US" sz="1707" b="0" dirty="0">
                <a:latin typeface="Calibri Light" panose="020F0302020204030204" pitchFamily="34" charset="0"/>
                <a:ea typeface="Verdana" panose="020B0604030504040204" pitchFamily="34" charset="0"/>
                <a:cs typeface="Verdana" panose="020B0604030504040204" pitchFamily="34" charset="0"/>
              </a:rPr>
              <a:t>: </a:t>
            </a:r>
            <a:r>
              <a:rPr lang="lv-LV" sz="1707" b="0" dirty="0">
                <a:latin typeface="Calibri Light" panose="020F0302020204030204" pitchFamily="34" charset="0"/>
                <a:ea typeface="Verdana" panose="020B0604030504040204" pitchFamily="34" charset="0"/>
                <a:cs typeface="Verdana" panose="020B0604030504040204" pitchFamily="34" charset="0"/>
              </a:rPr>
              <a:t>EM prognozes </a:t>
            </a:r>
            <a:endParaRPr lang="en-US" sz="1707" b="0" dirty="0">
              <a:latin typeface="Calibri Light" panose="020F0302020204030204" pitchFamily="34" charset="0"/>
              <a:ea typeface="Verdana" panose="020B0604030504040204" pitchFamily="34" charset="0"/>
              <a:cs typeface="Verdana" panose="020B0604030504040204" pitchFamily="34" charset="0"/>
            </a:endParaRPr>
          </a:p>
        </p:txBody>
      </p:sp>
      <p:sp>
        <p:nvSpPr>
          <p:cNvPr id="9" name="TextBox 7">
            <a:extLst>
              <a:ext uri="{FF2B5EF4-FFF2-40B4-BE49-F238E27FC236}">
                <a16:creationId xmlns:a16="http://schemas.microsoft.com/office/drawing/2014/main" id="{018B1C7C-335F-86BD-160A-2258F09E44A8}"/>
              </a:ext>
            </a:extLst>
          </p:cNvPr>
          <p:cNvSpPr txBox="1">
            <a:spLocks noChangeArrowheads="1"/>
          </p:cNvSpPr>
          <p:nvPr/>
        </p:nvSpPr>
        <p:spPr bwMode="auto">
          <a:xfrm>
            <a:off x="7460000" y="2947841"/>
            <a:ext cx="2113280" cy="442557"/>
          </a:xfrm>
          <a:prstGeom prst="rect">
            <a:avLst/>
          </a:prstGeom>
          <a:noFill/>
          <a:ln w="9525">
            <a:noFill/>
            <a:miter lim="800000"/>
            <a:headEnd/>
            <a:tailEnd/>
          </a:ln>
        </p:spPr>
        <p:txBody>
          <a:bodyPr wrap="square">
            <a:spAutoFit/>
          </a:bodyPr>
          <a:lstStyle/>
          <a:p>
            <a:pPr algn="ctr"/>
            <a:r>
              <a:rPr lang="lv-LV" sz="2276" dirty="0">
                <a:solidFill>
                  <a:prstClr val="black"/>
                </a:solidFill>
                <a:latin typeface="Arial Narrow"/>
                <a:cs typeface="Arial Narrow"/>
              </a:rPr>
              <a:t>2040. gads</a:t>
            </a:r>
            <a:endParaRPr lang="lv-LV" sz="2276" u="sng" dirty="0">
              <a:solidFill>
                <a:prstClr val="black"/>
              </a:solidFill>
              <a:latin typeface="Arial Narrow"/>
              <a:cs typeface="Arial Narrow"/>
            </a:endParaRPr>
          </a:p>
        </p:txBody>
      </p:sp>
      <p:sp>
        <p:nvSpPr>
          <p:cNvPr id="10" name="TextBox 7">
            <a:extLst>
              <a:ext uri="{FF2B5EF4-FFF2-40B4-BE49-F238E27FC236}">
                <a16:creationId xmlns:a16="http://schemas.microsoft.com/office/drawing/2014/main" id="{D636AB84-4C79-4660-F20F-2B42EB028766}"/>
              </a:ext>
            </a:extLst>
          </p:cNvPr>
          <p:cNvSpPr txBox="1">
            <a:spLocks noChangeArrowheads="1"/>
          </p:cNvSpPr>
          <p:nvPr/>
        </p:nvSpPr>
        <p:spPr bwMode="auto">
          <a:xfrm>
            <a:off x="7536801" y="5042817"/>
            <a:ext cx="2113280" cy="442557"/>
          </a:xfrm>
          <a:prstGeom prst="rect">
            <a:avLst/>
          </a:prstGeom>
          <a:noFill/>
          <a:ln w="9525">
            <a:noFill/>
            <a:miter lim="800000"/>
            <a:headEnd/>
            <a:tailEnd/>
          </a:ln>
        </p:spPr>
        <p:txBody>
          <a:bodyPr wrap="square">
            <a:spAutoFit/>
          </a:bodyPr>
          <a:lstStyle/>
          <a:p>
            <a:pPr algn="ctr"/>
            <a:r>
              <a:rPr lang="lv-LV" sz="2276" dirty="0">
                <a:solidFill>
                  <a:prstClr val="black"/>
                </a:solidFill>
                <a:latin typeface="Arial Narrow"/>
                <a:cs typeface="Arial Narrow"/>
              </a:rPr>
              <a:t>2030. gads</a:t>
            </a:r>
            <a:endParaRPr lang="lv-LV" sz="2276" u="sng" dirty="0">
              <a:solidFill>
                <a:prstClr val="black"/>
              </a:solidFill>
              <a:latin typeface="Arial Narrow"/>
              <a:cs typeface="Arial Narrow"/>
            </a:endParaRPr>
          </a:p>
        </p:txBody>
      </p:sp>
      <p:sp>
        <p:nvSpPr>
          <p:cNvPr id="11" name="Title 1">
            <a:extLst>
              <a:ext uri="{FF2B5EF4-FFF2-40B4-BE49-F238E27FC236}">
                <a16:creationId xmlns:a16="http://schemas.microsoft.com/office/drawing/2014/main" id="{9B6D0BF8-AEA4-C94B-A81D-CC3950EC3318}"/>
              </a:ext>
            </a:extLst>
          </p:cNvPr>
          <p:cNvSpPr txBox="1">
            <a:spLocks/>
          </p:cNvSpPr>
          <p:nvPr/>
        </p:nvSpPr>
        <p:spPr>
          <a:xfrm>
            <a:off x="2088257" y="409629"/>
            <a:ext cx="13672281" cy="787908"/>
          </a:xfrm>
          <a:prstGeom prst="rect">
            <a:avLst/>
          </a:prstGeom>
        </p:spPr>
        <p:txBody>
          <a:bodyPr vert="horz" lIns="91440" tIns="45720" rIns="91440" bIns="45720" rtlCol="0" anchor="t">
            <a:noAutofit/>
          </a:bodyPr>
          <a:lstStyle>
            <a:lvl1pPr algn="l" defTabSz="1300460" rtl="0" eaLnBrk="1" latinLnBrk="0" hangingPunct="1">
              <a:lnSpc>
                <a:spcPct val="90000"/>
              </a:lnSpc>
              <a:spcBef>
                <a:spcPct val="0"/>
              </a:spcBef>
              <a:buNone/>
              <a:defRPr sz="3413" b="1" kern="1200">
                <a:solidFill>
                  <a:schemeClr val="tx1"/>
                </a:solidFill>
                <a:latin typeface="Calibri Light" panose="020F0302020204030204" pitchFamily="34" charset="0"/>
                <a:ea typeface="Verdana" panose="020B0604030504040204" pitchFamily="34" charset="0"/>
                <a:cs typeface="Verdana" panose="020B0604030504040204" pitchFamily="34" charset="0"/>
              </a:defRPr>
            </a:lvl1pPr>
          </a:lstStyle>
          <a:p>
            <a:pPr>
              <a:defRPr/>
            </a:pPr>
            <a:r>
              <a:rPr lang="lv-LV" sz="2845" b="0" cap="all">
                <a:solidFill>
                  <a:srgbClr val="00859B"/>
                </a:solidFill>
                <a:latin typeface="Verdana" panose="020B0604030504040204" pitchFamily="34" charset="0"/>
                <a:cs typeface="Segoe UI Light" panose="020B0502040204020203" pitchFamily="34" charset="0"/>
              </a:rPr>
              <a:t>DARBASPĒKA PIETIEKAMĪBA </a:t>
            </a:r>
            <a:r>
              <a:rPr lang="lv-LV" sz="2845" cap="all">
                <a:solidFill>
                  <a:srgbClr val="00859B"/>
                </a:solidFill>
                <a:latin typeface="Verdana" panose="020B0604030504040204" pitchFamily="34" charset="0"/>
                <a:cs typeface="Segoe UI Light" panose="020B0502040204020203" pitchFamily="34" charset="0"/>
              </a:rPr>
              <a:t>VIDĒJĀS KVALIFIKĀCIJAS PROFESIJĀS</a:t>
            </a:r>
            <a:endParaRPr lang="lv-LV" sz="2845" cap="all" dirty="0">
              <a:solidFill>
                <a:srgbClr val="00859B"/>
              </a:solidFill>
              <a:latin typeface="Verdana" panose="020B0604030504040204" pitchFamily="34" charset="0"/>
              <a:cs typeface="Segoe UI Light" panose="020B0502040204020203" pitchFamily="34" charset="0"/>
            </a:endParaRPr>
          </a:p>
        </p:txBody>
      </p:sp>
      <p:grpSp>
        <p:nvGrpSpPr>
          <p:cNvPr id="12" name="Group 11">
            <a:extLst>
              <a:ext uri="{FF2B5EF4-FFF2-40B4-BE49-F238E27FC236}">
                <a16:creationId xmlns:a16="http://schemas.microsoft.com/office/drawing/2014/main" id="{4FD6DC12-7A64-35FA-9594-6F9596058247}"/>
              </a:ext>
            </a:extLst>
          </p:cNvPr>
          <p:cNvGrpSpPr/>
          <p:nvPr/>
        </p:nvGrpSpPr>
        <p:grpSpPr>
          <a:xfrm>
            <a:off x="5495225" y="2330508"/>
            <a:ext cx="4328806" cy="372781"/>
            <a:chOff x="3797652" y="1777735"/>
            <a:chExt cx="3043692" cy="262111"/>
          </a:xfrm>
        </p:grpSpPr>
        <p:grpSp>
          <p:nvGrpSpPr>
            <p:cNvPr id="13" name="Group 12">
              <a:extLst>
                <a:ext uri="{FF2B5EF4-FFF2-40B4-BE49-F238E27FC236}">
                  <a16:creationId xmlns:a16="http://schemas.microsoft.com/office/drawing/2014/main" id="{3EEA3627-57C8-8CF5-C5DF-B8D2641EFD6D}"/>
                </a:ext>
              </a:extLst>
            </p:cNvPr>
            <p:cNvGrpSpPr/>
            <p:nvPr/>
          </p:nvGrpSpPr>
          <p:grpSpPr>
            <a:xfrm>
              <a:off x="3797652" y="1777735"/>
              <a:ext cx="1236167" cy="259776"/>
              <a:chOff x="3257550" y="2234988"/>
              <a:chExt cx="1236167" cy="259776"/>
            </a:xfrm>
          </p:grpSpPr>
          <p:sp>
            <p:nvSpPr>
              <p:cNvPr id="17" name="Rectangle 16">
                <a:extLst>
                  <a:ext uri="{FF2B5EF4-FFF2-40B4-BE49-F238E27FC236}">
                    <a16:creationId xmlns:a16="http://schemas.microsoft.com/office/drawing/2014/main" id="{832DE8CA-9ADD-884E-0811-D2B0A2B9491F}"/>
                  </a:ext>
                </a:extLst>
              </p:cNvPr>
              <p:cNvSpPr/>
              <p:nvPr/>
            </p:nvSpPr>
            <p:spPr>
              <a:xfrm>
                <a:off x="3257550" y="2334336"/>
                <a:ext cx="108000" cy="108000"/>
              </a:xfrm>
              <a:prstGeom prst="rect">
                <a:avLst/>
              </a:prstGeom>
              <a:solidFill>
                <a:srgbClr val="0085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200" b="0">
                  <a:latin typeface="Calibri (Body)"/>
                </a:endParaRPr>
              </a:p>
            </p:txBody>
          </p:sp>
          <p:sp>
            <p:nvSpPr>
              <p:cNvPr id="18" name="TextBox 17">
                <a:extLst>
                  <a:ext uri="{FF2B5EF4-FFF2-40B4-BE49-F238E27FC236}">
                    <a16:creationId xmlns:a16="http://schemas.microsoft.com/office/drawing/2014/main" id="{12B19A55-CFEA-2488-A238-28A5D4332014}"/>
                  </a:ext>
                </a:extLst>
              </p:cNvPr>
              <p:cNvSpPr txBox="1"/>
              <p:nvPr/>
            </p:nvSpPr>
            <p:spPr>
              <a:xfrm>
                <a:off x="3311551" y="2234988"/>
                <a:ext cx="1182166" cy="259776"/>
              </a:xfrm>
              <a:prstGeom prst="rect">
                <a:avLst/>
              </a:prstGeom>
              <a:noFill/>
            </p:spPr>
            <p:txBody>
              <a:bodyPr wrap="square" rtlCol="0">
                <a:spAutoFit/>
              </a:bodyPr>
              <a:lstStyle/>
              <a:p>
                <a:r>
                  <a:rPr lang="lv-LV" sz="1801" b="0" dirty="0">
                    <a:latin typeface="Calibri (Body)"/>
                  </a:rPr>
                  <a:t>Pieprasījums</a:t>
                </a:r>
              </a:p>
            </p:txBody>
          </p:sp>
        </p:grpSp>
        <p:grpSp>
          <p:nvGrpSpPr>
            <p:cNvPr id="14" name="Group 13">
              <a:extLst>
                <a:ext uri="{FF2B5EF4-FFF2-40B4-BE49-F238E27FC236}">
                  <a16:creationId xmlns:a16="http://schemas.microsoft.com/office/drawing/2014/main" id="{E24AD40A-1975-4A9F-8057-EB6DD1F54DA0}"/>
                </a:ext>
              </a:extLst>
            </p:cNvPr>
            <p:cNvGrpSpPr/>
            <p:nvPr/>
          </p:nvGrpSpPr>
          <p:grpSpPr>
            <a:xfrm>
              <a:off x="5013497" y="1780070"/>
              <a:ext cx="1827847" cy="259776"/>
              <a:chOff x="2463224" y="2229495"/>
              <a:chExt cx="1827847" cy="259776"/>
            </a:xfrm>
          </p:grpSpPr>
          <p:sp>
            <p:nvSpPr>
              <p:cNvPr id="15" name="Rectangle 14">
                <a:extLst>
                  <a:ext uri="{FF2B5EF4-FFF2-40B4-BE49-F238E27FC236}">
                    <a16:creationId xmlns:a16="http://schemas.microsoft.com/office/drawing/2014/main" id="{53376183-C212-5CA7-AF3A-7EF7095F2562}"/>
                  </a:ext>
                </a:extLst>
              </p:cNvPr>
              <p:cNvSpPr/>
              <p:nvPr/>
            </p:nvSpPr>
            <p:spPr>
              <a:xfrm>
                <a:off x="2463224" y="2334876"/>
                <a:ext cx="108000" cy="10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200" b="0">
                  <a:latin typeface="Calibri (Body)"/>
                </a:endParaRPr>
              </a:p>
            </p:txBody>
          </p:sp>
          <p:sp>
            <p:nvSpPr>
              <p:cNvPr id="16" name="TextBox 15">
                <a:extLst>
                  <a:ext uri="{FF2B5EF4-FFF2-40B4-BE49-F238E27FC236}">
                    <a16:creationId xmlns:a16="http://schemas.microsoft.com/office/drawing/2014/main" id="{A681A5B9-1191-0FE0-5DB4-4468E7126092}"/>
                  </a:ext>
                </a:extLst>
              </p:cNvPr>
              <p:cNvSpPr txBox="1"/>
              <p:nvPr/>
            </p:nvSpPr>
            <p:spPr>
              <a:xfrm>
                <a:off x="2537546" y="2229495"/>
                <a:ext cx="1753525" cy="259776"/>
              </a:xfrm>
              <a:prstGeom prst="rect">
                <a:avLst/>
              </a:prstGeom>
              <a:noFill/>
            </p:spPr>
            <p:txBody>
              <a:bodyPr wrap="square" rtlCol="0">
                <a:spAutoFit/>
              </a:bodyPr>
              <a:lstStyle/>
              <a:p>
                <a:r>
                  <a:rPr lang="lv-LV" sz="1801" b="0" dirty="0">
                    <a:latin typeface="Calibri (Body)"/>
                  </a:rPr>
                  <a:t>Sagaidāms iztrūkums</a:t>
                </a:r>
              </a:p>
            </p:txBody>
          </p:sp>
        </p:grpSp>
      </p:grpSp>
    </p:spTree>
    <p:extLst>
      <p:ext uri="{BB962C8B-B14F-4D97-AF65-F5344CB8AC3E}">
        <p14:creationId xmlns:p14="http://schemas.microsoft.com/office/powerpoint/2010/main" val="39719163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C25A965E-4702-48E6-8DB3-DEBE7812F639}"/>
              </a:ext>
            </a:extLst>
          </p:cNvPr>
          <p:cNvSpPr txBox="1">
            <a:spLocks/>
          </p:cNvSpPr>
          <p:nvPr/>
        </p:nvSpPr>
        <p:spPr>
          <a:xfrm>
            <a:off x="16762272" y="9254756"/>
            <a:ext cx="577992" cy="433492"/>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300484"/>
            <a:fld id="{DC253BEA-5C99-48DB-9FD2-EA6B203FEBF6}" type="slidenum">
              <a:rPr lang="en-US" altLang="lv-LV" sz="1422" b="0">
                <a:solidFill>
                  <a:prstClr val="black">
                    <a:tint val="75000"/>
                  </a:prstClr>
                </a:solidFill>
                <a:latin typeface="Segoe UI Light" panose="020B0502040204020203" pitchFamily="34" charset="0"/>
              </a:rPr>
              <a:pPr algn="r" defTabSz="1300484"/>
              <a:t>18</a:t>
            </a:fld>
            <a:endParaRPr lang="en-US" altLang="lv-LV" sz="1422" b="0" dirty="0">
              <a:solidFill>
                <a:prstClr val="black">
                  <a:tint val="75000"/>
                </a:prstClr>
              </a:solidFill>
              <a:latin typeface="Segoe UI Light" panose="020B0502040204020203" pitchFamily="34" charset="0"/>
            </a:endParaRPr>
          </a:p>
        </p:txBody>
      </p:sp>
      <p:sp>
        <p:nvSpPr>
          <p:cNvPr id="6" name="Title 1">
            <a:extLst>
              <a:ext uri="{FF2B5EF4-FFF2-40B4-BE49-F238E27FC236}">
                <a16:creationId xmlns:a16="http://schemas.microsoft.com/office/drawing/2014/main" id="{20A8CD82-DBE9-425E-ADF1-B2033DD7EDC9}"/>
              </a:ext>
            </a:extLst>
          </p:cNvPr>
          <p:cNvSpPr txBox="1">
            <a:spLocks/>
          </p:cNvSpPr>
          <p:nvPr/>
        </p:nvSpPr>
        <p:spPr>
          <a:xfrm>
            <a:off x="2871825" y="428160"/>
            <a:ext cx="12432159" cy="768238"/>
          </a:xfrm>
          <a:prstGeom prst="rect">
            <a:avLst/>
          </a:prstGeom>
        </p:spPr>
        <p:txBody>
          <a:bodyPr anchor="b">
            <a:noAutofit/>
          </a:bodyPr>
          <a:lst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a:lstStyle>
          <a:p>
            <a:r>
              <a:rPr lang="lv-LV" altLang="lv-LV" sz="2845" b="0" cap="all">
                <a:solidFill>
                  <a:srgbClr val="00859B"/>
                </a:solidFill>
                <a:latin typeface="Verdana" panose="020B0604030504040204" pitchFamily="34" charset="0"/>
                <a:cs typeface="Segoe UI Light" panose="020B0502040204020203" pitchFamily="34" charset="0"/>
              </a:rPr>
              <a:t>IZGLĪTĪBAS piedāvājums UN DARBA TIRGUS DISPROPORCIJAS</a:t>
            </a:r>
            <a:endParaRPr lang="lv-LV" altLang="lv-LV" sz="2845" b="0" cap="all" dirty="0">
              <a:solidFill>
                <a:srgbClr val="00859B"/>
              </a:solidFill>
              <a:latin typeface="Verdana" panose="020B0604030504040204" pitchFamily="34" charset="0"/>
              <a:cs typeface="Segoe UI Light" panose="020B0502040204020203" pitchFamily="34" charset="0"/>
            </a:endParaRPr>
          </a:p>
        </p:txBody>
      </p:sp>
      <p:sp>
        <p:nvSpPr>
          <p:cNvPr id="7" name="Rectangle: Rounded Corners 6">
            <a:extLst>
              <a:ext uri="{FF2B5EF4-FFF2-40B4-BE49-F238E27FC236}">
                <a16:creationId xmlns:a16="http://schemas.microsoft.com/office/drawing/2014/main" id="{271F27BA-4FF9-41B2-A886-0B43F9863BE3}"/>
              </a:ext>
            </a:extLst>
          </p:cNvPr>
          <p:cNvSpPr/>
          <p:nvPr/>
        </p:nvSpPr>
        <p:spPr>
          <a:xfrm>
            <a:off x="183505" y="4444130"/>
            <a:ext cx="2560000" cy="921600"/>
          </a:xfrm>
          <a:prstGeom prst="roundRect">
            <a:avLst/>
          </a:prstGeom>
          <a:solidFill>
            <a:srgbClr val="00859D"/>
          </a:solidFill>
          <a:ln>
            <a:noFill/>
          </a:ln>
        </p:spPr>
        <p:style>
          <a:lnRef idx="0">
            <a:scrgbClr r="0" g="0" b="0"/>
          </a:lnRef>
          <a:fillRef idx="0">
            <a:scrgbClr r="0" g="0" b="0"/>
          </a:fillRef>
          <a:effectRef idx="0">
            <a:scrgbClr r="0" g="0" b="0"/>
          </a:effectRef>
          <a:fontRef idx="minor">
            <a:schemeClr val="lt1"/>
          </a:fontRef>
        </p:style>
        <p:txBody>
          <a:bodyPr lIns="0" rIns="51200" rtlCol="0" anchor="ctr"/>
          <a:lstStyle/>
          <a:p>
            <a:r>
              <a:rPr lang="lv-LV" sz="1991" b="0" dirty="0">
                <a:solidFill>
                  <a:prstClr val="white"/>
                </a:solidFill>
              </a:rPr>
              <a:t>2020. gada prognozes</a:t>
            </a:r>
          </a:p>
          <a:p>
            <a:r>
              <a:rPr lang="lv-LV" sz="1991" dirty="0">
                <a:solidFill>
                  <a:prstClr val="white"/>
                </a:solidFill>
              </a:rPr>
              <a:t>+21’800 </a:t>
            </a:r>
            <a:endParaRPr lang="en-GB" sz="1991" dirty="0">
              <a:solidFill>
                <a:prstClr val="white"/>
              </a:solidFill>
            </a:endParaRPr>
          </a:p>
        </p:txBody>
      </p:sp>
      <p:sp>
        <p:nvSpPr>
          <p:cNvPr id="8" name="Rectangle: Rounded Corners 7">
            <a:extLst>
              <a:ext uri="{FF2B5EF4-FFF2-40B4-BE49-F238E27FC236}">
                <a16:creationId xmlns:a16="http://schemas.microsoft.com/office/drawing/2014/main" id="{F4692409-4EF9-4F5F-81C9-8AB01C16983B}"/>
              </a:ext>
            </a:extLst>
          </p:cNvPr>
          <p:cNvSpPr/>
          <p:nvPr/>
        </p:nvSpPr>
        <p:spPr>
          <a:xfrm>
            <a:off x="196102" y="7584518"/>
            <a:ext cx="2560000" cy="921600"/>
          </a:xfrm>
          <a:prstGeom prst="roundRect">
            <a:avLst/>
          </a:prstGeom>
          <a:solidFill>
            <a:srgbClr val="00859D"/>
          </a:solidFill>
          <a:ln>
            <a:noFill/>
          </a:ln>
        </p:spPr>
        <p:style>
          <a:lnRef idx="0">
            <a:scrgbClr r="0" g="0" b="0"/>
          </a:lnRef>
          <a:fillRef idx="0">
            <a:scrgbClr r="0" g="0" b="0"/>
          </a:fillRef>
          <a:effectRef idx="0">
            <a:scrgbClr r="0" g="0" b="0"/>
          </a:effectRef>
          <a:fontRef idx="minor">
            <a:schemeClr val="lt1"/>
          </a:fontRef>
        </p:style>
        <p:txBody>
          <a:bodyPr lIns="0" rIns="51200" rtlCol="0" anchor="ctr"/>
          <a:lstStyle/>
          <a:p>
            <a:r>
              <a:rPr lang="lv-LV" sz="1991" b="0" dirty="0">
                <a:solidFill>
                  <a:prstClr val="white"/>
                </a:solidFill>
              </a:rPr>
              <a:t>2020. gada prognozes</a:t>
            </a:r>
          </a:p>
          <a:p>
            <a:r>
              <a:rPr lang="lv-LV" sz="1991" dirty="0">
                <a:solidFill>
                  <a:prstClr val="white"/>
                </a:solidFill>
              </a:rPr>
              <a:t>+97’500 </a:t>
            </a:r>
          </a:p>
        </p:txBody>
      </p:sp>
      <p:sp>
        <p:nvSpPr>
          <p:cNvPr id="9" name="Rectangle: Rounded Corners 8">
            <a:extLst>
              <a:ext uri="{FF2B5EF4-FFF2-40B4-BE49-F238E27FC236}">
                <a16:creationId xmlns:a16="http://schemas.microsoft.com/office/drawing/2014/main" id="{3DCE0436-671A-4F2E-B6AC-71296299512F}"/>
              </a:ext>
            </a:extLst>
          </p:cNvPr>
          <p:cNvSpPr/>
          <p:nvPr/>
        </p:nvSpPr>
        <p:spPr>
          <a:xfrm>
            <a:off x="14668503" y="3160772"/>
            <a:ext cx="2560000" cy="921600"/>
          </a:xfrm>
          <a:prstGeom prst="round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lIns="0" rIns="51200" rtlCol="0" anchor="ctr"/>
          <a:lstStyle/>
          <a:p>
            <a:r>
              <a:rPr lang="lv-LV" sz="1991" b="0" dirty="0">
                <a:solidFill>
                  <a:prstClr val="white"/>
                </a:solidFill>
              </a:rPr>
              <a:t>2020. gada prognozes</a:t>
            </a:r>
          </a:p>
          <a:p>
            <a:r>
              <a:rPr lang="lv-LV" sz="1991" dirty="0">
                <a:solidFill>
                  <a:prstClr val="white"/>
                </a:solidFill>
              </a:rPr>
              <a:t>-19’400 </a:t>
            </a:r>
            <a:endParaRPr lang="en-GB" sz="1991" dirty="0">
              <a:solidFill>
                <a:prstClr val="white"/>
              </a:solidFill>
            </a:endParaRPr>
          </a:p>
        </p:txBody>
      </p:sp>
      <p:sp>
        <p:nvSpPr>
          <p:cNvPr id="10" name="Rectangle: Rounded Corners 9">
            <a:extLst>
              <a:ext uri="{FF2B5EF4-FFF2-40B4-BE49-F238E27FC236}">
                <a16:creationId xmlns:a16="http://schemas.microsoft.com/office/drawing/2014/main" id="{CD4A5E36-E487-4A81-ABD4-91BC0CDC8BC0}"/>
              </a:ext>
            </a:extLst>
          </p:cNvPr>
          <p:cNvSpPr/>
          <p:nvPr/>
        </p:nvSpPr>
        <p:spPr>
          <a:xfrm>
            <a:off x="14698311" y="6358486"/>
            <a:ext cx="2560000" cy="921600"/>
          </a:xfrm>
          <a:prstGeom prst="round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lIns="0" rIns="51200" rtlCol="0" anchor="ctr"/>
          <a:lstStyle/>
          <a:p>
            <a:r>
              <a:rPr lang="lv-LV" sz="1991" b="0" dirty="0">
                <a:solidFill>
                  <a:prstClr val="white"/>
                </a:solidFill>
              </a:rPr>
              <a:t>2020. gada prognozes</a:t>
            </a:r>
          </a:p>
          <a:p>
            <a:r>
              <a:rPr lang="lv-LV" sz="1991" dirty="0">
                <a:solidFill>
                  <a:prstClr val="white"/>
                </a:solidFill>
              </a:rPr>
              <a:t>-53’100 </a:t>
            </a:r>
            <a:endParaRPr lang="en-GB" sz="1991" dirty="0">
              <a:solidFill>
                <a:prstClr val="white"/>
              </a:solidFill>
            </a:endParaRPr>
          </a:p>
        </p:txBody>
      </p:sp>
      <p:sp>
        <p:nvSpPr>
          <p:cNvPr id="11" name="TextBox 10">
            <a:extLst>
              <a:ext uri="{FF2B5EF4-FFF2-40B4-BE49-F238E27FC236}">
                <a16:creationId xmlns:a16="http://schemas.microsoft.com/office/drawing/2014/main" id="{34C493B8-E7E1-4F9A-B766-F963AA1AB7B6}"/>
              </a:ext>
            </a:extLst>
          </p:cNvPr>
          <p:cNvSpPr txBox="1"/>
          <p:nvPr/>
        </p:nvSpPr>
        <p:spPr>
          <a:xfrm>
            <a:off x="218009" y="9359956"/>
            <a:ext cx="2548497" cy="289310"/>
          </a:xfrm>
          <a:prstGeom prst="rect">
            <a:avLst/>
          </a:prstGeom>
          <a:noFill/>
        </p:spPr>
        <p:txBody>
          <a:bodyPr wrap="square" rtlCol="0">
            <a:spAutoFit/>
          </a:bodyPr>
          <a:lstStyle/>
          <a:p>
            <a:pPr algn="l" defTabSz="975364" hangingPunct="1">
              <a:defRPr/>
            </a:pPr>
            <a:r>
              <a:rPr lang="lv-LV" sz="1280" b="0" kern="1200" dirty="0">
                <a:latin typeface="Segoe UI Light" panose="020B0502040204020203" pitchFamily="34" charset="0"/>
                <a:ea typeface="Verdana" panose="020B0604030504040204" pitchFamily="34" charset="0"/>
                <a:cs typeface="Verdana" panose="020B0604030504040204" pitchFamily="34" charset="0"/>
              </a:rPr>
              <a:t>Avots</a:t>
            </a:r>
            <a:r>
              <a:rPr lang="en-US" sz="1280" b="0" kern="1200" dirty="0">
                <a:latin typeface="Segoe UI Light" panose="020B0502040204020203" pitchFamily="34" charset="0"/>
                <a:ea typeface="Verdana" panose="020B0604030504040204" pitchFamily="34" charset="0"/>
                <a:cs typeface="Verdana" panose="020B0604030504040204" pitchFamily="34" charset="0"/>
              </a:rPr>
              <a:t>: </a:t>
            </a:r>
            <a:r>
              <a:rPr lang="lv-LV" sz="1280" b="0" kern="1200" dirty="0">
                <a:latin typeface="Segoe UI Light" panose="020B0502040204020203" pitchFamily="34" charset="0"/>
                <a:ea typeface="Verdana" panose="020B0604030504040204" pitchFamily="34" charset="0"/>
                <a:cs typeface="Verdana" panose="020B0604030504040204" pitchFamily="34" charset="0"/>
              </a:rPr>
              <a:t>EM prognozes, CSP</a:t>
            </a:r>
            <a:endParaRPr lang="en-US" sz="1280" b="0" kern="1200" dirty="0">
              <a:latin typeface="Segoe UI Light" panose="020B0502040204020203" pitchFamily="34" charset="0"/>
              <a:ea typeface="Verdana" panose="020B0604030504040204" pitchFamily="34" charset="0"/>
              <a:cs typeface="Verdana" panose="020B0604030504040204" pitchFamily="34" charset="0"/>
            </a:endParaRPr>
          </a:p>
        </p:txBody>
      </p:sp>
      <p:sp>
        <p:nvSpPr>
          <p:cNvPr id="12" name="Rectangle 11">
            <a:extLst>
              <a:ext uri="{FF2B5EF4-FFF2-40B4-BE49-F238E27FC236}">
                <a16:creationId xmlns:a16="http://schemas.microsoft.com/office/drawing/2014/main" id="{3D8B4475-EECC-416D-B432-8E338AD9C8AC}"/>
              </a:ext>
            </a:extLst>
          </p:cNvPr>
          <p:cNvSpPr/>
          <p:nvPr/>
        </p:nvSpPr>
        <p:spPr>
          <a:xfrm>
            <a:off x="8886306" y="2986159"/>
            <a:ext cx="5705303" cy="6256107"/>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t"/>
          <a:lstStyle/>
          <a:p>
            <a:pPr defTabSz="1300484" hangingPunct="1"/>
            <a:endParaRPr lang="en-US" sz="2276" kern="1200" dirty="0">
              <a:solidFill>
                <a:prstClr val="black"/>
              </a:solidFill>
              <a:latin typeface="Gill Sans Nova Cond Lt" panose="020B0306020104020203" pitchFamily="34" charset="0"/>
            </a:endParaRPr>
          </a:p>
        </p:txBody>
      </p:sp>
      <p:sp>
        <p:nvSpPr>
          <p:cNvPr id="13" name="Rectangle 12">
            <a:extLst>
              <a:ext uri="{FF2B5EF4-FFF2-40B4-BE49-F238E27FC236}">
                <a16:creationId xmlns:a16="http://schemas.microsoft.com/office/drawing/2014/main" id="{8F22BE2B-04F6-45F6-B199-31A3C15EDE4A}"/>
              </a:ext>
            </a:extLst>
          </p:cNvPr>
          <p:cNvSpPr/>
          <p:nvPr/>
        </p:nvSpPr>
        <p:spPr>
          <a:xfrm>
            <a:off x="2850763" y="3001593"/>
            <a:ext cx="5928289" cy="6240668"/>
          </a:xfrm>
          <a:prstGeom prst="rect">
            <a:avLst/>
          </a:prstGeom>
          <a:solidFill>
            <a:schemeClr val="accent6">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t"/>
          <a:lstStyle/>
          <a:p>
            <a:pPr defTabSz="1300484" hangingPunct="1"/>
            <a:endParaRPr lang="en-US" sz="2276" kern="1200" dirty="0">
              <a:solidFill>
                <a:prstClr val="black"/>
              </a:solidFill>
              <a:latin typeface="Gill Sans Nova Cond Lt" panose="020B0306020104020203" pitchFamily="34" charset="0"/>
            </a:endParaRPr>
          </a:p>
        </p:txBody>
      </p:sp>
      <p:sp>
        <p:nvSpPr>
          <p:cNvPr id="14" name="Rectangle 13">
            <a:extLst>
              <a:ext uri="{FF2B5EF4-FFF2-40B4-BE49-F238E27FC236}">
                <a16:creationId xmlns:a16="http://schemas.microsoft.com/office/drawing/2014/main" id="{92983E14-610B-4826-9063-9A10E679540C}"/>
              </a:ext>
            </a:extLst>
          </p:cNvPr>
          <p:cNvSpPr/>
          <p:nvPr/>
        </p:nvSpPr>
        <p:spPr>
          <a:xfrm>
            <a:off x="2722424" y="4743024"/>
            <a:ext cx="1668918" cy="617733"/>
          </a:xfrm>
          <a:prstGeom prst="rect">
            <a:avLst/>
          </a:prstGeom>
        </p:spPr>
        <p:txBody>
          <a:bodyPr wrap="square">
            <a:spAutoFit/>
          </a:bodyPr>
          <a:lstStyle/>
          <a:p>
            <a:pPr algn="r" defTabSz="1300484" hangingPunct="1"/>
            <a:r>
              <a:rPr lang="lv-LV" sz="3414" kern="1200" dirty="0">
                <a:solidFill>
                  <a:srgbClr val="C0504D"/>
                </a:solidFill>
                <a:latin typeface="Gill Sans Nova Cond Lt" panose="020B0306020104020203" pitchFamily="34" charset="0"/>
                <a:ea typeface="Calibri" panose="020F0502020204030204" pitchFamily="34" charset="0"/>
                <a:cs typeface="+mn-cs"/>
              </a:rPr>
              <a:t>+26 ‘500</a:t>
            </a:r>
            <a:endParaRPr lang="lv-LV" sz="3414" kern="1200" dirty="0">
              <a:solidFill>
                <a:srgbClr val="C0504D"/>
              </a:solidFill>
              <a:latin typeface="Gill Sans Nova Cond Lt" panose="020B0306020104020203" pitchFamily="34" charset="0"/>
              <a:ea typeface="+mn-ea"/>
              <a:cs typeface="+mn-cs"/>
            </a:endParaRPr>
          </a:p>
        </p:txBody>
      </p:sp>
      <p:sp>
        <p:nvSpPr>
          <p:cNvPr id="15" name="Rectangle 14">
            <a:extLst>
              <a:ext uri="{FF2B5EF4-FFF2-40B4-BE49-F238E27FC236}">
                <a16:creationId xmlns:a16="http://schemas.microsoft.com/office/drawing/2014/main" id="{F650F642-532B-48BE-8922-CB0C21AD66FE}"/>
              </a:ext>
            </a:extLst>
          </p:cNvPr>
          <p:cNvSpPr/>
          <p:nvPr/>
        </p:nvSpPr>
        <p:spPr>
          <a:xfrm>
            <a:off x="4944836" y="4982523"/>
            <a:ext cx="328616" cy="393954"/>
          </a:xfrm>
          <a:prstGeom prst="rect">
            <a:avLst/>
          </a:prstGeom>
          <a:solidFill>
            <a:srgbClr val="C00000"/>
          </a:solidFill>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6" name="Rounded Rectangle 6">
            <a:extLst>
              <a:ext uri="{FF2B5EF4-FFF2-40B4-BE49-F238E27FC236}">
                <a16:creationId xmlns:a16="http://schemas.microsoft.com/office/drawing/2014/main" id="{9AE5195A-A54E-4CF4-BCB4-A5B2D13E0544}"/>
              </a:ext>
            </a:extLst>
          </p:cNvPr>
          <p:cNvSpPr/>
          <p:nvPr/>
        </p:nvSpPr>
        <p:spPr>
          <a:xfrm>
            <a:off x="7228225" y="4098776"/>
            <a:ext cx="3072341" cy="1228801"/>
          </a:xfrm>
          <a:prstGeom prst="roundRect">
            <a:avLst>
              <a:gd name="adj" fmla="val 6182"/>
            </a:avLst>
          </a:prstGeom>
          <a:solidFill>
            <a:schemeClr val="accent3"/>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r>
              <a:rPr lang="lv-LV" sz="2276" b="0" kern="1200" dirty="0">
                <a:solidFill>
                  <a:prstClr val="white"/>
                </a:solidFill>
                <a:latin typeface="Gill Sans Nova Cond Lt" panose="020B0306020104020203" pitchFamily="34" charset="0"/>
                <a:ea typeface="Segoe UI" panose="020B0502040204020203" pitchFamily="34" charset="0"/>
                <a:cs typeface="Segoe UI" panose="020B0502040204020203" pitchFamily="34" charset="0"/>
              </a:rPr>
              <a:t>Sociālās un humanitārās zinātnes</a:t>
            </a:r>
          </a:p>
          <a:p>
            <a:pPr defTabSz="1300484" hangingPunct="1"/>
            <a:r>
              <a:rPr lang="lv-LV" sz="2276" b="0" kern="1200" dirty="0">
                <a:solidFill>
                  <a:prstClr val="white"/>
                </a:solidFill>
                <a:latin typeface="Gill Sans Nova Cond Lt" panose="020B0306020104020203" pitchFamily="34" charset="0"/>
                <a:ea typeface="Segoe UI" panose="020B0502040204020203" pitchFamily="34" charset="0"/>
                <a:cs typeface="Segoe UI" panose="020B0502040204020203" pitchFamily="34" charset="0"/>
              </a:rPr>
              <a:t>6 415</a:t>
            </a:r>
          </a:p>
        </p:txBody>
      </p:sp>
      <p:cxnSp>
        <p:nvCxnSpPr>
          <p:cNvPr id="17" name="Straight Connector 16">
            <a:extLst>
              <a:ext uri="{FF2B5EF4-FFF2-40B4-BE49-F238E27FC236}">
                <a16:creationId xmlns:a16="http://schemas.microsoft.com/office/drawing/2014/main" id="{23A911F7-C9A4-4238-BE59-19D087BA3B7A}"/>
              </a:ext>
            </a:extLst>
          </p:cNvPr>
          <p:cNvCxnSpPr>
            <a:cxnSpLocks/>
          </p:cNvCxnSpPr>
          <p:nvPr/>
        </p:nvCxnSpPr>
        <p:spPr>
          <a:xfrm flipV="1">
            <a:off x="2840955" y="2914758"/>
            <a:ext cx="11750655" cy="18778"/>
          </a:xfrm>
          <a:prstGeom prst="line">
            <a:avLst/>
          </a:prstGeom>
          <a:ln w="22225">
            <a:solidFill>
              <a:srgbClr val="228B9D"/>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F5499E5-A927-4933-8A96-06F1489B3377}"/>
              </a:ext>
            </a:extLst>
          </p:cNvPr>
          <p:cNvSpPr txBox="1"/>
          <p:nvPr/>
        </p:nvSpPr>
        <p:spPr>
          <a:xfrm>
            <a:off x="3499171" y="2431013"/>
            <a:ext cx="3746607" cy="486287"/>
          </a:xfrm>
          <a:prstGeom prst="rect">
            <a:avLst/>
          </a:prstGeom>
          <a:noFill/>
        </p:spPr>
        <p:txBody>
          <a:bodyPr wrap="square" rtlCol="0">
            <a:spAutoFit/>
          </a:bodyPr>
          <a:lstStyle/>
          <a:p>
            <a:pPr algn="l" defTabSz="1300484" hangingPunct="1"/>
            <a:r>
              <a:rPr lang="lv-LV" sz="2560" kern="1200" dirty="0">
                <a:solidFill>
                  <a:prstClr val="black"/>
                </a:solidFill>
                <a:latin typeface="Gill Sans Nova Cond Lt" panose="020B0306020104020203" pitchFamily="34" charset="0"/>
                <a:ea typeface="+mn-ea"/>
                <a:cs typeface="+mn-cs"/>
              </a:rPr>
              <a:t>Darbaspēka pārpalikums</a:t>
            </a:r>
          </a:p>
        </p:txBody>
      </p:sp>
      <p:sp>
        <p:nvSpPr>
          <p:cNvPr id="19" name="TextBox 18">
            <a:extLst>
              <a:ext uri="{FF2B5EF4-FFF2-40B4-BE49-F238E27FC236}">
                <a16:creationId xmlns:a16="http://schemas.microsoft.com/office/drawing/2014/main" id="{305EFDF5-7EC9-40DA-A26C-D4E7FED7D631}"/>
              </a:ext>
            </a:extLst>
          </p:cNvPr>
          <p:cNvSpPr txBox="1"/>
          <p:nvPr/>
        </p:nvSpPr>
        <p:spPr>
          <a:xfrm>
            <a:off x="10382703" y="2400120"/>
            <a:ext cx="3584398" cy="486287"/>
          </a:xfrm>
          <a:prstGeom prst="rect">
            <a:avLst/>
          </a:prstGeom>
          <a:noFill/>
        </p:spPr>
        <p:txBody>
          <a:bodyPr wrap="square" rtlCol="0">
            <a:spAutoFit/>
          </a:bodyPr>
          <a:lstStyle/>
          <a:p>
            <a:pPr defTabSz="1300484" hangingPunct="1"/>
            <a:r>
              <a:rPr lang="lv-LV" sz="2560" kern="1200" dirty="0">
                <a:solidFill>
                  <a:prstClr val="black"/>
                </a:solidFill>
                <a:latin typeface="Gill Sans Nova Cond Lt" panose="020B0306020104020203" pitchFamily="34" charset="0"/>
                <a:ea typeface="+mn-ea"/>
                <a:cs typeface="+mn-cs"/>
              </a:rPr>
              <a:t>Darbaspēka iztrūkums</a:t>
            </a:r>
          </a:p>
        </p:txBody>
      </p:sp>
      <p:sp>
        <p:nvSpPr>
          <p:cNvPr id="20" name="TextBox 19">
            <a:extLst>
              <a:ext uri="{FF2B5EF4-FFF2-40B4-BE49-F238E27FC236}">
                <a16:creationId xmlns:a16="http://schemas.microsoft.com/office/drawing/2014/main" id="{CC1841A7-0FF6-4244-8B4C-A3E6B35AECCE}"/>
              </a:ext>
            </a:extLst>
          </p:cNvPr>
          <p:cNvSpPr txBox="1"/>
          <p:nvPr/>
        </p:nvSpPr>
        <p:spPr>
          <a:xfrm>
            <a:off x="7757830" y="2389489"/>
            <a:ext cx="2048227" cy="486287"/>
          </a:xfrm>
          <a:prstGeom prst="rect">
            <a:avLst/>
          </a:prstGeom>
          <a:noFill/>
        </p:spPr>
        <p:txBody>
          <a:bodyPr wrap="square" rtlCol="0">
            <a:spAutoFit/>
          </a:bodyPr>
          <a:lstStyle/>
          <a:p>
            <a:pPr defTabSz="1300484" hangingPunct="1"/>
            <a:r>
              <a:rPr lang="lv-LV" sz="2560" kern="1200" dirty="0">
                <a:solidFill>
                  <a:prstClr val="black"/>
                </a:solidFill>
                <a:latin typeface="Gill Sans Nova Cond Lt" panose="020B0306020104020203" pitchFamily="34" charset="0"/>
                <a:ea typeface="+mn-ea"/>
                <a:cs typeface="+mn-cs"/>
              </a:rPr>
              <a:t>Absolventi</a:t>
            </a:r>
          </a:p>
        </p:txBody>
      </p:sp>
      <p:sp>
        <p:nvSpPr>
          <p:cNvPr id="21" name="Rounded Rectangle 2">
            <a:extLst>
              <a:ext uri="{FF2B5EF4-FFF2-40B4-BE49-F238E27FC236}">
                <a16:creationId xmlns:a16="http://schemas.microsoft.com/office/drawing/2014/main" id="{88924CA3-1B32-46E7-B28F-F35512623FB6}"/>
              </a:ext>
            </a:extLst>
          </p:cNvPr>
          <p:cNvSpPr/>
          <p:nvPr/>
        </p:nvSpPr>
        <p:spPr>
          <a:xfrm>
            <a:off x="7217030" y="7873171"/>
            <a:ext cx="3101087" cy="1024000"/>
          </a:xfrm>
          <a:prstGeom prst="roundRect">
            <a:avLst>
              <a:gd name="adj" fmla="val 7561"/>
            </a:avLst>
          </a:prstGeom>
          <a:solidFill>
            <a:schemeClr val="bg1">
              <a:lumMod val="65000"/>
            </a:schemeClr>
          </a:solidFill>
          <a:ln w="31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r>
              <a:rPr lang="lv-LV" sz="2276" b="0" kern="1200" dirty="0">
                <a:solidFill>
                  <a:prstClr val="white"/>
                </a:solidFill>
                <a:latin typeface="Gill Sans Nova Cond Lt" panose="020B0306020104020203" pitchFamily="34" charset="0"/>
                <a:ea typeface="Segoe UI" panose="020B0502040204020203" pitchFamily="34" charset="0"/>
                <a:cs typeface="Segoe UI" panose="020B0502040204020203" pitchFamily="34" charset="0"/>
              </a:rPr>
              <a:t>Neturpina mācības pēc pamata un vidējās vispārējās izglītības </a:t>
            </a:r>
          </a:p>
          <a:p>
            <a:pPr defTabSz="1300484" hangingPunct="1"/>
            <a:r>
              <a:rPr lang="lv-LV" sz="2276" b="0" kern="1200" dirty="0">
                <a:solidFill>
                  <a:prstClr val="white"/>
                </a:solidFill>
                <a:latin typeface="Gill Sans Nova Cond Lt" panose="020B0306020104020203" pitchFamily="34" charset="0"/>
                <a:ea typeface="Segoe UI" panose="020B0502040204020203" pitchFamily="34" charset="0"/>
                <a:cs typeface="Segoe UI" panose="020B0502040204020203" pitchFamily="34" charset="0"/>
              </a:rPr>
              <a:t>4 381*</a:t>
            </a:r>
          </a:p>
        </p:txBody>
      </p:sp>
      <p:sp>
        <p:nvSpPr>
          <p:cNvPr id="22" name="Rectangle 21">
            <a:extLst>
              <a:ext uri="{FF2B5EF4-FFF2-40B4-BE49-F238E27FC236}">
                <a16:creationId xmlns:a16="http://schemas.microsoft.com/office/drawing/2014/main" id="{1A446B48-F280-437A-9302-8BFFAF9A9008}"/>
              </a:ext>
            </a:extLst>
          </p:cNvPr>
          <p:cNvSpPr/>
          <p:nvPr/>
        </p:nvSpPr>
        <p:spPr>
          <a:xfrm>
            <a:off x="3000022" y="7647704"/>
            <a:ext cx="1579164" cy="617733"/>
          </a:xfrm>
          <a:prstGeom prst="rect">
            <a:avLst/>
          </a:prstGeom>
        </p:spPr>
        <p:txBody>
          <a:bodyPr wrap="square">
            <a:spAutoFit/>
          </a:bodyPr>
          <a:lstStyle/>
          <a:p>
            <a:pPr algn="r" defTabSz="1300484" hangingPunct="1"/>
            <a:r>
              <a:rPr lang="lv-LV" sz="3414" kern="1200" dirty="0">
                <a:solidFill>
                  <a:srgbClr val="C0504D"/>
                </a:solidFill>
                <a:latin typeface="Gill Sans Nova Cond Lt" panose="020B0306020104020203" pitchFamily="34" charset="0"/>
                <a:ea typeface="Calibri" panose="020F0502020204030204" pitchFamily="34" charset="0"/>
                <a:cs typeface="+mn-cs"/>
              </a:rPr>
              <a:t>+95 ‘800</a:t>
            </a:r>
            <a:endParaRPr lang="lv-LV" sz="3414" kern="1200" dirty="0">
              <a:solidFill>
                <a:srgbClr val="C0504D"/>
              </a:solidFill>
              <a:latin typeface="Gill Sans Nova Cond Lt" panose="020B0306020104020203" pitchFamily="34" charset="0"/>
              <a:ea typeface="+mn-ea"/>
              <a:cs typeface="+mn-cs"/>
            </a:endParaRPr>
          </a:p>
        </p:txBody>
      </p:sp>
      <p:sp>
        <p:nvSpPr>
          <p:cNvPr id="23" name="Rectangle 22">
            <a:extLst>
              <a:ext uri="{FF2B5EF4-FFF2-40B4-BE49-F238E27FC236}">
                <a16:creationId xmlns:a16="http://schemas.microsoft.com/office/drawing/2014/main" id="{9AF1BD5A-2493-4BA4-8B90-BF9763F830DE}"/>
              </a:ext>
            </a:extLst>
          </p:cNvPr>
          <p:cNvSpPr/>
          <p:nvPr/>
        </p:nvSpPr>
        <p:spPr>
          <a:xfrm>
            <a:off x="6781317" y="8585435"/>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4" name="Rectangle 23">
            <a:extLst>
              <a:ext uri="{FF2B5EF4-FFF2-40B4-BE49-F238E27FC236}">
                <a16:creationId xmlns:a16="http://schemas.microsoft.com/office/drawing/2014/main" id="{69BDD9A1-9F2F-4EF9-BBE2-B35203DD8BF3}"/>
              </a:ext>
            </a:extLst>
          </p:cNvPr>
          <p:cNvSpPr/>
          <p:nvPr/>
        </p:nvSpPr>
        <p:spPr>
          <a:xfrm>
            <a:off x="6574300" y="8585435"/>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5" name="Rectangle 24">
            <a:extLst>
              <a:ext uri="{FF2B5EF4-FFF2-40B4-BE49-F238E27FC236}">
                <a16:creationId xmlns:a16="http://schemas.microsoft.com/office/drawing/2014/main" id="{1DB47BC9-D5F9-426C-96D2-45ED443C9CCE}"/>
              </a:ext>
            </a:extLst>
          </p:cNvPr>
          <p:cNvSpPr/>
          <p:nvPr/>
        </p:nvSpPr>
        <p:spPr>
          <a:xfrm>
            <a:off x="6390016" y="8585435"/>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6" name="Rectangle 25">
            <a:extLst>
              <a:ext uri="{FF2B5EF4-FFF2-40B4-BE49-F238E27FC236}">
                <a16:creationId xmlns:a16="http://schemas.microsoft.com/office/drawing/2014/main" id="{545DAC38-368C-448A-911A-768030EAEEFF}"/>
              </a:ext>
            </a:extLst>
          </p:cNvPr>
          <p:cNvSpPr/>
          <p:nvPr/>
        </p:nvSpPr>
        <p:spPr>
          <a:xfrm>
            <a:off x="6183000" y="8585435"/>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7" name="Rectangle 26">
            <a:extLst>
              <a:ext uri="{FF2B5EF4-FFF2-40B4-BE49-F238E27FC236}">
                <a16:creationId xmlns:a16="http://schemas.microsoft.com/office/drawing/2014/main" id="{454ECC00-E56A-48F0-8B62-3D58A34BE8DF}"/>
              </a:ext>
            </a:extLst>
          </p:cNvPr>
          <p:cNvSpPr/>
          <p:nvPr/>
        </p:nvSpPr>
        <p:spPr>
          <a:xfrm>
            <a:off x="5984823" y="8585435"/>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8" name="Rectangle 27">
            <a:extLst>
              <a:ext uri="{FF2B5EF4-FFF2-40B4-BE49-F238E27FC236}">
                <a16:creationId xmlns:a16="http://schemas.microsoft.com/office/drawing/2014/main" id="{B695D656-928A-4063-A279-850C0C132F46}"/>
              </a:ext>
            </a:extLst>
          </p:cNvPr>
          <p:cNvSpPr/>
          <p:nvPr/>
        </p:nvSpPr>
        <p:spPr>
          <a:xfrm>
            <a:off x="5777808" y="8585435"/>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9" name="Rectangle 28">
            <a:extLst>
              <a:ext uri="{FF2B5EF4-FFF2-40B4-BE49-F238E27FC236}">
                <a16:creationId xmlns:a16="http://schemas.microsoft.com/office/drawing/2014/main" id="{9E972A3F-4294-4879-B121-375DE6CA0BC0}"/>
              </a:ext>
            </a:extLst>
          </p:cNvPr>
          <p:cNvSpPr/>
          <p:nvPr/>
        </p:nvSpPr>
        <p:spPr>
          <a:xfrm>
            <a:off x="5593523" y="8585435"/>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30" name="Rectangle 29">
            <a:extLst>
              <a:ext uri="{FF2B5EF4-FFF2-40B4-BE49-F238E27FC236}">
                <a16:creationId xmlns:a16="http://schemas.microsoft.com/office/drawing/2014/main" id="{477A9625-770B-47F8-9E1A-FB972B0080DC}"/>
              </a:ext>
            </a:extLst>
          </p:cNvPr>
          <p:cNvSpPr/>
          <p:nvPr/>
        </p:nvSpPr>
        <p:spPr>
          <a:xfrm>
            <a:off x="5386507" y="8585435"/>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31" name="Rectangle 30">
            <a:extLst>
              <a:ext uri="{FF2B5EF4-FFF2-40B4-BE49-F238E27FC236}">
                <a16:creationId xmlns:a16="http://schemas.microsoft.com/office/drawing/2014/main" id="{ECD797ED-B17C-4FB6-84F8-647953A2ACFA}"/>
              </a:ext>
            </a:extLst>
          </p:cNvPr>
          <p:cNvSpPr/>
          <p:nvPr/>
        </p:nvSpPr>
        <p:spPr>
          <a:xfrm>
            <a:off x="5179061" y="8585435"/>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32" name="Rectangle 31">
            <a:extLst>
              <a:ext uri="{FF2B5EF4-FFF2-40B4-BE49-F238E27FC236}">
                <a16:creationId xmlns:a16="http://schemas.microsoft.com/office/drawing/2014/main" id="{745B1E39-2A04-4B67-98F5-25B0F38F12DF}"/>
              </a:ext>
            </a:extLst>
          </p:cNvPr>
          <p:cNvSpPr/>
          <p:nvPr/>
        </p:nvSpPr>
        <p:spPr>
          <a:xfrm>
            <a:off x="4972044" y="8585435"/>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33" name="Rectangle 32">
            <a:extLst>
              <a:ext uri="{FF2B5EF4-FFF2-40B4-BE49-F238E27FC236}">
                <a16:creationId xmlns:a16="http://schemas.microsoft.com/office/drawing/2014/main" id="{15B36C8F-661B-406E-9564-7A5FDAFC6E92}"/>
              </a:ext>
            </a:extLst>
          </p:cNvPr>
          <p:cNvSpPr/>
          <p:nvPr/>
        </p:nvSpPr>
        <p:spPr>
          <a:xfrm>
            <a:off x="4787760" y="8585435"/>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34" name="Rectangle 33">
            <a:extLst>
              <a:ext uri="{FF2B5EF4-FFF2-40B4-BE49-F238E27FC236}">
                <a16:creationId xmlns:a16="http://schemas.microsoft.com/office/drawing/2014/main" id="{EA88168F-27A7-428E-A843-22121E1E84B0}"/>
              </a:ext>
            </a:extLst>
          </p:cNvPr>
          <p:cNvSpPr/>
          <p:nvPr/>
        </p:nvSpPr>
        <p:spPr>
          <a:xfrm>
            <a:off x="3958770" y="8587781"/>
            <a:ext cx="328616" cy="393954"/>
          </a:xfrm>
          <a:prstGeom prst="rect">
            <a:avLst/>
          </a:prstGeom>
          <a:solidFill>
            <a:srgbClr val="C00000"/>
          </a:solidFill>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35" name="Rectangle 34">
            <a:extLst>
              <a:ext uri="{FF2B5EF4-FFF2-40B4-BE49-F238E27FC236}">
                <a16:creationId xmlns:a16="http://schemas.microsoft.com/office/drawing/2014/main" id="{94EF0F8F-6AEA-4378-A1E4-4FE62AD355FC}"/>
              </a:ext>
            </a:extLst>
          </p:cNvPr>
          <p:cNvSpPr/>
          <p:nvPr/>
        </p:nvSpPr>
        <p:spPr>
          <a:xfrm>
            <a:off x="3751755" y="8587781"/>
            <a:ext cx="328616" cy="393954"/>
          </a:xfrm>
          <a:prstGeom prst="rect">
            <a:avLst/>
          </a:prstGeom>
          <a:solidFill>
            <a:srgbClr val="C00000"/>
          </a:solidFill>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36" name="Rectangle 35">
            <a:extLst>
              <a:ext uri="{FF2B5EF4-FFF2-40B4-BE49-F238E27FC236}">
                <a16:creationId xmlns:a16="http://schemas.microsoft.com/office/drawing/2014/main" id="{6BE1AC4B-F56A-4CEF-92C7-30F73C9E0314}"/>
              </a:ext>
            </a:extLst>
          </p:cNvPr>
          <p:cNvSpPr/>
          <p:nvPr/>
        </p:nvSpPr>
        <p:spPr>
          <a:xfrm>
            <a:off x="4204371" y="8587781"/>
            <a:ext cx="268480" cy="393954"/>
          </a:xfrm>
          <a:prstGeom prst="rect">
            <a:avLst/>
          </a:prstGeom>
          <a:solidFill>
            <a:srgbClr val="C00000"/>
          </a:solidFill>
        </p:spPr>
        <p:txBody>
          <a:bodyPr wrap="squar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grpSp>
        <p:nvGrpSpPr>
          <p:cNvPr id="37" name="Group 36">
            <a:extLst>
              <a:ext uri="{FF2B5EF4-FFF2-40B4-BE49-F238E27FC236}">
                <a16:creationId xmlns:a16="http://schemas.microsoft.com/office/drawing/2014/main" id="{A6FAF049-BEE3-4BA0-AF05-DB833066A67E}"/>
              </a:ext>
            </a:extLst>
          </p:cNvPr>
          <p:cNvGrpSpPr/>
          <p:nvPr/>
        </p:nvGrpSpPr>
        <p:grpSpPr>
          <a:xfrm>
            <a:off x="4683089" y="8060247"/>
            <a:ext cx="2337668" cy="213138"/>
            <a:chOff x="1706409" y="3046360"/>
            <a:chExt cx="1577575" cy="149863"/>
          </a:xfrm>
        </p:grpSpPr>
        <p:sp>
          <p:nvSpPr>
            <p:cNvPr id="38" name="Rectangle 37">
              <a:extLst>
                <a:ext uri="{FF2B5EF4-FFF2-40B4-BE49-F238E27FC236}">
                  <a16:creationId xmlns:a16="http://schemas.microsoft.com/office/drawing/2014/main" id="{6765A21A-627D-4E05-A951-018231FB106E}"/>
                </a:ext>
              </a:extLst>
            </p:cNvPr>
            <p:cNvSpPr/>
            <p:nvPr/>
          </p:nvSpPr>
          <p:spPr>
            <a:xfrm>
              <a:off x="1706409"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39" name="Rectangle 38">
              <a:extLst>
                <a:ext uri="{FF2B5EF4-FFF2-40B4-BE49-F238E27FC236}">
                  <a16:creationId xmlns:a16="http://schemas.microsoft.com/office/drawing/2014/main" id="{E3048A3A-3770-4092-B812-3345D2F096FC}"/>
                </a:ext>
              </a:extLst>
            </p:cNvPr>
            <p:cNvSpPr/>
            <p:nvPr/>
          </p:nvSpPr>
          <p:spPr>
            <a:xfrm>
              <a:off x="183598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40" name="Rectangle 39">
              <a:extLst>
                <a:ext uri="{FF2B5EF4-FFF2-40B4-BE49-F238E27FC236}">
                  <a16:creationId xmlns:a16="http://schemas.microsoft.com/office/drawing/2014/main" id="{BAB31A7A-4083-497B-8A78-E1ED50343110}"/>
                </a:ext>
              </a:extLst>
            </p:cNvPr>
            <p:cNvSpPr/>
            <p:nvPr/>
          </p:nvSpPr>
          <p:spPr>
            <a:xfrm>
              <a:off x="1976921"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41" name="Rectangle 40">
              <a:extLst>
                <a:ext uri="{FF2B5EF4-FFF2-40B4-BE49-F238E27FC236}">
                  <a16:creationId xmlns:a16="http://schemas.microsoft.com/office/drawing/2014/main" id="{BB622BC0-8BAE-4587-824B-73EC4C07FE1B}"/>
                </a:ext>
              </a:extLst>
            </p:cNvPr>
            <p:cNvSpPr/>
            <p:nvPr/>
          </p:nvSpPr>
          <p:spPr>
            <a:xfrm>
              <a:off x="184246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42" name="Rectangle 41">
              <a:extLst>
                <a:ext uri="{FF2B5EF4-FFF2-40B4-BE49-F238E27FC236}">
                  <a16:creationId xmlns:a16="http://schemas.microsoft.com/office/drawing/2014/main" id="{F22EEE0C-E084-40CA-9E2B-3C3B3A505A96}"/>
                </a:ext>
              </a:extLst>
            </p:cNvPr>
            <p:cNvSpPr/>
            <p:nvPr/>
          </p:nvSpPr>
          <p:spPr>
            <a:xfrm>
              <a:off x="2106770"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43" name="Rectangle 42">
              <a:extLst>
                <a:ext uri="{FF2B5EF4-FFF2-40B4-BE49-F238E27FC236}">
                  <a16:creationId xmlns:a16="http://schemas.microsoft.com/office/drawing/2014/main" id="{AA06EE5C-5E7A-430E-B6B2-D9EE9D6F1886}"/>
                </a:ext>
              </a:extLst>
            </p:cNvPr>
            <p:cNvSpPr/>
            <p:nvPr/>
          </p:nvSpPr>
          <p:spPr>
            <a:xfrm>
              <a:off x="223634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44" name="Rectangle 43">
              <a:extLst>
                <a:ext uri="{FF2B5EF4-FFF2-40B4-BE49-F238E27FC236}">
                  <a16:creationId xmlns:a16="http://schemas.microsoft.com/office/drawing/2014/main" id="{B1808CC0-91D9-48C6-B1E4-170D3F997C6F}"/>
                </a:ext>
              </a:extLst>
            </p:cNvPr>
            <p:cNvSpPr/>
            <p:nvPr/>
          </p:nvSpPr>
          <p:spPr>
            <a:xfrm>
              <a:off x="23772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45" name="Rectangle 44">
              <a:extLst>
                <a:ext uri="{FF2B5EF4-FFF2-40B4-BE49-F238E27FC236}">
                  <a16:creationId xmlns:a16="http://schemas.microsoft.com/office/drawing/2014/main" id="{2B4EF4FB-60C4-41CB-B701-61C1F9CFF3FB}"/>
                </a:ext>
              </a:extLst>
            </p:cNvPr>
            <p:cNvSpPr/>
            <p:nvPr/>
          </p:nvSpPr>
          <p:spPr>
            <a:xfrm>
              <a:off x="224282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46" name="Rectangle 45">
              <a:extLst>
                <a:ext uri="{FF2B5EF4-FFF2-40B4-BE49-F238E27FC236}">
                  <a16:creationId xmlns:a16="http://schemas.microsoft.com/office/drawing/2014/main" id="{303687B8-F12D-4B42-8B53-2FE56A39E659}"/>
                </a:ext>
              </a:extLst>
            </p:cNvPr>
            <p:cNvSpPr/>
            <p:nvPr/>
          </p:nvSpPr>
          <p:spPr>
            <a:xfrm>
              <a:off x="25065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47" name="Rectangle 46">
              <a:extLst>
                <a:ext uri="{FF2B5EF4-FFF2-40B4-BE49-F238E27FC236}">
                  <a16:creationId xmlns:a16="http://schemas.microsoft.com/office/drawing/2014/main" id="{8130F7BB-8E31-4649-B0A6-2B568EF1A963}"/>
                </a:ext>
              </a:extLst>
            </p:cNvPr>
            <p:cNvSpPr/>
            <p:nvPr/>
          </p:nvSpPr>
          <p:spPr>
            <a:xfrm>
              <a:off x="2636157"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48" name="Rectangle 47">
              <a:extLst>
                <a:ext uri="{FF2B5EF4-FFF2-40B4-BE49-F238E27FC236}">
                  <a16:creationId xmlns:a16="http://schemas.microsoft.com/office/drawing/2014/main" id="{9A8065EF-DC53-4ED9-AD1D-B9136A2EEAE5}"/>
                </a:ext>
              </a:extLst>
            </p:cNvPr>
            <p:cNvSpPr/>
            <p:nvPr/>
          </p:nvSpPr>
          <p:spPr>
            <a:xfrm>
              <a:off x="277709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49" name="Rectangle 48">
              <a:extLst>
                <a:ext uri="{FF2B5EF4-FFF2-40B4-BE49-F238E27FC236}">
                  <a16:creationId xmlns:a16="http://schemas.microsoft.com/office/drawing/2014/main" id="{BF295CA7-CA15-4DFA-8516-2D21DF6A068D}"/>
                </a:ext>
              </a:extLst>
            </p:cNvPr>
            <p:cNvSpPr/>
            <p:nvPr/>
          </p:nvSpPr>
          <p:spPr>
            <a:xfrm>
              <a:off x="264263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50" name="Rectangle 49">
              <a:extLst>
                <a:ext uri="{FF2B5EF4-FFF2-40B4-BE49-F238E27FC236}">
                  <a16:creationId xmlns:a16="http://schemas.microsoft.com/office/drawing/2014/main" id="{5A030E0D-A874-422B-9E85-A41AF565D349}"/>
                </a:ext>
              </a:extLst>
            </p:cNvPr>
            <p:cNvSpPr/>
            <p:nvPr/>
          </p:nvSpPr>
          <p:spPr>
            <a:xfrm>
              <a:off x="2906631"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51" name="Rectangle 50">
              <a:extLst>
                <a:ext uri="{FF2B5EF4-FFF2-40B4-BE49-F238E27FC236}">
                  <a16:creationId xmlns:a16="http://schemas.microsoft.com/office/drawing/2014/main" id="{CC65E11A-58B5-46E4-B9D6-C0982F243B6D}"/>
                </a:ext>
              </a:extLst>
            </p:cNvPr>
            <p:cNvSpPr/>
            <p:nvPr/>
          </p:nvSpPr>
          <p:spPr>
            <a:xfrm>
              <a:off x="3036206"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52" name="Rectangle 51">
              <a:extLst>
                <a:ext uri="{FF2B5EF4-FFF2-40B4-BE49-F238E27FC236}">
                  <a16:creationId xmlns:a16="http://schemas.microsoft.com/office/drawing/2014/main" id="{6F1EB85F-94DB-4BA6-87E7-109AF95D4EA9}"/>
                </a:ext>
              </a:extLst>
            </p:cNvPr>
            <p:cNvSpPr/>
            <p:nvPr/>
          </p:nvSpPr>
          <p:spPr>
            <a:xfrm>
              <a:off x="317714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53" name="Rectangle 52">
              <a:extLst>
                <a:ext uri="{FF2B5EF4-FFF2-40B4-BE49-F238E27FC236}">
                  <a16:creationId xmlns:a16="http://schemas.microsoft.com/office/drawing/2014/main" id="{850897A4-A999-4E11-BC7C-C359B1930E4A}"/>
                </a:ext>
              </a:extLst>
            </p:cNvPr>
            <p:cNvSpPr/>
            <p:nvPr/>
          </p:nvSpPr>
          <p:spPr>
            <a:xfrm>
              <a:off x="304268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grpSp>
      <p:grpSp>
        <p:nvGrpSpPr>
          <p:cNvPr id="54" name="Group 53">
            <a:extLst>
              <a:ext uri="{FF2B5EF4-FFF2-40B4-BE49-F238E27FC236}">
                <a16:creationId xmlns:a16="http://schemas.microsoft.com/office/drawing/2014/main" id="{59D251BE-C632-4BEE-B3A4-9CD25EF7EAB8}"/>
              </a:ext>
            </a:extLst>
          </p:cNvPr>
          <p:cNvGrpSpPr/>
          <p:nvPr/>
        </p:nvGrpSpPr>
        <p:grpSpPr>
          <a:xfrm>
            <a:off x="4875097" y="7794274"/>
            <a:ext cx="2145663" cy="213138"/>
            <a:chOff x="1835984" y="3046360"/>
            <a:chExt cx="1448000" cy="149863"/>
          </a:xfrm>
        </p:grpSpPr>
        <p:sp>
          <p:nvSpPr>
            <p:cNvPr id="55" name="Rectangle 54">
              <a:extLst>
                <a:ext uri="{FF2B5EF4-FFF2-40B4-BE49-F238E27FC236}">
                  <a16:creationId xmlns:a16="http://schemas.microsoft.com/office/drawing/2014/main" id="{52EE89CA-1A05-4D1C-A406-7E81E63ABD37}"/>
                </a:ext>
              </a:extLst>
            </p:cNvPr>
            <p:cNvSpPr/>
            <p:nvPr/>
          </p:nvSpPr>
          <p:spPr>
            <a:xfrm>
              <a:off x="183598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56" name="Rectangle 55">
              <a:extLst>
                <a:ext uri="{FF2B5EF4-FFF2-40B4-BE49-F238E27FC236}">
                  <a16:creationId xmlns:a16="http://schemas.microsoft.com/office/drawing/2014/main" id="{54247F57-FAC9-4F0B-BE29-AF1A73D503B3}"/>
                </a:ext>
              </a:extLst>
            </p:cNvPr>
            <p:cNvSpPr/>
            <p:nvPr/>
          </p:nvSpPr>
          <p:spPr>
            <a:xfrm>
              <a:off x="1976921"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57" name="Rectangle 56">
              <a:extLst>
                <a:ext uri="{FF2B5EF4-FFF2-40B4-BE49-F238E27FC236}">
                  <a16:creationId xmlns:a16="http://schemas.microsoft.com/office/drawing/2014/main" id="{9A87B047-E547-44AC-A4A7-FA6D33F7EEAF}"/>
                </a:ext>
              </a:extLst>
            </p:cNvPr>
            <p:cNvSpPr/>
            <p:nvPr/>
          </p:nvSpPr>
          <p:spPr>
            <a:xfrm>
              <a:off x="184246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58" name="Rectangle 57">
              <a:extLst>
                <a:ext uri="{FF2B5EF4-FFF2-40B4-BE49-F238E27FC236}">
                  <a16:creationId xmlns:a16="http://schemas.microsoft.com/office/drawing/2014/main" id="{C6FF8DF7-2AF3-44CB-B65B-B3794B306E6F}"/>
                </a:ext>
              </a:extLst>
            </p:cNvPr>
            <p:cNvSpPr/>
            <p:nvPr/>
          </p:nvSpPr>
          <p:spPr>
            <a:xfrm>
              <a:off x="2106770"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59" name="Rectangle 58">
              <a:extLst>
                <a:ext uri="{FF2B5EF4-FFF2-40B4-BE49-F238E27FC236}">
                  <a16:creationId xmlns:a16="http://schemas.microsoft.com/office/drawing/2014/main" id="{97ABE9FE-8D6F-420C-B278-6C22DE64EFEB}"/>
                </a:ext>
              </a:extLst>
            </p:cNvPr>
            <p:cNvSpPr/>
            <p:nvPr/>
          </p:nvSpPr>
          <p:spPr>
            <a:xfrm>
              <a:off x="223634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60" name="Rectangle 59">
              <a:extLst>
                <a:ext uri="{FF2B5EF4-FFF2-40B4-BE49-F238E27FC236}">
                  <a16:creationId xmlns:a16="http://schemas.microsoft.com/office/drawing/2014/main" id="{9FEFF083-5F07-46C4-96E9-E9CF866E4C9B}"/>
                </a:ext>
              </a:extLst>
            </p:cNvPr>
            <p:cNvSpPr/>
            <p:nvPr/>
          </p:nvSpPr>
          <p:spPr>
            <a:xfrm>
              <a:off x="23772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61" name="Rectangle 60">
              <a:extLst>
                <a:ext uri="{FF2B5EF4-FFF2-40B4-BE49-F238E27FC236}">
                  <a16:creationId xmlns:a16="http://schemas.microsoft.com/office/drawing/2014/main" id="{63467515-C14F-4F5D-80BF-4070C10FFBC8}"/>
                </a:ext>
              </a:extLst>
            </p:cNvPr>
            <p:cNvSpPr/>
            <p:nvPr/>
          </p:nvSpPr>
          <p:spPr>
            <a:xfrm>
              <a:off x="224282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62" name="Rectangle 61">
              <a:extLst>
                <a:ext uri="{FF2B5EF4-FFF2-40B4-BE49-F238E27FC236}">
                  <a16:creationId xmlns:a16="http://schemas.microsoft.com/office/drawing/2014/main" id="{96D2EAAD-EF82-4826-BD0C-54856AE4BD10}"/>
                </a:ext>
              </a:extLst>
            </p:cNvPr>
            <p:cNvSpPr/>
            <p:nvPr/>
          </p:nvSpPr>
          <p:spPr>
            <a:xfrm>
              <a:off x="25065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63" name="Rectangle 62">
              <a:extLst>
                <a:ext uri="{FF2B5EF4-FFF2-40B4-BE49-F238E27FC236}">
                  <a16:creationId xmlns:a16="http://schemas.microsoft.com/office/drawing/2014/main" id="{3C5F8B32-932F-4731-ACC5-36FCED6B7EA5}"/>
                </a:ext>
              </a:extLst>
            </p:cNvPr>
            <p:cNvSpPr/>
            <p:nvPr/>
          </p:nvSpPr>
          <p:spPr>
            <a:xfrm>
              <a:off x="2636157"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64" name="Rectangle 63">
              <a:extLst>
                <a:ext uri="{FF2B5EF4-FFF2-40B4-BE49-F238E27FC236}">
                  <a16:creationId xmlns:a16="http://schemas.microsoft.com/office/drawing/2014/main" id="{A37FC133-6B30-4425-A3B5-5B5DBD160555}"/>
                </a:ext>
              </a:extLst>
            </p:cNvPr>
            <p:cNvSpPr/>
            <p:nvPr/>
          </p:nvSpPr>
          <p:spPr>
            <a:xfrm>
              <a:off x="277709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65" name="Rectangle 64">
              <a:extLst>
                <a:ext uri="{FF2B5EF4-FFF2-40B4-BE49-F238E27FC236}">
                  <a16:creationId xmlns:a16="http://schemas.microsoft.com/office/drawing/2014/main" id="{27760D9C-09D6-415E-9892-6D47576E46B6}"/>
                </a:ext>
              </a:extLst>
            </p:cNvPr>
            <p:cNvSpPr/>
            <p:nvPr/>
          </p:nvSpPr>
          <p:spPr>
            <a:xfrm>
              <a:off x="264263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66" name="Rectangle 65">
              <a:extLst>
                <a:ext uri="{FF2B5EF4-FFF2-40B4-BE49-F238E27FC236}">
                  <a16:creationId xmlns:a16="http://schemas.microsoft.com/office/drawing/2014/main" id="{85C83DAB-EDF7-452E-9861-4BB89C1722A0}"/>
                </a:ext>
              </a:extLst>
            </p:cNvPr>
            <p:cNvSpPr/>
            <p:nvPr/>
          </p:nvSpPr>
          <p:spPr>
            <a:xfrm>
              <a:off x="2906631"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67" name="Rectangle 66">
              <a:extLst>
                <a:ext uri="{FF2B5EF4-FFF2-40B4-BE49-F238E27FC236}">
                  <a16:creationId xmlns:a16="http://schemas.microsoft.com/office/drawing/2014/main" id="{50253B1C-3382-4C72-B673-52616FE78CEB}"/>
                </a:ext>
              </a:extLst>
            </p:cNvPr>
            <p:cNvSpPr/>
            <p:nvPr/>
          </p:nvSpPr>
          <p:spPr>
            <a:xfrm>
              <a:off x="3036206"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68" name="Rectangle 67">
              <a:extLst>
                <a:ext uri="{FF2B5EF4-FFF2-40B4-BE49-F238E27FC236}">
                  <a16:creationId xmlns:a16="http://schemas.microsoft.com/office/drawing/2014/main" id="{21692107-98DC-44F3-BC33-E0193226E8C6}"/>
                </a:ext>
              </a:extLst>
            </p:cNvPr>
            <p:cNvSpPr/>
            <p:nvPr/>
          </p:nvSpPr>
          <p:spPr>
            <a:xfrm>
              <a:off x="317714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69" name="Rectangle 68">
              <a:extLst>
                <a:ext uri="{FF2B5EF4-FFF2-40B4-BE49-F238E27FC236}">
                  <a16:creationId xmlns:a16="http://schemas.microsoft.com/office/drawing/2014/main" id="{9236DE63-B454-422E-9EC2-0732F5EC48C5}"/>
                </a:ext>
              </a:extLst>
            </p:cNvPr>
            <p:cNvSpPr/>
            <p:nvPr/>
          </p:nvSpPr>
          <p:spPr>
            <a:xfrm>
              <a:off x="304268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grpSp>
      <p:sp>
        <p:nvSpPr>
          <p:cNvPr id="70" name="Rectangle 69">
            <a:extLst>
              <a:ext uri="{FF2B5EF4-FFF2-40B4-BE49-F238E27FC236}">
                <a16:creationId xmlns:a16="http://schemas.microsoft.com/office/drawing/2014/main" id="{5E7FB89A-245E-4E71-AAA3-8C08FC059466}"/>
              </a:ext>
            </a:extLst>
          </p:cNvPr>
          <p:cNvSpPr/>
          <p:nvPr/>
        </p:nvSpPr>
        <p:spPr>
          <a:xfrm>
            <a:off x="6781317" y="8286339"/>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71" name="Rectangle 70">
            <a:extLst>
              <a:ext uri="{FF2B5EF4-FFF2-40B4-BE49-F238E27FC236}">
                <a16:creationId xmlns:a16="http://schemas.microsoft.com/office/drawing/2014/main" id="{BB9CF353-C25B-4033-942F-F506F5835BF1}"/>
              </a:ext>
            </a:extLst>
          </p:cNvPr>
          <p:cNvSpPr/>
          <p:nvPr/>
        </p:nvSpPr>
        <p:spPr>
          <a:xfrm>
            <a:off x="6574300" y="8286339"/>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72" name="Rectangle 71">
            <a:extLst>
              <a:ext uri="{FF2B5EF4-FFF2-40B4-BE49-F238E27FC236}">
                <a16:creationId xmlns:a16="http://schemas.microsoft.com/office/drawing/2014/main" id="{9CB39E03-DA13-4C25-8B76-F1077A35C9E5}"/>
              </a:ext>
            </a:extLst>
          </p:cNvPr>
          <p:cNvSpPr/>
          <p:nvPr/>
        </p:nvSpPr>
        <p:spPr>
          <a:xfrm>
            <a:off x="6390016" y="8286339"/>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73" name="Rectangle 72">
            <a:extLst>
              <a:ext uri="{FF2B5EF4-FFF2-40B4-BE49-F238E27FC236}">
                <a16:creationId xmlns:a16="http://schemas.microsoft.com/office/drawing/2014/main" id="{DDBC3908-B02B-4D3A-8A58-430BBEF5CB58}"/>
              </a:ext>
            </a:extLst>
          </p:cNvPr>
          <p:cNvSpPr/>
          <p:nvPr/>
        </p:nvSpPr>
        <p:spPr>
          <a:xfrm>
            <a:off x="6183000" y="8286339"/>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74" name="Rectangle 73">
            <a:extLst>
              <a:ext uri="{FF2B5EF4-FFF2-40B4-BE49-F238E27FC236}">
                <a16:creationId xmlns:a16="http://schemas.microsoft.com/office/drawing/2014/main" id="{8B04800C-0882-44D7-8230-AA1132B608CD}"/>
              </a:ext>
            </a:extLst>
          </p:cNvPr>
          <p:cNvSpPr/>
          <p:nvPr/>
        </p:nvSpPr>
        <p:spPr>
          <a:xfrm>
            <a:off x="5984823" y="8286339"/>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75" name="Rectangle 74">
            <a:extLst>
              <a:ext uri="{FF2B5EF4-FFF2-40B4-BE49-F238E27FC236}">
                <a16:creationId xmlns:a16="http://schemas.microsoft.com/office/drawing/2014/main" id="{62385C29-15C1-4266-BB65-C96FD48EEF4F}"/>
              </a:ext>
            </a:extLst>
          </p:cNvPr>
          <p:cNvSpPr/>
          <p:nvPr/>
        </p:nvSpPr>
        <p:spPr>
          <a:xfrm>
            <a:off x="5777808" y="8286339"/>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76" name="Rectangle 75">
            <a:extLst>
              <a:ext uri="{FF2B5EF4-FFF2-40B4-BE49-F238E27FC236}">
                <a16:creationId xmlns:a16="http://schemas.microsoft.com/office/drawing/2014/main" id="{8932DD85-4889-438F-BC27-E32ABC0268CE}"/>
              </a:ext>
            </a:extLst>
          </p:cNvPr>
          <p:cNvSpPr/>
          <p:nvPr/>
        </p:nvSpPr>
        <p:spPr>
          <a:xfrm>
            <a:off x="5593523" y="8286339"/>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77" name="Rectangle 76">
            <a:extLst>
              <a:ext uri="{FF2B5EF4-FFF2-40B4-BE49-F238E27FC236}">
                <a16:creationId xmlns:a16="http://schemas.microsoft.com/office/drawing/2014/main" id="{1BBCD1BA-F795-4F05-84A6-2C7B5844B5E7}"/>
              </a:ext>
            </a:extLst>
          </p:cNvPr>
          <p:cNvSpPr/>
          <p:nvPr/>
        </p:nvSpPr>
        <p:spPr>
          <a:xfrm>
            <a:off x="5386507" y="8286339"/>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78" name="Rectangle 77">
            <a:extLst>
              <a:ext uri="{FF2B5EF4-FFF2-40B4-BE49-F238E27FC236}">
                <a16:creationId xmlns:a16="http://schemas.microsoft.com/office/drawing/2014/main" id="{0A0D11DE-3017-4FC2-BA79-CE4EECB15971}"/>
              </a:ext>
            </a:extLst>
          </p:cNvPr>
          <p:cNvSpPr/>
          <p:nvPr/>
        </p:nvSpPr>
        <p:spPr>
          <a:xfrm>
            <a:off x="5179061" y="8286339"/>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79" name="Rectangle 78">
            <a:extLst>
              <a:ext uri="{FF2B5EF4-FFF2-40B4-BE49-F238E27FC236}">
                <a16:creationId xmlns:a16="http://schemas.microsoft.com/office/drawing/2014/main" id="{21D04015-5D9B-45C3-AD06-7B8ECD9F4936}"/>
              </a:ext>
            </a:extLst>
          </p:cNvPr>
          <p:cNvSpPr/>
          <p:nvPr/>
        </p:nvSpPr>
        <p:spPr>
          <a:xfrm>
            <a:off x="4972044" y="8286339"/>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80" name="Rectangle 79">
            <a:extLst>
              <a:ext uri="{FF2B5EF4-FFF2-40B4-BE49-F238E27FC236}">
                <a16:creationId xmlns:a16="http://schemas.microsoft.com/office/drawing/2014/main" id="{B09D587F-0371-4438-9E6F-728E6E5C1D7B}"/>
              </a:ext>
            </a:extLst>
          </p:cNvPr>
          <p:cNvSpPr/>
          <p:nvPr/>
        </p:nvSpPr>
        <p:spPr>
          <a:xfrm>
            <a:off x="4787760" y="8286339"/>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81" name="Rectangle 80">
            <a:extLst>
              <a:ext uri="{FF2B5EF4-FFF2-40B4-BE49-F238E27FC236}">
                <a16:creationId xmlns:a16="http://schemas.microsoft.com/office/drawing/2014/main" id="{A81709C7-7376-432A-B2D6-911697B65308}"/>
              </a:ext>
            </a:extLst>
          </p:cNvPr>
          <p:cNvSpPr/>
          <p:nvPr/>
        </p:nvSpPr>
        <p:spPr>
          <a:xfrm>
            <a:off x="4170147" y="8279655"/>
            <a:ext cx="328616" cy="393954"/>
          </a:xfrm>
          <a:prstGeom prst="rect">
            <a:avLst/>
          </a:prstGeom>
          <a:solidFill>
            <a:srgbClr val="C00000"/>
          </a:solidFill>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82" name="Rectangle 81">
            <a:extLst>
              <a:ext uri="{FF2B5EF4-FFF2-40B4-BE49-F238E27FC236}">
                <a16:creationId xmlns:a16="http://schemas.microsoft.com/office/drawing/2014/main" id="{10ED8117-CDA0-45BF-BB64-EC2ACE36B80C}"/>
              </a:ext>
            </a:extLst>
          </p:cNvPr>
          <p:cNvSpPr/>
          <p:nvPr/>
        </p:nvSpPr>
        <p:spPr>
          <a:xfrm>
            <a:off x="3958770" y="8279655"/>
            <a:ext cx="328616" cy="393954"/>
          </a:xfrm>
          <a:prstGeom prst="rect">
            <a:avLst/>
          </a:prstGeom>
          <a:solidFill>
            <a:srgbClr val="C00000"/>
          </a:solidFill>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83" name="Rectangle 82">
            <a:extLst>
              <a:ext uri="{FF2B5EF4-FFF2-40B4-BE49-F238E27FC236}">
                <a16:creationId xmlns:a16="http://schemas.microsoft.com/office/drawing/2014/main" id="{EFE8207E-C2ED-4628-8602-32F688B15E0B}"/>
              </a:ext>
            </a:extLst>
          </p:cNvPr>
          <p:cNvSpPr/>
          <p:nvPr/>
        </p:nvSpPr>
        <p:spPr>
          <a:xfrm>
            <a:off x="3751755" y="8279655"/>
            <a:ext cx="328616" cy="393954"/>
          </a:xfrm>
          <a:prstGeom prst="rect">
            <a:avLst/>
          </a:prstGeom>
          <a:solidFill>
            <a:srgbClr val="C00000"/>
          </a:solidFill>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84" name="Rounded Rectangle 19">
            <a:extLst>
              <a:ext uri="{FF2B5EF4-FFF2-40B4-BE49-F238E27FC236}">
                <a16:creationId xmlns:a16="http://schemas.microsoft.com/office/drawing/2014/main" id="{44093F9F-12CC-4FA5-9CC8-0D7B830364CD}"/>
              </a:ext>
            </a:extLst>
          </p:cNvPr>
          <p:cNvSpPr/>
          <p:nvPr/>
        </p:nvSpPr>
        <p:spPr>
          <a:xfrm>
            <a:off x="7228225" y="5456293"/>
            <a:ext cx="3072341" cy="921600"/>
          </a:xfrm>
          <a:prstGeom prst="roundRect">
            <a:avLst>
              <a:gd name="adj" fmla="val 6182"/>
            </a:avLst>
          </a:prstGeom>
          <a:solidFill>
            <a:schemeClr val="accent3"/>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r>
              <a:rPr lang="lv-LV" sz="2276" b="0" kern="1200" dirty="0">
                <a:solidFill>
                  <a:prstClr val="white"/>
                </a:solidFill>
                <a:latin typeface="Gill Sans Nova Cond Lt" panose="020B0306020104020203" pitchFamily="34" charset="0"/>
                <a:ea typeface="Segoe UI" panose="020B0502040204020203" pitchFamily="34" charset="0"/>
                <a:cs typeface="Segoe UI" panose="020B0502040204020203" pitchFamily="34" charset="0"/>
              </a:rPr>
              <a:t>Pārējā augstākā izglītība </a:t>
            </a:r>
          </a:p>
          <a:p>
            <a:pPr defTabSz="1300484" hangingPunct="1"/>
            <a:r>
              <a:rPr lang="lv-LV" sz="2276" b="0" kern="1200" dirty="0">
                <a:solidFill>
                  <a:prstClr val="white"/>
                </a:solidFill>
                <a:latin typeface="Gill Sans Nova Cond Lt" panose="020B0306020104020203" pitchFamily="34" charset="0"/>
                <a:ea typeface="Segoe UI" panose="020B0502040204020203" pitchFamily="34" charset="0"/>
                <a:cs typeface="Segoe UI" panose="020B0502040204020203" pitchFamily="34" charset="0"/>
              </a:rPr>
              <a:t>5 557</a:t>
            </a:r>
          </a:p>
        </p:txBody>
      </p:sp>
      <p:grpSp>
        <p:nvGrpSpPr>
          <p:cNvPr id="85" name="Group 84">
            <a:extLst>
              <a:ext uri="{FF2B5EF4-FFF2-40B4-BE49-F238E27FC236}">
                <a16:creationId xmlns:a16="http://schemas.microsoft.com/office/drawing/2014/main" id="{32D589BB-B7DD-4CC2-9708-22286D9A304A}"/>
              </a:ext>
            </a:extLst>
          </p:cNvPr>
          <p:cNvGrpSpPr/>
          <p:nvPr/>
        </p:nvGrpSpPr>
        <p:grpSpPr>
          <a:xfrm>
            <a:off x="12490354" y="8071598"/>
            <a:ext cx="1864003" cy="908198"/>
            <a:chOff x="8405540" y="6035461"/>
            <a:chExt cx="1310627" cy="638576"/>
          </a:xfrm>
        </p:grpSpPr>
        <p:sp>
          <p:nvSpPr>
            <p:cNvPr id="86" name="Rectangle 85">
              <a:extLst>
                <a:ext uri="{FF2B5EF4-FFF2-40B4-BE49-F238E27FC236}">
                  <a16:creationId xmlns:a16="http://schemas.microsoft.com/office/drawing/2014/main" id="{AD111D1E-D3AC-407F-B1F8-F02449FC843E}"/>
                </a:ext>
              </a:extLst>
            </p:cNvPr>
            <p:cNvSpPr/>
            <p:nvPr/>
          </p:nvSpPr>
          <p:spPr>
            <a:xfrm>
              <a:off x="8585602" y="6035461"/>
              <a:ext cx="1130565" cy="638576"/>
            </a:xfrm>
            <a:prstGeom prst="rect">
              <a:avLst/>
            </a:prstGeom>
          </p:spPr>
          <p:txBody>
            <a:bodyPr wrap="square">
              <a:spAutoFit/>
            </a:bodyPr>
            <a:lstStyle/>
            <a:p>
              <a:pPr algn="l" defTabSz="1300484" hangingPunct="1">
                <a:spcAft>
                  <a:spcPts val="853"/>
                </a:spcAft>
              </a:pPr>
              <a:r>
                <a:rPr lang="en-US" sz="2276" b="0" kern="1200" dirty="0">
                  <a:solidFill>
                    <a:prstClr val="black"/>
                  </a:solidFill>
                  <a:latin typeface="Gill Sans Nova Cond Lt" panose="020B0306020104020203" pitchFamily="34" charset="0"/>
                  <a:ea typeface="Calibri" panose="020F0502020204030204" pitchFamily="34" charset="0"/>
                  <a:cs typeface="+mn-cs"/>
                </a:rPr>
                <a:t>d</a:t>
              </a:r>
              <a:r>
                <a:rPr lang="lv-LV" sz="2276" b="0" kern="1200" dirty="0">
                  <a:solidFill>
                    <a:prstClr val="black"/>
                  </a:solidFill>
                  <a:latin typeface="Gill Sans Nova Cond Lt" panose="020B0306020104020203" pitchFamily="34" charset="0"/>
                  <a:ea typeface="Calibri" panose="020F0502020204030204" pitchFamily="34" charset="0"/>
                  <a:cs typeface="+mn-cs"/>
                </a:rPr>
                <a:t>arba vietas</a:t>
              </a:r>
            </a:p>
            <a:p>
              <a:pPr algn="l" defTabSz="1300484" hangingPunct="1"/>
              <a:r>
                <a:rPr lang="lv-LV" sz="2276" b="0" kern="1200" dirty="0">
                  <a:solidFill>
                    <a:prstClr val="black"/>
                  </a:solidFill>
                  <a:latin typeface="Gill Sans Nova Cond Lt" panose="020B0306020104020203" pitchFamily="34" charset="0"/>
                  <a:ea typeface="+mn-ea"/>
                  <a:cs typeface="+mn-cs"/>
                </a:rPr>
                <a:t>darbaspēks</a:t>
              </a:r>
            </a:p>
          </p:txBody>
        </p:sp>
        <p:sp>
          <p:nvSpPr>
            <p:cNvPr id="87" name="Rectangle 86">
              <a:extLst>
                <a:ext uri="{FF2B5EF4-FFF2-40B4-BE49-F238E27FC236}">
                  <a16:creationId xmlns:a16="http://schemas.microsoft.com/office/drawing/2014/main" id="{AF02D187-DD3B-472D-B72E-89C1CC2C7B95}"/>
                </a:ext>
              </a:extLst>
            </p:cNvPr>
            <p:cNvSpPr/>
            <p:nvPr/>
          </p:nvSpPr>
          <p:spPr>
            <a:xfrm>
              <a:off x="8405540" y="6310250"/>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88" name="Rectangle 87">
              <a:extLst>
                <a:ext uri="{FF2B5EF4-FFF2-40B4-BE49-F238E27FC236}">
                  <a16:creationId xmlns:a16="http://schemas.microsoft.com/office/drawing/2014/main" id="{7337E72F-B1D9-4933-AD20-28BF8436F57E}"/>
                </a:ext>
              </a:extLst>
            </p:cNvPr>
            <p:cNvSpPr/>
            <p:nvPr/>
          </p:nvSpPr>
          <p:spPr>
            <a:xfrm>
              <a:off x="8465408" y="6121571"/>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grpSp>
      <p:grpSp>
        <p:nvGrpSpPr>
          <p:cNvPr id="89" name="Group 88">
            <a:extLst>
              <a:ext uri="{FF2B5EF4-FFF2-40B4-BE49-F238E27FC236}">
                <a16:creationId xmlns:a16="http://schemas.microsoft.com/office/drawing/2014/main" id="{559F6450-8958-49BA-BC9F-8B4B7576AC59}"/>
              </a:ext>
            </a:extLst>
          </p:cNvPr>
          <p:cNvGrpSpPr/>
          <p:nvPr/>
        </p:nvGrpSpPr>
        <p:grpSpPr>
          <a:xfrm>
            <a:off x="7245776" y="3128382"/>
            <a:ext cx="6689422" cy="851590"/>
            <a:chOff x="5015880" y="2097428"/>
            <a:chExt cx="4703499" cy="598774"/>
          </a:xfrm>
        </p:grpSpPr>
        <p:sp>
          <p:nvSpPr>
            <p:cNvPr id="90" name="Rounded Rectangle 7">
              <a:extLst>
                <a:ext uri="{FF2B5EF4-FFF2-40B4-BE49-F238E27FC236}">
                  <a16:creationId xmlns:a16="http://schemas.microsoft.com/office/drawing/2014/main" id="{05F40739-90E6-4E17-9C06-DB2178D91CD2}"/>
                </a:ext>
              </a:extLst>
            </p:cNvPr>
            <p:cNvSpPr/>
            <p:nvPr/>
          </p:nvSpPr>
          <p:spPr>
            <a:xfrm>
              <a:off x="5015880" y="2192202"/>
              <a:ext cx="2160240" cy="504000"/>
            </a:xfrm>
            <a:prstGeom prst="roundRect">
              <a:avLst>
                <a:gd name="adj" fmla="val 12479"/>
              </a:avLst>
            </a:prstGeom>
            <a:solidFill>
              <a:schemeClr val="accent3">
                <a:lumMod val="75000"/>
              </a:schemeClr>
            </a:solidFill>
            <a:ln w="31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r>
                <a:rPr lang="lv-LV" sz="2276" b="0" kern="1200" dirty="0">
                  <a:solidFill>
                    <a:prstClr val="white"/>
                  </a:solidFill>
                  <a:latin typeface="Gill Sans Nova Cond Lt" panose="020B0306020104020203" pitchFamily="34" charset="0"/>
                  <a:ea typeface="Segoe UI" panose="020B0502040204020203" pitchFamily="34" charset="0"/>
                  <a:cs typeface="Segoe UI" panose="020B0502040204020203" pitchFamily="34" charset="0"/>
                </a:rPr>
                <a:t>STEM augstākā izglītība</a:t>
              </a:r>
            </a:p>
            <a:p>
              <a:pPr defTabSz="1300484" hangingPunct="1"/>
              <a:r>
                <a:rPr lang="lv-LV" sz="2276" b="0" kern="1200" dirty="0">
                  <a:solidFill>
                    <a:prstClr val="white"/>
                  </a:solidFill>
                  <a:latin typeface="Gill Sans Nova Cond Lt" panose="020B0306020104020203" pitchFamily="34" charset="0"/>
                  <a:ea typeface="Segoe UI" panose="020B0502040204020203" pitchFamily="34" charset="0"/>
                  <a:cs typeface="Segoe UI" panose="020B0502040204020203" pitchFamily="34" charset="0"/>
                </a:rPr>
                <a:t>2735</a:t>
              </a:r>
            </a:p>
          </p:txBody>
        </p:sp>
        <p:sp>
          <p:nvSpPr>
            <p:cNvPr id="91" name="Rectangle 90">
              <a:extLst>
                <a:ext uri="{FF2B5EF4-FFF2-40B4-BE49-F238E27FC236}">
                  <a16:creationId xmlns:a16="http://schemas.microsoft.com/office/drawing/2014/main" id="{F5AFF62E-7307-41F5-A3E3-4986587929F7}"/>
                </a:ext>
              </a:extLst>
            </p:cNvPr>
            <p:cNvSpPr/>
            <p:nvPr/>
          </p:nvSpPr>
          <p:spPr>
            <a:xfrm>
              <a:off x="8679219" y="2097428"/>
              <a:ext cx="1040160" cy="434343"/>
            </a:xfrm>
            <a:prstGeom prst="rect">
              <a:avLst/>
            </a:prstGeom>
          </p:spPr>
          <p:txBody>
            <a:bodyPr wrap="square">
              <a:spAutoFit/>
            </a:bodyPr>
            <a:lstStyle/>
            <a:p>
              <a:pPr algn="l" defTabSz="1300484" hangingPunct="1"/>
              <a:r>
                <a:rPr lang="lv-LV" sz="3414" kern="1200" dirty="0">
                  <a:solidFill>
                    <a:srgbClr val="9BBB59"/>
                  </a:solidFill>
                  <a:latin typeface="Gill Sans Nova Cond Lt" panose="020B0306020104020203" pitchFamily="34" charset="0"/>
                  <a:ea typeface="Calibri" panose="020F0502020204030204" pitchFamily="34" charset="0"/>
                  <a:cs typeface="+mn-cs"/>
                </a:rPr>
                <a:t>- 9 ’100</a:t>
              </a:r>
              <a:endParaRPr lang="lv-LV" sz="3414" kern="1200" dirty="0">
                <a:solidFill>
                  <a:srgbClr val="9BBB59"/>
                </a:solidFill>
                <a:latin typeface="Gill Sans Nova Cond Lt" panose="020B0306020104020203" pitchFamily="34" charset="0"/>
                <a:ea typeface="+mn-ea"/>
                <a:cs typeface="+mn-cs"/>
              </a:endParaRPr>
            </a:p>
          </p:txBody>
        </p:sp>
        <p:grpSp>
          <p:nvGrpSpPr>
            <p:cNvPr id="92" name="Group 91">
              <a:extLst>
                <a:ext uri="{FF2B5EF4-FFF2-40B4-BE49-F238E27FC236}">
                  <a16:creationId xmlns:a16="http://schemas.microsoft.com/office/drawing/2014/main" id="{CE83C539-11E0-4004-B813-54BB76312783}"/>
                </a:ext>
              </a:extLst>
            </p:cNvPr>
            <p:cNvGrpSpPr/>
            <p:nvPr/>
          </p:nvGrpSpPr>
          <p:grpSpPr>
            <a:xfrm>
              <a:off x="7210041" y="2399525"/>
              <a:ext cx="935567" cy="279487"/>
              <a:chOff x="5912901" y="3351101"/>
              <a:chExt cx="935567" cy="279487"/>
            </a:xfrm>
          </p:grpSpPr>
          <p:sp>
            <p:nvSpPr>
              <p:cNvPr id="103" name="Rectangle 102">
                <a:extLst>
                  <a:ext uri="{FF2B5EF4-FFF2-40B4-BE49-F238E27FC236}">
                    <a16:creationId xmlns:a16="http://schemas.microsoft.com/office/drawing/2014/main" id="{C118AE8B-D24C-4E72-9A26-A619CB10DC14}"/>
                  </a:ext>
                </a:extLst>
              </p:cNvPr>
              <p:cNvSpPr/>
              <p:nvPr/>
            </p:nvSpPr>
            <p:spPr>
              <a:xfrm>
                <a:off x="6617410" y="3351101"/>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04" name="Rectangle 103">
                <a:extLst>
                  <a:ext uri="{FF2B5EF4-FFF2-40B4-BE49-F238E27FC236}">
                    <a16:creationId xmlns:a16="http://schemas.microsoft.com/office/drawing/2014/main" id="{51616431-99C6-4C97-A5BF-298B2E89DD24}"/>
                  </a:ext>
                </a:extLst>
              </p:cNvPr>
              <p:cNvSpPr/>
              <p:nvPr/>
            </p:nvSpPr>
            <p:spPr>
              <a:xfrm>
                <a:off x="6472935" y="3353589"/>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05" name="Rectangle 104">
                <a:extLst>
                  <a:ext uri="{FF2B5EF4-FFF2-40B4-BE49-F238E27FC236}">
                    <a16:creationId xmlns:a16="http://schemas.microsoft.com/office/drawing/2014/main" id="{4B908200-D1BA-4759-BF2B-00B4E2EB44F5}"/>
                  </a:ext>
                </a:extLst>
              </p:cNvPr>
              <p:cNvSpPr/>
              <p:nvPr/>
            </p:nvSpPr>
            <p:spPr>
              <a:xfrm>
                <a:off x="6332138" y="3353589"/>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06" name="Rectangle 105">
                <a:extLst>
                  <a:ext uri="{FF2B5EF4-FFF2-40B4-BE49-F238E27FC236}">
                    <a16:creationId xmlns:a16="http://schemas.microsoft.com/office/drawing/2014/main" id="{1999EEE2-AD6C-4FF2-9C29-D2E6EAE543E8}"/>
                  </a:ext>
                </a:extLst>
              </p:cNvPr>
              <p:cNvSpPr/>
              <p:nvPr/>
            </p:nvSpPr>
            <p:spPr>
              <a:xfrm>
                <a:off x="6192796" y="3353589"/>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07" name="Rectangle 106">
                <a:extLst>
                  <a:ext uri="{FF2B5EF4-FFF2-40B4-BE49-F238E27FC236}">
                    <a16:creationId xmlns:a16="http://schemas.microsoft.com/office/drawing/2014/main" id="{7B5E436C-EDCB-44E7-9E1B-549F1E888848}"/>
                  </a:ext>
                </a:extLst>
              </p:cNvPr>
              <p:cNvSpPr/>
              <p:nvPr/>
            </p:nvSpPr>
            <p:spPr>
              <a:xfrm>
                <a:off x="6047238" y="3353589"/>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08" name="Rectangle 107">
                <a:extLst>
                  <a:ext uri="{FF2B5EF4-FFF2-40B4-BE49-F238E27FC236}">
                    <a16:creationId xmlns:a16="http://schemas.microsoft.com/office/drawing/2014/main" id="{09FD2902-28D7-4CE7-B828-5BB54D248951}"/>
                  </a:ext>
                </a:extLst>
              </p:cNvPr>
              <p:cNvSpPr/>
              <p:nvPr/>
            </p:nvSpPr>
            <p:spPr>
              <a:xfrm>
                <a:off x="5912901" y="3353589"/>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grpSp>
        <p:grpSp>
          <p:nvGrpSpPr>
            <p:cNvPr id="93" name="Group 92">
              <a:extLst>
                <a:ext uri="{FF2B5EF4-FFF2-40B4-BE49-F238E27FC236}">
                  <a16:creationId xmlns:a16="http://schemas.microsoft.com/office/drawing/2014/main" id="{2D5FD4C5-E6D7-46C9-9428-CB3A77AD10D4}"/>
                </a:ext>
              </a:extLst>
            </p:cNvPr>
            <p:cNvGrpSpPr/>
            <p:nvPr/>
          </p:nvGrpSpPr>
          <p:grpSpPr>
            <a:xfrm>
              <a:off x="7274441" y="2246355"/>
              <a:ext cx="816057" cy="149863"/>
              <a:chOff x="5977301" y="3197932"/>
              <a:chExt cx="816057" cy="149863"/>
            </a:xfrm>
          </p:grpSpPr>
          <p:sp>
            <p:nvSpPr>
              <p:cNvPr id="95" name="Rectangle 94">
                <a:extLst>
                  <a:ext uri="{FF2B5EF4-FFF2-40B4-BE49-F238E27FC236}">
                    <a16:creationId xmlns:a16="http://schemas.microsoft.com/office/drawing/2014/main" id="{2B7D866F-BFC6-4E39-A1A7-726E022ACA88}"/>
                  </a:ext>
                </a:extLst>
              </p:cNvPr>
              <p:cNvSpPr/>
              <p:nvPr/>
            </p:nvSpPr>
            <p:spPr>
              <a:xfrm>
                <a:off x="5977301" y="3197932"/>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96" name="Rectangle 95">
                <a:extLst>
                  <a:ext uri="{FF2B5EF4-FFF2-40B4-BE49-F238E27FC236}">
                    <a16:creationId xmlns:a16="http://schemas.microsoft.com/office/drawing/2014/main" id="{F59290F6-EBC8-4502-8B24-2F90ED3DF5C4}"/>
                  </a:ext>
                </a:extLst>
              </p:cNvPr>
              <p:cNvSpPr/>
              <p:nvPr/>
            </p:nvSpPr>
            <p:spPr>
              <a:xfrm>
                <a:off x="6112305" y="3197932"/>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97" name="Rectangle 96">
                <a:extLst>
                  <a:ext uri="{FF2B5EF4-FFF2-40B4-BE49-F238E27FC236}">
                    <a16:creationId xmlns:a16="http://schemas.microsoft.com/office/drawing/2014/main" id="{683FF930-344E-4CF1-99A5-D8237A3B0B89}"/>
                  </a:ext>
                </a:extLst>
              </p:cNvPr>
              <p:cNvSpPr/>
              <p:nvPr/>
            </p:nvSpPr>
            <p:spPr>
              <a:xfrm>
                <a:off x="6259147" y="3197932"/>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98" name="Rectangle 97">
                <a:extLst>
                  <a:ext uri="{FF2B5EF4-FFF2-40B4-BE49-F238E27FC236}">
                    <a16:creationId xmlns:a16="http://schemas.microsoft.com/office/drawing/2014/main" id="{A6E03EC6-CD52-4D4B-85EC-034D5A9AB37A}"/>
                  </a:ext>
                </a:extLst>
              </p:cNvPr>
              <p:cNvSpPr/>
              <p:nvPr/>
            </p:nvSpPr>
            <p:spPr>
              <a:xfrm>
                <a:off x="6119054" y="3197932"/>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99" name="Rectangle 98">
                <a:extLst>
                  <a:ext uri="{FF2B5EF4-FFF2-40B4-BE49-F238E27FC236}">
                    <a16:creationId xmlns:a16="http://schemas.microsoft.com/office/drawing/2014/main" id="{DB6FB3D2-629E-4CFE-A0B1-3D07A166BAAF}"/>
                  </a:ext>
                </a:extLst>
              </p:cNvPr>
              <p:cNvSpPr/>
              <p:nvPr/>
            </p:nvSpPr>
            <p:spPr>
              <a:xfrm>
                <a:off x="6400195" y="3197932"/>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00" name="Rectangle 99">
                <a:extLst>
                  <a:ext uri="{FF2B5EF4-FFF2-40B4-BE49-F238E27FC236}">
                    <a16:creationId xmlns:a16="http://schemas.microsoft.com/office/drawing/2014/main" id="{B0114057-6352-4E74-A207-174DCC876808}"/>
                  </a:ext>
                </a:extLst>
              </p:cNvPr>
              <p:cNvSpPr/>
              <p:nvPr/>
            </p:nvSpPr>
            <p:spPr>
              <a:xfrm>
                <a:off x="6535199" y="3197932"/>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01" name="Rectangle 100">
                <a:extLst>
                  <a:ext uri="{FF2B5EF4-FFF2-40B4-BE49-F238E27FC236}">
                    <a16:creationId xmlns:a16="http://schemas.microsoft.com/office/drawing/2014/main" id="{2D3662DD-F202-4CA5-85AD-8FE6074879A0}"/>
                  </a:ext>
                </a:extLst>
              </p:cNvPr>
              <p:cNvSpPr/>
              <p:nvPr/>
            </p:nvSpPr>
            <p:spPr>
              <a:xfrm>
                <a:off x="6682041" y="3197932"/>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dirty="0">
                  <a:solidFill>
                    <a:prstClr val="white"/>
                  </a:solidFill>
                  <a:latin typeface="Gill Sans Nova Cond Lt" panose="020B0306020104020203" pitchFamily="34" charset="0"/>
                </a:endParaRPr>
              </a:p>
            </p:txBody>
          </p:sp>
          <p:sp>
            <p:nvSpPr>
              <p:cNvPr id="102" name="Rectangle 101">
                <a:extLst>
                  <a:ext uri="{FF2B5EF4-FFF2-40B4-BE49-F238E27FC236}">
                    <a16:creationId xmlns:a16="http://schemas.microsoft.com/office/drawing/2014/main" id="{7BB3C018-501A-4709-8382-CF452EB7F666}"/>
                  </a:ext>
                </a:extLst>
              </p:cNvPr>
              <p:cNvSpPr/>
              <p:nvPr/>
            </p:nvSpPr>
            <p:spPr>
              <a:xfrm>
                <a:off x="6541948" y="3197932"/>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grpSp>
        <p:sp>
          <p:nvSpPr>
            <p:cNvPr id="94" name="Rectangle 93">
              <a:extLst>
                <a:ext uri="{FF2B5EF4-FFF2-40B4-BE49-F238E27FC236}">
                  <a16:creationId xmlns:a16="http://schemas.microsoft.com/office/drawing/2014/main" id="{93E67463-590B-47A8-9660-EAE8DB86AF4C}"/>
                </a:ext>
              </a:extLst>
            </p:cNvPr>
            <p:cNvSpPr/>
            <p:nvPr/>
          </p:nvSpPr>
          <p:spPr>
            <a:xfrm>
              <a:off x="8533719" y="2248430"/>
              <a:ext cx="111317" cy="151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dirty="0">
                <a:solidFill>
                  <a:prstClr val="white"/>
                </a:solidFill>
                <a:latin typeface="Gill Sans Nova Cond Lt" panose="020B0306020104020203" pitchFamily="34" charset="0"/>
              </a:endParaRPr>
            </a:p>
          </p:txBody>
        </p:sp>
      </p:grpSp>
      <p:grpSp>
        <p:nvGrpSpPr>
          <p:cNvPr id="109" name="Group 108">
            <a:extLst>
              <a:ext uri="{FF2B5EF4-FFF2-40B4-BE49-F238E27FC236}">
                <a16:creationId xmlns:a16="http://schemas.microsoft.com/office/drawing/2014/main" id="{0678A3A2-59DA-48F8-B069-63D3A72E4107}"/>
              </a:ext>
            </a:extLst>
          </p:cNvPr>
          <p:cNvGrpSpPr/>
          <p:nvPr/>
        </p:nvGrpSpPr>
        <p:grpSpPr>
          <a:xfrm>
            <a:off x="7245774" y="6464109"/>
            <a:ext cx="7278326" cy="1306114"/>
            <a:chOff x="5015880" y="4753946"/>
            <a:chExt cx="5117573" cy="918361"/>
          </a:xfrm>
        </p:grpSpPr>
        <p:sp>
          <p:nvSpPr>
            <p:cNvPr id="110" name="Rounded Rectangle 5">
              <a:extLst>
                <a:ext uri="{FF2B5EF4-FFF2-40B4-BE49-F238E27FC236}">
                  <a16:creationId xmlns:a16="http://schemas.microsoft.com/office/drawing/2014/main" id="{38225BA9-64F1-44AB-8A41-BBF5DEEDAC48}"/>
                </a:ext>
              </a:extLst>
            </p:cNvPr>
            <p:cNvSpPr/>
            <p:nvPr/>
          </p:nvSpPr>
          <p:spPr>
            <a:xfrm>
              <a:off x="5015880" y="4779040"/>
              <a:ext cx="2160240" cy="864000"/>
            </a:xfrm>
            <a:prstGeom prst="roundRect">
              <a:avLst>
                <a:gd name="adj" fmla="val 6182"/>
              </a:avLst>
            </a:prstGeom>
            <a:solidFill>
              <a:schemeClr val="accent4">
                <a:lumMod val="75000"/>
              </a:schemeClr>
            </a:solidFill>
            <a:ln w="3175"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r>
                <a:rPr lang="lv-LV" sz="2276" b="0" kern="1200" dirty="0">
                  <a:solidFill>
                    <a:prstClr val="white"/>
                  </a:solidFill>
                  <a:latin typeface="Gill Sans Nova Cond Lt" panose="020B0306020104020203" pitchFamily="34" charset="0"/>
                  <a:ea typeface="Segoe UI" panose="020B0502040204020203" pitchFamily="34" charset="0"/>
                  <a:cs typeface="Segoe UI" panose="020B0502040204020203" pitchFamily="34" charset="0"/>
                </a:rPr>
                <a:t>Vidējā profesionālā izglītība</a:t>
              </a:r>
            </a:p>
            <a:p>
              <a:pPr defTabSz="1300484" hangingPunct="1"/>
              <a:r>
                <a:rPr lang="lv-LV" sz="2276" b="0" kern="1200" dirty="0">
                  <a:solidFill>
                    <a:prstClr val="white"/>
                  </a:solidFill>
                  <a:latin typeface="Gill Sans Nova Cond Lt" panose="020B0306020104020203" pitchFamily="34" charset="0"/>
                  <a:ea typeface="Segoe UI" panose="020B0502040204020203" pitchFamily="34" charset="0"/>
                  <a:cs typeface="Segoe UI" panose="020B0502040204020203" pitchFamily="34" charset="0"/>
                </a:rPr>
                <a:t>6 317</a:t>
              </a:r>
            </a:p>
          </p:txBody>
        </p:sp>
        <p:sp>
          <p:nvSpPr>
            <p:cNvPr id="111" name="Rectangle 110">
              <a:extLst>
                <a:ext uri="{FF2B5EF4-FFF2-40B4-BE49-F238E27FC236}">
                  <a16:creationId xmlns:a16="http://schemas.microsoft.com/office/drawing/2014/main" id="{C0933DF4-6F9F-49B7-BBB5-312DA89C8D34}"/>
                </a:ext>
              </a:extLst>
            </p:cNvPr>
            <p:cNvSpPr/>
            <p:nvPr/>
          </p:nvSpPr>
          <p:spPr>
            <a:xfrm>
              <a:off x="9070159" y="4753946"/>
              <a:ext cx="1063294" cy="434343"/>
            </a:xfrm>
            <a:prstGeom prst="rect">
              <a:avLst/>
            </a:prstGeom>
          </p:spPr>
          <p:txBody>
            <a:bodyPr wrap="square">
              <a:spAutoFit/>
            </a:bodyPr>
            <a:lstStyle/>
            <a:p>
              <a:pPr algn="l" defTabSz="1300484" hangingPunct="1"/>
              <a:r>
                <a:rPr lang="lv-LV" sz="3414" kern="1200" dirty="0">
                  <a:solidFill>
                    <a:srgbClr val="9BBB59"/>
                  </a:solidFill>
                  <a:latin typeface="Gill Sans Nova Cond Lt" panose="020B0306020104020203" pitchFamily="34" charset="0"/>
                  <a:ea typeface="Calibri" panose="020F0502020204030204" pitchFamily="34" charset="0"/>
                  <a:cs typeface="+mn-cs"/>
                </a:rPr>
                <a:t>- 69‘000</a:t>
              </a:r>
              <a:endParaRPr lang="lv-LV" sz="3414" kern="1200" dirty="0">
                <a:solidFill>
                  <a:srgbClr val="9BBB59"/>
                </a:solidFill>
                <a:latin typeface="Gill Sans Nova Cond Lt" panose="020B0306020104020203" pitchFamily="34" charset="0"/>
                <a:ea typeface="+mn-ea"/>
                <a:cs typeface="+mn-cs"/>
              </a:endParaRPr>
            </a:p>
          </p:txBody>
        </p:sp>
        <p:grpSp>
          <p:nvGrpSpPr>
            <p:cNvPr id="112" name="Group 111">
              <a:extLst>
                <a:ext uri="{FF2B5EF4-FFF2-40B4-BE49-F238E27FC236}">
                  <a16:creationId xmlns:a16="http://schemas.microsoft.com/office/drawing/2014/main" id="{3088D326-EEBB-4FA1-B1F6-4D84CDF77FE9}"/>
                </a:ext>
              </a:extLst>
            </p:cNvPr>
            <p:cNvGrpSpPr/>
            <p:nvPr/>
          </p:nvGrpSpPr>
          <p:grpSpPr>
            <a:xfrm>
              <a:off x="7274440" y="5026035"/>
              <a:ext cx="1636515" cy="151783"/>
              <a:chOff x="1571033" y="3046360"/>
              <a:chExt cx="1570705" cy="151783"/>
            </a:xfrm>
          </p:grpSpPr>
          <p:sp>
            <p:nvSpPr>
              <p:cNvPr id="152" name="Rectangle 151">
                <a:extLst>
                  <a:ext uri="{FF2B5EF4-FFF2-40B4-BE49-F238E27FC236}">
                    <a16:creationId xmlns:a16="http://schemas.microsoft.com/office/drawing/2014/main" id="{0A0DB468-70B4-40AA-8B85-1BDBB1DC2AD7}"/>
                  </a:ext>
                </a:extLst>
              </p:cNvPr>
              <p:cNvSpPr/>
              <p:nvPr/>
            </p:nvSpPr>
            <p:spPr>
              <a:xfrm>
                <a:off x="157103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53" name="Rectangle 152">
                <a:extLst>
                  <a:ext uri="{FF2B5EF4-FFF2-40B4-BE49-F238E27FC236}">
                    <a16:creationId xmlns:a16="http://schemas.microsoft.com/office/drawing/2014/main" id="{7FBE28B6-4350-4020-8ABE-F0107771D0DA}"/>
                  </a:ext>
                </a:extLst>
              </p:cNvPr>
              <p:cNvSpPr/>
              <p:nvPr/>
            </p:nvSpPr>
            <p:spPr>
              <a:xfrm>
                <a:off x="1706409"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54" name="Rectangle 153">
                <a:extLst>
                  <a:ext uri="{FF2B5EF4-FFF2-40B4-BE49-F238E27FC236}">
                    <a16:creationId xmlns:a16="http://schemas.microsoft.com/office/drawing/2014/main" id="{5D228A27-F895-4DA4-BA5D-E921603DAE8E}"/>
                  </a:ext>
                </a:extLst>
              </p:cNvPr>
              <p:cNvSpPr/>
              <p:nvPr/>
            </p:nvSpPr>
            <p:spPr>
              <a:xfrm>
                <a:off x="183598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55" name="Rectangle 154">
                <a:extLst>
                  <a:ext uri="{FF2B5EF4-FFF2-40B4-BE49-F238E27FC236}">
                    <a16:creationId xmlns:a16="http://schemas.microsoft.com/office/drawing/2014/main" id="{DAC0A3E0-A90B-4AB5-987C-1D6E46923F15}"/>
                  </a:ext>
                </a:extLst>
              </p:cNvPr>
              <p:cNvSpPr/>
              <p:nvPr/>
            </p:nvSpPr>
            <p:spPr>
              <a:xfrm>
                <a:off x="1976921"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56" name="Rectangle 155">
                <a:extLst>
                  <a:ext uri="{FF2B5EF4-FFF2-40B4-BE49-F238E27FC236}">
                    <a16:creationId xmlns:a16="http://schemas.microsoft.com/office/drawing/2014/main" id="{10013E16-40A8-4B7D-B0CB-B3689F4C0E3A}"/>
                  </a:ext>
                </a:extLst>
              </p:cNvPr>
              <p:cNvSpPr/>
              <p:nvPr/>
            </p:nvSpPr>
            <p:spPr>
              <a:xfrm>
                <a:off x="184246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57" name="Rectangle 156">
                <a:extLst>
                  <a:ext uri="{FF2B5EF4-FFF2-40B4-BE49-F238E27FC236}">
                    <a16:creationId xmlns:a16="http://schemas.microsoft.com/office/drawing/2014/main" id="{ED50D04A-21C0-41A1-9158-ECFCF38EB66B}"/>
                  </a:ext>
                </a:extLst>
              </p:cNvPr>
              <p:cNvSpPr/>
              <p:nvPr/>
            </p:nvSpPr>
            <p:spPr>
              <a:xfrm>
                <a:off x="2106770"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58" name="Rectangle 157">
                <a:extLst>
                  <a:ext uri="{FF2B5EF4-FFF2-40B4-BE49-F238E27FC236}">
                    <a16:creationId xmlns:a16="http://schemas.microsoft.com/office/drawing/2014/main" id="{A9ED1F07-7A50-43E3-9F56-B93042645F8C}"/>
                  </a:ext>
                </a:extLst>
              </p:cNvPr>
              <p:cNvSpPr/>
              <p:nvPr/>
            </p:nvSpPr>
            <p:spPr>
              <a:xfrm>
                <a:off x="223634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59" name="Rectangle 158">
                <a:extLst>
                  <a:ext uri="{FF2B5EF4-FFF2-40B4-BE49-F238E27FC236}">
                    <a16:creationId xmlns:a16="http://schemas.microsoft.com/office/drawing/2014/main" id="{7CF8CDE2-FCBC-45DC-88E6-79ED19E91AE1}"/>
                  </a:ext>
                </a:extLst>
              </p:cNvPr>
              <p:cNvSpPr/>
              <p:nvPr/>
            </p:nvSpPr>
            <p:spPr>
              <a:xfrm>
                <a:off x="23772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60" name="Rectangle 159">
                <a:extLst>
                  <a:ext uri="{FF2B5EF4-FFF2-40B4-BE49-F238E27FC236}">
                    <a16:creationId xmlns:a16="http://schemas.microsoft.com/office/drawing/2014/main" id="{9A3709DB-E884-4BEC-AA32-354DC53D23AB}"/>
                  </a:ext>
                </a:extLst>
              </p:cNvPr>
              <p:cNvSpPr/>
              <p:nvPr/>
            </p:nvSpPr>
            <p:spPr>
              <a:xfrm>
                <a:off x="224282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61" name="Rectangle 160">
                <a:extLst>
                  <a:ext uri="{FF2B5EF4-FFF2-40B4-BE49-F238E27FC236}">
                    <a16:creationId xmlns:a16="http://schemas.microsoft.com/office/drawing/2014/main" id="{032379E7-DA79-4D1F-8F83-E20524A30879}"/>
                  </a:ext>
                </a:extLst>
              </p:cNvPr>
              <p:cNvSpPr/>
              <p:nvPr/>
            </p:nvSpPr>
            <p:spPr>
              <a:xfrm>
                <a:off x="25065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62" name="Rectangle 161">
                <a:extLst>
                  <a:ext uri="{FF2B5EF4-FFF2-40B4-BE49-F238E27FC236}">
                    <a16:creationId xmlns:a16="http://schemas.microsoft.com/office/drawing/2014/main" id="{26DD5BB9-DC80-409E-8687-17C2AE70F9B6}"/>
                  </a:ext>
                </a:extLst>
              </p:cNvPr>
              <p:cNvSpPr/>
              <p:nvPr/>
            </p:nvSpPr>
            <p:spPr>
              <a:xfrm>
                <a:off x="2636157"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63" name="Rectangle 162">
                <a:extLst>
                  <a:ext uri="{FF2B5EF4-FFF2-40B4-BE49-F238E27FC236}">
                    <a16:creationId xmlns:a16="http://schemas.microsoft.com/office/drawing/2014/main" id="{0113AF6A-504A-4CAE-BB83-820A941C0797}"/>
                  </a:ext>
                </a:extLst>
              </p:cNvPr>
              <p:cNvSpPr/>
              <p:nvPr/>
            </p:nvSpPr>
            <p:spPr>
              <a:xfrm>
                <a:off x="277709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64" name="Rectangle 163">
                <a:extLst>
                  <a:ext uri="{FF2B5EF4-FFF2-40B4-BE49-F238E27FC236}">
                    <a16:creationId xmlns:a16="http://schemas.microsoft.com/office/drawing/2014/main" id="{D42D63BA-D461-4FB0-A8C6-0419556C02B9}"/>
                  </a:ext>
                </a:extLst>
              </p:cNvPr>
              <p:cNvSpPr/>
              <p:nvPr/>
            </p:nvSpPr>
            <p:spPr>
              <a:xfrm>
                <a:off x="264263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65" name="Rectangle 164">
                <a:extLst>
                  <a:ext uri="{FF2B5EF4-FFF2-40B4-BE49-F238E27FC236}">
                    <a16:creationId xmlns:a16="http://schemas.microsoft.com/office/drawing/2014/main" id="{E9A2303F-B2ED-4535-849F-07F7C3E8E49B}"/>
                  </a:ext>
                </a:extLst>
              </p:cNvPr>
              <p:cNvSpPr/>
              <p:nvPr/>
            </p:nvSpPr>
            <p:spPr>
              <a:xfrm>
                <a:off x="2906631" y="3046360"/>
                <a:ext cx="106841" cy="1498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66" name="Rectangle 165">
                <a:extLst>
                  <a:ext uri="{FF2B5EF4-FFF2-40B4-BE49-F238E27FC236}">
                    <a16:creationId xmlns:a16="http://schemas.microsoft.com/office/drawing/2014/main" id="{1E522552-8A0F-4B37-80B6-8B4E36838BAA}"/>
                  </a:ext>
                </a:extLst>
              </p:cNvPr>
              <p:cNvSpPr/>
              <p:nvPr/>
            </p:nvSpPr>
            <p:spPr>
              <a:xfrm>
                <a:off x="3034897" y="3048280"/>
                <a:ext cx="106841" cy="1498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grpSp>
        <p:grpSp>
          <p:nvGrpSpPr>
            <p:cNvPr id="113" name="Group 112">
              <a:extLst>
                <a:ext uri="{FF2B5EF4-FFF2-40B4-BE49-F238E27FC236}">
                  <a16:creationId xmlns:a16="http://schemas.microsoft.com/office/drawing/2014/main" id="{6E458D19-9D80-45F4-93B2-99BB355C3D89}"/>
                </a:ext>
              </a:extLst>
            </p:cNvPr>
            <p:cNvGrpSpPr/>
            <p:nvPr/>
          </p:nvGrpSpPr>
          <p:grpSpPr>
            <a:xfrm>
              <a:off x="7204187" y="5185006"/>
              <a:ext cx="1496987" cy="487301"/>
              <a:chOff x="1309430" y="4977998"/>
              <a:chExt cx="1496987" cy="487301"/>
            </a:xfrm>
          </p:grpSpPr>
          <p:sp>
            <p:nvSpPr>
              <p:cNvPr id="132" name="Rectangle 131">
                <a:extLst>
                  <a:ext uri="{FF2B5EF4-FFF2-40B4-BE49-F238E27FC236}">
                    <a16:creationId xmlns:a16="http://schemas.microsoft.com/office/drawing/2014/main" id="{ED88A334-66F6-4CC9-A9D2-96827E98B042}"/>
                  </a:ext>
                </a:extLst>
              </p:cNvPr>
              <p:cNvSpPr/>
              <p:nvPr/>
            </p:nvSpPr>
            <p:spPr>
              <a:xfrm>
                <a:off x="2575359" y="5188300"/>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33" name="Rectangle 132">
                <a:extLst>
                  <a:ext uri="{FF2B5EF4-FFF2-40B4-BE49-F238E27FC236}">
                    <a16:creationId xmlns:a16="http://schemas.microsoft.com/office/drawing/2014/main" id="{A5763079-81B5-4FBB-9F21-6CFA8358D04F}"/>
                  </a:ext>
                </a:extLst>
              </p:cNvPr>
              <p:cNvSpPr/>
              <p:nvPr/>
            </p:nvSpPr>
            <p:spPr>
              <a:xfrm>
                <a:off x="2436016" y="5188300"/>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34" name="Rectangle 133">
                <a:extLst>
                  <a:ext uri="{FF2B5EF4-FFF2-40B4-BE49-F238E27FC236}">
                    <a16:creationId xmlns:a16="http://schemas.microsoft.com/office/drawing/2014/main" id="{534EE28A-BFC4-48D8-9CA6-1353A2C20CFB}"/>
                  </a:ext>
                </a:extLst>
              </p:cNvPr>
              <p:cNvSpPr/>
              <p:nvPr/>
            </p:nvSpPr>
            <p:spPr>
              <a:xfrm>
                <a:off x="2290458" y="5188300"/>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35" name="Rectangle 134">
                <a:extLst>
                  <a:ext uri="{FF2B5EF4-FFF2-40B4-BE49-F238E27FC236}">
                    <a16:creationId xmlns:a16="http://schemas.microsoft.com/office/drawing/2014/main" id="{18AF9006-7086-4D4C-A3A7-369898440E8C}"/>
                  </a:ext>
                </a:extLst>
              </p:cNvPr>
              <p:cNvSpPr/>
              <p:nvPr/>
            </p:nvSpPr>
            <p:spPr>
              <a:xfrm>
                <a:off x="2160882" y="5188300"/>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36" name="Rectangle 135">
                <a:extLst>
                  <a:ext uri="{FF2B5EF4-FFF2-40B4-BE49-F238E27FC236}">
                    <a16:creationId xmlns:a16="http://schemas.microsoft.com/office/drawing/2014/main" id="{A329775C-9B90-45EF-90D2-FC7E67969D97}"/>
                  </a:ext>
                </a:extLst>
              </p:cNvPr>
              <p:cNvSpPr/>
              <p:nvPr/>
            </p:nvSpPr>
            <p:spPr>
              <a:xfrm>
                <a:off x="2015325" y="5188300"/>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37" name="Rectangle 136">
                <a:extLst>
                  <a:ext uri="{FF2B5EF4-FFF2-40B4-BE49-F238E27FC236}">
                    <a16:creationId xmlns:a16="http://schemas.microsoft.com/office/drawing/2014/main" id="{BAF545A4-7B03-4DBA-A6ED-42B482780179}"/>
                  </a:ext>
                </a:extLst>
              </p:cNvPr>
              <p:cNvSpPr/>
              <p:nvPr/>
            </p:nvSpPr>
            <p:spPr>
              <a:xfrm>
                <a:off x="1869464" y="5188300"/>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38" name="Rectangle 137">
                <a:extLst>
                  <a:ext uri="{FF2B5EF4-FFF2-40B4-BE49-F238E27FC236}">
                    <a16:creationId xmlns:a16="http://schemas.microsoft.com/office/drawing/2014/main" id="{00890362-0D82-4A9E-8757-17232C6DE3B9}"/>
                  </a:ext>
                </a:extLst>
              </p:cNvPr>
              <p:cNvSpPr/>
              <p:nvPr/>
            </p:nvSpPr>
            <p:spPr>
              <a:xfrm>
                <a:off x="1723906" y="5188300"/>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39" name="Rectangle 138">
                <a:extLst>
                  <a:ext uri="{FF2B5EF4-FFF2-40B4-BE49-F238E27FC236}">
                    <a16:creationId xmlns:a16="http://schemas.microsoft.com/office/drawing/2014/main" id="{FFED0B62-480F-4CCD-AE23-B2E89078A2DC}"/>
                  </a:ext>
                </a:extLst>
              </p:cNvPr>
              <p:cNvSpPr/>
              <p:nvPr/>
            </p:nvSpPr>
            <p:spPr>
              <a:xfrm>
                <a:off x="1594331" y="5188300"/>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40" name="Rectangle 139">
                <a:extLst>
                  <a:ext uri="{FF2B5EF4-FFF2-40B4-BE49-F238E27FC236}">
                    <a16:creationId xmlns:a16="http://schemas.microsoft.com/office/drawing/2014/main" id="{B8E55216-DBE8-4099-B259-B10581DCC61A}"/>
                  </a:ext>
                </a:extLst>
              </p:cNvPr>
              <p:cNvSpPr/>
              <p:nvPr/>
            </p:nvSpPr>
            <p:spPr>
              <a:xfrm>
                <a:off x="1448773" y="5188300"/>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41" name="Rectangle 140">
                <a:extLst>
                  <a:ext uri="{FF2B5EF4-FFF2-40B4-BE49-F238E27FC236}">
                    <a16:creationId xmlns:a16="http://schemas.microsoft.com/office/drawing/2014/main" id="{CA909AA8-0067-47BD-9779-1FB3AFB55248}"/>
                  </a:ext>
                </a:extLst>
              </p:cNvPr>
              <p:cNvSpPr/>
              <p:nvPr/>
            </p:nvSpPr>
            <p:spPr>
              <a:xfrm>
                <a:off x="1309430" y="5188300"/>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42" name="Rectangle 141">
                <a:extLst>
                  <a:ext uri="{FF2B5EF4-FFF2-40B4-BE49-F238E27FC236}">
                    <a16:creationId xmlns:a16="http://schemas.microsoft.com/office/drawing/2014/main" id="{D8C1BB06-385A-4082-9CDA-C59EE2FF0305}"/>
                  </a:ext>
                </a:extLst>
              </p:cNvPr>
              <p:cNvSpPr/>
              <p:nvPr/>
            </p:nvSpPr>
            <p:spPr>
              <a:xfrm>
                <a:off x="2690864" y="4977998"/>
                <a:ext cx="46" cy="276999"/>
              </a:xfrm>
              <a:prstGeom prst="rect">
                <a:avLst/>
              </a:prstGeom>
            </p:spPr>
            <p:txBody>
              <a:bodyPr wrap="none" lIns="0" tIns="0" rIns="0" bIns="0">
                <a:spAutoFit/>
              </a:bodyPr>
              <a:lstStyle/>
              <a:p>
                <a:pPr defTabSz="1300484" hangingPunct="1"/>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43" name="Rectangle 142">
                <a:extLst>
                  <a:ext uri="{FF2B5EF4-FFF2-40B4-BE49-F238E27FC236}">
                    <a16:creationId xmlns:a16="http://schemas.microsoft.com/office/drawing/2014/main" id="{1B62237E-1213-4B70-88C6-D530392E32F0}"/>
                  </a:ext>
                </a:extLst>
              </p:cNvPr>
              <p:cNvSpPr/>
              <p:nvPr/>
            </p:nvSpPr>
            <p:spPr>
              <a:xfrm>
                <a:off x="2436016" y="4977998"/>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44" name="Rectangle 143">
                <a:extLst>
                  <a:ext uri="{FF2B5EF4-FFF2-40B4-BE49-F238E27FC236}">
                    <a16:creationId xmlns:a16="http://schemas.microsoft.com/office/drawing/2014/main" id="{2D426125-D9D6-4246-B7C6-3AAF7DBF0547}"/>
                  </a:ext>
                </a:extLst>
              </p:cNvPr>
              <p:cNvSpPr/>
              <p:nvPr/>
            </p:nvSpPr>
            <p:spPr>
              <a:xfrm>
                <a:off x="2290458" y="4977998"/>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45" name="Rectangle 144">
                <a:extLst>
                  <a:ext uri="{FF2B5EF4-FFF2-40B4-BE49-F238E27FC236}">
                    <a16:creationId xmlns:a16="http://schemas.microsoft.com/office/drawing/2014/main" id="{CBCD63A8-EA6C-4A4F-AC2D-0233B4ED7F80}"/>
                  </a:ext>
                </a:extLst>
              </p:cNvPr>
              <p:cNvSpPr/>
              <p:nvPr/>
            </p:nvSpPr>
            <p:spPr>
              <a:xfrm>
                <a:off x="2160882" y="4977998"/>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46" name="Rectangle 145">
                <a:extLst>
                  <a:ext uri="{FF2B5EF4-FFF2-40B4-BE49-F238E27FC236}">
                    <a16:creationId xmlns:a16="http://schemas.microsoft.com/office/drawing/2014/main" id="{87BC00E3-F4A2-4506-A5FD-C92F2D224C6A}"/>
                  </a:ext>
                </a:extLst>
              </p:cNvPr>
              <p:cNvSpPr/>
              <p:nvPr/>
            </p:nvSpPr>
            <p:spPr>
              <a:xfrm>
                <a:off x="2015325" y="4977998"/>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47" name="Rectangle 146">
                <a:extLst>
                  <a:ext uri="{FF2B5EF4-FFF2-40B4-BE49-F238E27FC236}">
                    <a16:creationId xmlns:a16="http://schemas.microsoft.com/office/drawing/2014/main" id="{97FF1B5F-8391-48BB-AC11-41878D87DEE9}"/>
                  </a:ext>
                </a:extLst>
              </p:cNvPr>
              <p:cNvSpPr/>
              <p:nvPr/>
            </p:nvSpPr>
            <p:spPr>
              <a:xfrm>
                <a:off x="1869464" y="4977998"/>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48" name="Rectangle 147">
                <a:extLst>
                  <a:ext uri="{FF2B5EF4-FFF2-40B4-BE49-F238E27FC236}">
                    <a16:creationId xmlns:a16="http://schemas.microsoft.com/office/drawing/2014/main" id="{7FDFB6B0-A134-4CF8-BF55-8E0F47CB0964}"/>
                  </a:ext>
                </a:extLst>
              </p:cNvPr>
              <p:cNvSpPr/>
              <p:nvPr/>
            </p:nvSpPr>
            <p:spPr>
              <a:xfrm>
                <a:off x="1723906" y="4977998"/>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49" name="Rectangle 148">
                <a:extLst>
                  <a:ext uri="{FF2B5EF4-FFF2-40B4-BE49-F238E27FC236}">
                    <a16:creationId xmlns:a16="http://schemas.microsoft.com/office/drawing/2014/main" id="{001DA03D-F182-458C-80FE-39E4BE7BFD86}"/>
                  </a:ext>
                </a:extLst>
              </p:cNvPr>
              <p:cNvSpPr/>
              <p:nvPr/>
            </p:nvSpPr>
            <p:spPr>
              <a:xfrm>
                <a:off x="1594332" y="4977998"/>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50" name="Rectangle 149">
                <a:extLst>
                  <a:ext uri="{FF2B5EF4-FFF2-40B4-BE49-F238E27FC236}">
                    <a16:creationId xmlns:a16="http://schemas.microsoft.com/office/drawing/2014/main" id="{4FDDBD6C-A4D1-4339-A94E-ED0448072AB3}"/>
                  </a:ext>
                </a:extLst>
              </p:cNvPr>
              <p:cNvSpPr/>
              <p:nvPr/>
            </p:nvSpPr>
            <p:spPr>
              <a:xfrm>
                <a:off x="1448773" y="4977998"/>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51" name="Rectangle 150">
                <a:extLst>
                  <a:ext uri="{FF2B5EF4-FFF2-40B4-BE49-F238E27FC236}">
                    <a16:creationId xmlns:a16="http://schemas.microsoft.com/office/drawing/2014/main" id="{5588F2EB-CAF9-4FDB-933E-BEDECCCE9DA5}"/>
                  </a:ext>
                </a:extLst>
              </p:cNvPr>
              <p:cNvSpPr/>
              <p:nvPr/>
            </p:nvSpPr>
            <p:spPr>
              <a:xfrm>
                <a:off x="1309430" y="4977998"/>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grpSp>
        <p:grpSp>
          <p:nvGrpSpPr>
            <p:cNvPr id="114" name="Group 113">
              <a:extLst>
                <a:ext uri="{FF2B5EF4-FFF2-40B4-BE49-F238E27FC236}">
                  <a16:creationId xmlns:a16="http://schemas.microsoft.com/office/drawing/2014/main" id="{161D23D8-A249-4ABF-B0D0-E61B8DF9709F}"/>
                </a:ext>
              </a:extLst>
            </p:cNvPr>
            <p:cNvGrpSpPr/>
            <p:nvPr/>
          </p:nvGrpSpPr>
          <p:grpSpPr>
            <a:xfrm>
              <a:off x="7274440" y="4834916"/>
              <a:ext cx="1643328" cy="151132"/>
              <a:chOff x="1571033" y="3045091"/>
              <a:chExt cx="1577245" cy="151132"/>
            </a:xfrm>
          </p:grpSpPr>
          <p:sp>
            <p:nvSpPr>
              <p:cNvPr id="117" name="Rectangle 116">
                <a:extLst>
                  <a:ext uri="{FF2B5EF4-FFF2-40B4-BE49-F238E27FC236}">
                    <a16:creationId xmlns:a16="http://schemas.microsoft.com/office/drawing/2014/main" id="{CC661326-0909-430F-8900-7D6AED44E629}"/>
                  </a:ext>
                </a:extLst>
              </p:cNvPr>
              <p:cNvSpPr/>
              <p:nvPr/>
            </p:nvSpPr>
            <p:spPr>
              <a:xfrm>
                <a:off x="157103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18" name="Rectangle 117">
                <a:extLst>
                  <a:ext uri="{FF2B5EF4-FFF2-40B4-BE49-F238E27FC236}">
                    <a16:creationId xmlns:a16="http://schemas.microsoft.com/office/drawing/2014/main" id="{1E659233-6F1E-4C84-80D7-DBD3FEC610C7}"/>
                  </a:ext>
                </a:extLst>
              </p:cNvPr>
              <p:cNvSpPr/>
              <p:nvPr/>
            </p:nvSpPr>
            <p:spPr>
              <a:xfrm>
                <a:off x="1706409"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19" name="Rectangle 118">
                <a:extLst>
                  <a:ext uri="{FF2B5EF4-FFF2-40B4-BE49-F238E27FC236}">
                    <a16:creationId xmlns:a16="http://schemas.microsoft.com/office/drawing/2014/main" id="{71E67AB2-B545-4874-9473-897E036ABFC1}"/>
                  </a:ext>
                </a:extLst>
              </p:cNvPr>
              <p:cNvSpPr/>
              <p:nvPr/>
            </p:nvSpPr>
            <p:spPr>
              <a:xfrm>
                <a:off x="183598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20" name="Rectangle 119">
                <a:extLst>
                  <a:ext uri="{FF2B5EF4-FFF2-40B4-BE49-F238E27FC236}">
                    <a16:creationId xmlns:a16="http://schemas.microsoft.com/office/drawing/2014/main" id="{A8777A38-ACC7-4504-997D-DDD839C35D77}"/>
                  </a:ext>
                </a:extLst>
              </p:cNvPr>
              <p:cNvSpPr/>
              <p:nvPr/>
            </p:nvSpPr>
            <p:spPr>
              <a:xfrm>
                <a:off x="1976921"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21" name="Rectangle 120">
                <a:extLst>
                  <a:ext uri="{FF2B5EF4-FFF2-40B4-BE49-F238E27FC236}">
                    <a16:creationId xmlns:a16="http://schemas.microsoft.com/office/drawing/2014/main" id="{33099B40-D4D2-47C1-A83A-2898E2E1735F}"/>
                  </a:ext>
                </a:extLst>
              </p:cNvPr>
              <p:cNvSpPr/>
              <p:nvPr/>
            </p:nvSpPr>
            <p:spPr>
              <a:xfrm>
                <a:off x="184246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22" name="Rectangle 121">
                <a:extLst>
                  <a:ext uri="{FF2B5EF4-FFF2-40B4-BE49-F238E27FC236}">
                    <a16:creationId xmlns:a16="http://schemas.microsoft.com/office/drawing/2014/main" id="{60E21B67-AB12-43DD-BC0F-DEAD9283AEAB}"/>
                  </a:ext>
                </a:extLst>
              </p:cNvPr>
              <p:cNvSpPr/>
              <p:nvPr/>
            </p:nvSpPr>
            <p:spPr>
              <a:xfrm>
                <a:off x="2106770"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23" name="Rectangle 122">
                <a:extLst>
                  <a:ext uri="{FF2B5EF4-FFF2-40B4-BE49-F238E27FC236}">
                    <a16:creationId xmlns:a16="http://schemas.microsoft.com/office/drawing/2014/main" id="{92B9F023-146E-45B6-8D27-8C5F57B6E684}"/>
                  </a:ext>
                </a:extLst>
              </p:cNvPr>
              <p:cNvSpPr/>
              <p:nvPr/>
            </p:nvSpPr>
            <p:spPr>
              <a:xfrm>
                <a:off x="223634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24" name="Rectangle 123">
                <a:extLst>
                  <a:ext uri="{FF2B5EF4-FFF2-40B4-BE49-F238E27FC236}">
                    <a16:creationId xmlns:a16="http://schemas.microsoft.com/office/drawing/2014/main" id="{559F2F92-7B4A-448D-9F76-078EF869FE76}"/>
                  </a:ext>
                </a:extLst>
              </p:cNvPr>
              <p:cNvSpPr/>
              <p:nvPr/>
            </p:nvSpPr>
            <p:spPr>
              <a:xfrm>
                <a:off x="23772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25" name="Rectangle 124">
                <a:extLst>
                  <a:ext uri="{FF2B5EF4-FFF2-40B4-BE49-F238E27FC236}">
                    <a16:creationId xmlns:a16="http://schemas.microsoft.com/office/drawing/2014/main" id="{BEA48DD1-1464-4E2E-A55E-99BA0B2F6655}"/>
                  </a:ext>
                </a:extLst>
              </p:cNvPr>
              <p:cNvSpPr/>
              <p:nvPr/>
            </p:nvSpPr>
            <p:spPr>
              <a:xfrm>
                <a:off x="224282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26" name="Rectangle 125">
                <a:extLst>
                  <a:ext uri="{FF2B5EF4-FFF2-40B4-BE49-F238E27FC236}">
                    <a16:creationId xmlns:a16="http://schemas.microsoft.com/office/drawing/2014/main" id="{D9FC76C5-7249-4E1A-A84B-50FDB4B07FF2}"/>
                  </a:ext>
                </a:extLst>
              </p:cNvPr>
              <p:cNvSpPr/>
              <p:nvPr/>
            </p:nvSpPr>
            <p:spPr>
              <a:xfrm>
                <a:off x="25065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27" name="Rectangle 126">
                <a:extLst>
                  <a:ext uri="{FF2B5EF4-FFF2-40B4-BE49-F238E27FC236}">
                    <a16:creationId xmlns:a16="http://schemas.microsoft.com/office/drawing/2014/main" id="{D2D451F3-9E6F-4C42-BAD6-B82D9717E4D2}"/>
                  </a:ext>
                </a:extLst>
              </p:cNvPr>
              <p:cNvSpPr/>
              <p:nvPr/>
            </p:nvSpPr>
            <p:spPr>
              <a:xfrm>
                <a:off x="2636157"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28" name="Rectangle 127">
                <a:extLst>
                  <a:ext uri="{FF2B5EF4-FFF2-40B4-BE49-F238E27FC236}">
                    <a16:creationId xmlns:a16="http://schemas.microsoft.com/office/drawing/2014/main" id="{D1546878-FB82-42C1-AF2E-994842B9CCA4}"/>
                  </a:ext>
                </a:extLst>
              </p:cNvPr>
              <p:cNvSpPr/>
              <p:nvPr/>
            </p:nvSpPr>
            <p:spPr>
              <a:xfrm>
                <a:off x="2777094" y="3046360"/>
                <a:ext cx="106841" cy="1498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29" name="Rectangle 128">
                <a:extLst>
                  <a:ext uri="{FF2B5EF4-FFF2-40B4-BE49-F238E27FC236}">
                    <a16:creationId xmlns:a16="http://schemas.microsoft.com/office/drawing/2014/main" id="{84D781FC-2E06-4346-A245-DF0A8D8D9E20}"/>
                  </a:ext>
                </a:extLst>
              </p:cNvPr>
              <p:cNvSpPr/>
              <p:nvPr/>
            </p:nvSpPr>
            <p:spPr>
              <a:xfrm>
                <a:off x="264263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30" name="Rectangle 129">
                <a:extLst>
                  <a:ext uri="{FF2B5EF4-FFF2-40B4-BE49-F238E27FC236}">
                    <a16:creationId xmlns:a16="http://schemas.microsoft.com/office/drawing/2014/main" id="{26240F5B-CEA2-4238-90EB-02AD5799E3D5}"/>
                  </a:ext>
                </a:extLst>
              </p:cNvPr>
              <p:cNvSpPr/>
              <p:nvPr/>
            </p:nvSpPr>
            <p:spPr>
              <a:xfrm>
                <a:off x="2906631" y="3046360"/>
                <a:ext cx="106841" cy="1498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31" name="Rectangle 130">
                <a:extLst>
                  <a:ext uri="{FF2B5EF4-FFF2-40B4-BE49-F238E27FC236}">
                    <a16:creationId xmlns:a16="http://schemas.microsoft.com/office/drawing/2014/main" id="{767688C5-A84A-4EB8-87A7-523375134463}"/>
                  </a:ext>
                </a:extLst>
              </p:cNvPr>
              <p:cNvSpPr/>
              <p:nvPr/>
            </p:nvSpPr>
            <p:spPr>
              <a:xfrm>
                <a:off x="3041437" y="3045091"/>
                <a:ext cx="106841" cy="1498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grpSp>
        <p:sp>
          <p:nvSpPr>
            <p:cNvPr id="115" name="Rectangle 114">
              <a:extLst>
                <a:ext uri="{FF2B5EF4-FFF2-40B4-BE49-F238E27FC236}">
                  <a16:creationId xmlns:a16="http://schemas.microsoft.com/office/drawing/2014/main" id="{20784A07-A7C5-42D0-8173-E0D317AA71FD}"/>
                </a:ext>
              </a:extLst>
            </p:cNvPr>
            <p:cNvSpPr/>
            <p:nvPr/>
          </p:nvSpPr>
          <p:spPr>
            <a:xfrm>
              <a:off x="8943479" y="4836185"/>
              <a:ext cx="111317" cy="1498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16" name="Rectangle 115">
              <a:extLst>
                <a:ext uri="{FF2B5EF4-FFF2-40B4-BE49-F238E27FC236}">
                  <a16:creationId xmlns:a16="http://schemas.microsoft.com/office/drawing/2014/main" id="{8814F69A-8D9C-4F6A-9BCB-A9AB9F50C4D6}"/>
                </a:ext>
              </a:extLst>
            </p:cNvPr>
            <p:cNvSpPr/>
            <p:nvPr/>
          </p:nvSpPr>
          <p:spPr>
            <a:xfrm>
              <a:off x="8943479" y="5026035"/>
              <a:ext cx="111317" cy="14986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grpSp>
      <p:sp>
        <p:nvSpPr>
          <p:cNvPr id="167" name="TextBox 166">
            <a:extLst>
              <a:ext uri="{FF2B5EF4-FFF2-40B4-BE49-F238E27FC236}">
                <a16:creationId xmlns:a16="http://schemas.microsoft.com/office/drawing/2014/main" id="{1D0DD746-0E8C-4DE4-9D13-B049371F3780}"/>
              </a:ext>
            </a:extLst>
          </p:cNvPr>
          <p:cNvSpPr txBox="1"/>
          <p:nvPr/>
        </p:nvSpPr>
        <p:spPr>
          <a:xfrm>
            <a:off x="5033414" y="1618464"/>
            <a:ext cx="7781379" cy="442557"/>
          </a:xfrm>
          <a:prstGeom prst="rect">
            <a:avLst/>
          </a:prstGeom>
          <a:noFill/>
        </p:spPr>
        <p:txBody>
          <a:bodyPr wrap="square" rtlCol="0">
            <a:spAutoFit/>
          </a:bodyPr>
          <a:lstStyle/>
          <a:p>
            <a:pPr algn="l" defTabSz="975364" hangingPunct="1"/>
            <a:r>
              <a:rPr lang="lv-LV" sz="2276" b="0" kern="1200" dirty="0">
                <a:solidFill>
                  <a:prstClr val="black"/>
                </a:solidFill>
                <a:latin typeface="Segoe UI Light" panose="020B0502040204020203" pitchFamily="34" charset="0"/>
                <a:ea typeface="+mn-ea"/>
                <a:cs typeface="Times New Roman" panose="02020603050405020304" pitchFamily="18" charset="0"/>
              </a:rPr>
              <a:t>Darbaspēka prognozes 2030.gadam, absolventi 2021.gadā</a:t>
            </a:r>
            <a:endParaRPr lang="lv-LV" sz="1991" b="0" kern="1200" dirty="0">
              <a:solidFill>
                <a:prstClr val="black"/>
              </a:solidFill>
              <a:latin typeface="Segoe UI Light" panose="020B0502040204020203" pitchFamily="34" charset="0"/>
              <a:ea typeface="+mn-ea"/>
              <a:cs typeface="Times New Roman" panose="02020603050405020304" pitchFamily="18" charset="0"/>
            </a:endParaRPr>
          </a:p>
        </p:txBody>
      </p:sp>
      <p:sp>
        <p:nvSpPr>
          <p:cNvPr id="168" name="Rectangle 167">
            <a:extLst>
              <a:ext uri="{FF2B5EF4-FFF2-40B4-BE49-F238E27FC236}">
                <a16:creationId xmlns:a16="http://schemas.microsoft.com/office/drawing/2014/main" id="{5F61091D-A110-4A4B-B9F5-B3D8815DD21B}"/>
              </a:ext>
            </a:extLst>
          </p:cNvPr>
          <p:cNvSpPr/>
          <p:nvPr/>
        </p:nvSpPr>
        <p:spPr>
          <a:xfrm>
            <a:off x="2550524" y="5804765"/>
            <a:ext cx="1668918" cy="617733"/>
          </a:xfrm>
          <a:prstGeom prst="rect">
            <a:avLst/>
          </a:prstGeom>
        </p:spPr>
        <p:txBody>
          <a:bodyPr wrap="square">
            <a:spAutoFit/>
          </a:bodyPr>
          <a:lstStyle/>
          <a:p>
            <a:pPr algn="r" defTabSz="1300484" hangingPunct="1"/>
            <a:r>
              <a:rPr lang="lv-LV" sz="3414" kern="1200" dirty="0">
                <a:solidFill>
                  <a:srgbClr val="ED7D31">
                    <a:lumMod val="75000"/>
                  </a:srgbClr>
                </a:solidFill>
                <a:latin typeface="Gill Sans Nova Cond Lt" panose="020B0306020104020203" pitchFamily="34" charset="0"/>
                <a:ea typeface="Calibri" panose="020F0502020204030204" pitchFamily="34" charset="0"/>
                <a:cs typeface="+mn-cs"/>
              </a:rPr>
              <a:t>+8‘400</a:t>
            </a:r>
            <a:endParaRPr lang="lv-LV" sz="3414" kern="1200" dirty="0">
              <a:solidFill>
                <a:srgbClr val="ED7D31">
                  <a:lumMod val="75000"/>
                </a:srgbClr>
              </a:solidFill>
              <a:latin typeface="Gill Sans Nova Cond Lt" panose="020B0306020104020203" pitchFamily="34" charset="0"/>
              <a:ea typeface="+mn-ea"/>
              <a:cs typeface="+mn-cs"/>
            </a:endParaRPr>
          </a:p>
        </p:txBody>
      </p:sp>
      <p:sp>
        <p:nvSpPr>
          <p:cNvPr id="169" name="TextBox 168">
            <a:extLst>
              <a:ext uri="{FF2B5EF4-FFF2-40B4-BE49-F238E27FC236}">
                <a16:creationId xmlns:a16="http://schemas.microsoft.com/office/drawing/2014/main" id="{14E471F7-A6C2-43E9-BEB6-0C8D26B162F9}"/>
              </a:ext>
            </a:extLst>
          </p:cNvPr>
          <p:cNvSpPr txBox="1"/>
          <p:nvPr/>
        </p:nvSpPr>
        <p:spPr>
          <a:xfrm>
            <a:off x="2988049" y="9393691"/>
            <a:ext cx="3743038" cy="267446"/>
          </a:xfrm>
          <a:prstGeom prst="rect">
            <a:avLst/>
          </a:prstGeom>
          <a:noFill/>
        </p:spPr>
        <p:txBody>
          <a:bodyPr wrap="square" rtlCol="0">
            <a:spAutoFit/>
          </a:bodyPr>
          <a:lstStyle/>
          <a:p>
            <a:pPr algn="l" defTabSz="975364" hangingPunct="1"/>
            <a:r>
              <a:rPr lang="lv-LV" sz="1138" b="0" kern="1200" dirty="0">
                <a:solidFill>
                  <a:prstClr val="black"/>
                </a:solidFill>
                <a:latin typeface="Segoe UI Light" panose="020B0502040204020203" pitchFamily="34" charset="0"/>
                <a:ea typeface="+mn-ea"/>
                <a:cs typeface="Times New Roman" panose="02020603050405020304" pitchFamily="18" charset="0"/>
              </a:rPr>
              <a:t>*EM novērtējums, no 2020. gadā beigušu skaita. </a:t>
            </a:r>
          </a:p>
        </p:txBody>
      </p:sp>
      <p:sp>
        <p:nvSpPr>
          <p:cNvPr id="170" name="Rectangle 169">
            <a:extLst>
              <a:ext uri="{FF2B5EF4-FFF2-40B4-BE49-F238E27FC236}">
                <a16:creationId xmlns:a16="http://schemas.microsoft.com/office/drawing/2014/main" id="{7345B831-09C2-4461-B3EA-04CD50C07335}"/>
              </a:ext>
            </a:extLst>
          </p:cNvPr>
          <p:cNvSpPr/>
          <p:nvPr/>
        </p:nvSpPr>
        <p:spPr>
          <a:xfrm>
            <a:off x="11651022" y="3344093"/>
            <a:ext cx="158318" cy="2131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71" name="Rectangle 170">
            <a:extLst>
              <a:ext uri="{FF2B5EF4-FFF2-40B4-BE49-F238E27FC236}">
                <a16:creationId xmlns:a16="http://schemas.microsoft.com/office/drawing/2014/main" id="{FBE3802A-7FDA-46EA-B11D-9FB6575C5257}"/>
              </a:ext>
            </a:extLst>
          </p:cNvPr>
          <p:cNvSpPr/>
          <p:nvPr/>
        </p:nvSpPr>
        <p:spPr>
          <a:xfrm>
            <a:off x="12051869" y="3344093"/>
            <a:ext cx="158318" cy="2131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dirty="0">
              <a:solidFill>
                <a:prstClr val="white"/>
              </a:solidFill>
              <a:latin typeface="Gill Sans Nova Cond Lt" panose="020B0306020104020203" pitchFamily="34" charset="0"/>
            </a:endParaRPr>
          </a:p>
        </p:txBody>
      </p:sp>
      <p:sp>
        <p:nvSpPr>
          <p:cNvPr id="172" name="Rectangle 171">
            <a:extLst>
              <a:ext uri="{FF2B5EF4-FFF2-40B4-BE49-F238E27FC236}">
                <a16:creationId xmlns:a16="http://schemas.microsoft.com/office/drawing/2014/main" id="{18E8FFA8-AD87-474F-817F-DB88690A4B90}"/>
              </a:ext>
            </a:extLst>
          </p:cNvPr>
          <p:cNvSpPr/>
          <p:nvPr/>
        </p:nvSpPr>
        <p:spPr>
          <a:xfrm>
            <a:off x="11852625" y="3344093"/>
            <a:ext cx="158318" cy="2131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73" name="Rectangle 172">
            <a:extLst>
              <a:ext uri="{FF2B5EF4-FFF2-40B4-BE49-F238E27FC236}">
                <a16:creationId xmlns:a16="http://schemas.microsoft.com/office/drawing/2014/main" id="{9B9659DC-9851-4118-8E86-F642CB54811F}"/>
              </a:ext>
            </a:extLst>
          </p:cNvPr>
          <p:cNvSpPr/>
          <p:nvPr/>
        </p:nvSpPr>
        <p:spPr>
          <a:xfrm>
            <a:off x="11971860" y="3561570"/>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74" name="Rectangle 173">
            <a:extLst>
              <a:ext uri="{FF2B5EF4-FFF2-40B4-BE49-F238E27FC236}">
                <a16:creationId xmlns:a16="http://schemas.microsoft.com/office/drawing/2014/main" id="{CD750B42-17DE-4B62-84C1-BEEBAD9E8D28}"/>
              </a:ext>
            </a:extLst>
          </p:cNvPr>
          <p:cNvSpPr/>
          <p:nvPr/>
        </p:nvSpPr>
        <p:spPr>
          <a:xfrm>
            <a:off x="11777416" y="3561570"/>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175" name="Rectangle 174">
            <a:extLst>
              <a:ext uri="{FF2B5EF4-FFF2-40B4-BE49-F238E27FC236}">
                <a16:creationId xmlns:a16="http://schemas.microsoft.com/office/drawing/2014/main" id="{E9E7E764-C509-48A1-AD5D-31EA9BFAE49B}"/>
              </a:ext>
            </a:extLst>
          </p:cNvPr>
          <p:cNvSpPr/>
          <p:nvPr/>
        </p:nvSpPr>
        <p:spPr>
          <a:xfrm>
            <a:off x="11577174" y="3561570"/>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grpSp>
        <p:nvGrpSpPr>
          <p:cNvPr id="176" name="Group 175">
            <a:extLst>
              <a:ext uri="{FF2B5EF4-FFF2-40B4-BE49-F238E27FC236}">
                <a16:creationId xmlns:a16="http://schemas.microsoft.com/office/drawing/2014/main" id="{763E5CA7-F214-4CFA-8512-D370BB2367C9}"/>
              </a:ext>
            </a:extLst>
          </p:cNvPr>
          <p:cNvGrpSpPr/>
          <p:nvPr/>
        </p:nvGrpSpPr>
        <p:grpSpPr>
          <a:xfrm>
            <a:off x="5332078" y="4181275"/>
            <a:ext cx="1756571" cy="482149"/>
            <a:chOff x="3708044" y="3087403"/>
            <a:chExt cx="1235088" cy="339011"/>
          </a:xfrm>
        </p:grpSpPr>
        <p:grpSp>
          <p:nvGrpSpPr>
            <p:cNvPr id="177" name="Group 176">
              <a:extLst>
                <a:ext uri="{FF2B5EF4-FFF2-40B4-BE49-F238E27FC236}">
                  <a16:creationId xmlns:a16="http://schemas.microsoft.com/office/drawing/2014/main" id="{9172E2C6-4274-4805-BE04-BB6DCE97BC13}"/>
                </a:ext>
              </a:extLst>
            </p:cNvPr>
            <p:cNvGrpSpPr/>
            <p:nvPr/>
          </p:nvGrpSpPr>
          <p:grpSpPr>
            <a:xfrm>
              <a:off x="3708044" y="3087403"/>
              <a:ext cx="1235087" cy="339011"/>
              <a:chOff x="2098564" y="2861526"/>
              <a:chExt cx="1185420" cy="339011"/>
            </a:xfrm>
          </p:grpSpPr>
          <p:sp>
            <p:nvSpPr>
              <p:cNvPr id="181" name="Rectangle 180">
                <a:extLst>
                  <a:ext uri="{FF2B5EF4-FFF2-40B4-BE49-F238E27FC236}">
                    <a16:creationId xmlns:a16="http://schemas.microsoft.com/office/drawing/2014/main" id="{67E52B1B-61D3-49DD-8635-B32CFBBE0D9B}"/>
                  </a:ext>
                </a:extLst>
              </p:cNvPr>
              <p:cNvSpPr/>
              <p:nvPr/>
            </p:nvSpPr>
            <p:spPr>
              <a:xfrm>
                <a:off x="2497198" y="2864509"/>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82" name="Rectangle 181">
                <a:extLst>
                  <a:ext uri="{FF2B5EF4-FFF2-40B4-BE49-F238E27FC236}">
                    <a16:creationId xmlns:a16="http://schemas.microsoft.com/office/drawing/2014/main" id="{917EEE36-0694-4BD5-A3DA-71F8329D765F}"/>
                  </a:ext>
                </a:extLst>
              </p:cNvPr>
              <p:cNvSpPr/>
              <p:nvPr/>
            </p:nvSpPr>
            <p:spPr>
              <a:xfrm>
                <a:off x="2370690" y="2861527"/>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83" name="Rectangle 182">
                <a:extLst>
                  <a:ext uri="{FF2B5EF4-FFF2-40B4-BE49-F238E27FC236}">
                    <a16:creationId xmlns:a16="http://schemas.microsoft.com/office/drawing/2014/main" id="{A90844A6-EDC0-4097-A250-383CFCAD8A64}"/>
                  </a:ext>
                </a:extLst>
              </p:cNvPr>
              <p:cNvSpPr/>
              <p:nvPr/>
            </p:nvSpPr>
            <p:spPr>
              <a:xfrm>
                <a:off x="2767710" y="2864509"/>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84" name="Rectangle 183">
                <a:extLst>
                  <a:ext uri="{FF2B5EF4-FFF2-40B4-BE49-F238E27FC236}">
                    <a16:creationId xmlns:a16="http://schemas.microsoft.com/office/drawing/2014/main" id="{49732E1E-CDCA-49E7-8689-EB87FCAF63A7}"/>
                  </a:ext>
                </a:extLst>
              </p:cNvPr>
              <p:cNvSpPr/>
              <p:nvPr/>
            </p:nvSpPr>
            <p:spPr>
              <a:xfrm>
                <a:off x="2633251" y="2864509"/>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85" name="Rectangle 184">
                <a:extLst>
                  <a:ext uri="{FF2B5EF4-FFF2-40B4-BE49-F238E27FC236}">
                    <a16:creationId xmlns:a16="http://schemas.microsoft.com/office/drawing/2014/main" id="{FD5F59C1-7D9E-4A38-9C61-26D56BFCAF51}"/>
                  </a:ext>
                </a:extLst>
              </p:cNvPr>
              <p:cNvSpPr/>
              <p:nvPr/>
            </p:nvSpPr>
            <p:spPr>
              <a:xfrm>
                <a:off x="2100430" y="3050674"/>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86" name="Rectangle 185">
                <a:extLst>
                  <a:ext uri="{FF2B5EF4-FFF2-40B4-BE49-F238E27FC236}">
                    <a16:creationId xmlns:a16="http://schemas.microsoft.com/office/drawing/2014/main" id="{26936E9C-1EBA-45EE-A8C1-787D5BE64FDE}"/>
                  </a:ext>
                </a:extLst>
              </p:cNvPr>
              <p:cNvSpPr/>
              <p:nvPr/>
            </p:nvSpPr>
            <p:spPr>
              <a:xfrm>
                <a:off x="2098564" y="2867322"/>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87" name="Rectangle 186">
                <a:extLst>
                  <a:ext uri="{FF2B5EF4-FFF2-40B4-BE49-F238E27FC236}">
                    <a16:creationId xmlns:a16="http://schemas.microsoft.com/office/drawing/2014/main" id="{ECFC404C-B1A3-4380-BA59-69AF37749CF6}"/>
                  </a:ext>
                </a:extLst>
              </p:cNvPr>
              <p:cNvSpPr/>
              <p:nvPr/>
            </p:nvSpPr>
            <p:spPr>
              <a:xfrm>
                <a:off x="2238362" y="2861526"/>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88" name="Rectangle 187">
                <a:extLst>
                  <a:ext uri="{FF2B5EF4-FFF2-40B4-BE49-F238E27FC236}">
                    <a16:creationId xmlns:a16="http://schemas.microsoft.com/office/drawing/2014/main" id="{37A647FD-6096-4390-A700-C0C57CFA29FF}"/>
                  </a:ext>
                </a:extLst>
              </p:cNvPr>
              <p:cNvSpPr/>
              <p:nvPr/>
            </p:nvSpPr>
            <p:spPr>
              <a:xfrm>
                <a:off x="223634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89" name="Rectangle 188">
                <a:extLst>
                  <a:ext uri="{FF2B5EF4-FFF2-40B4-BE49-F238E27FC236}">
                    <a16:creationId xmlns:a16="http://schemas.microsoft.com/office/drawing/2014/main" id="{43943B2A-52F1-4EB8-8860-245FB95A9F93}"/>
                  </a:ext>
                </a:extLst>
              </p:cNvPr>
              <p:cNvSpPr/>
              <p:nvPr/>
            </p:nvSpPr>
            <p:spPr>
              <a:xfrm>
                <a:off x="23772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90" name="Rectangle 189">
                <a:extLst>
                  <a:ext uri="{FF2B5EF4-FFF2-40B4-BE49-F238E27FC236}">
                    <a16:creationId xmlns:a16="http://schemas.microsoft.com/office/drawing/2014/main" id="{2A831513-6B8B-48DD-92FA-73A80D323098}"/>
                  </a:ext>
                </a:extLst>
              </p:cNvPr>
              <p:cNvSpPr/>
              <p:nvPr/>
            </p:nvSpPr>
            <p:spPr>
              <a:xfrm>
                <a:off x="224282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91" name="Rectangle 190">
                <a:extLst>
                  <a:ext uri="{FF2B5EF4-FFF2-40B4-BE49-F238E27FC236}">
                    <a16:creationId xmlns:a16="http://schemas.microsoft.com/office/drawing/2014/main" id="{E59B0A6B-FA42-4CE5-8851-960AA7B26998}"/>
                  </a:ext>
                </a:extLst>
              </p:cNvPr>
              <p:cNvSpPr/>
              <p:nvPr/>
            </p:nvSpPr>
            <p:spPr>
              <a:xfrm>
                <a:off x="2506582"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92" name="Rectangle 191">
                <a:extLst>
                  <a:ext uri="{FF2B5EF4-FFF2-40B4-BE49-F238E27FC236}">
                    <a16:creationId xmlns:a16="http://schemas.microsoft.com/office/drawing/2014/main" id="{0106D723-831C-4835-A8FC-C9DB9813BB8D}"/>
                  </a:ext>
                </a:extLst>
              </p:cNvPr>
              <p:cNvSpPr/>
              <p:nvPr/>
            </p:nvSpPr>
            <p:spPr>
              <a:xfrm>
                <a:off x="2636157"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93" name="Rectangle 192">
                <a:extLst>
                  <a:ext uri="{FF2B5EF4-FFF2-40B4-BE49-F238E27FC236}">
                    <a16:creationId xmlns:a16="http://schemas.microsoft.com/office/drawing/2014/main" id="{263E3D9A-30B0-418C-8206-D8CE0C5F19E1}"/>
                  </a:ext>
                </a:extLst>
              </p:cNvPr>
              <p:cNvSpPr/>
              <p:nvPr/>
            </p:nvSpPr>
            <p:spPr>
              <a:xfrm>
                <a:off x="277709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94" name="Rectangle 193">
                <a:extLst>
                  <a:ext uri="{FF2B5EF4-FFF2-40B4-BE49-F238E27FC236}">
                    <a16:creationId xmlns:a16="http://schemas.microsoft.com/office/drawing/2014/main" id="{A9FB5360-1265-4BF8-A544-D1E4EF65AEF1}"/>
                  </a:ext>
                </a:extLst>
              </p:cNvPr>
              <p:cNvSpPr/>
              <p:nvPr/>
            </p:nvSpPr>
            <p:spPr>
              <a:xfrm>
                <a:off x="2642635"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95" name="Rectangle 194">
                <a:extLst>
                  <a:ext uri="{FF2B5EF4-FFF2-40B4-BE49-F238E27FC236}">
                    <a16:creationId xmlns:a16="http://schemas.microsoft.com/office/drawing/2014/main" id="{6A646104-3DE4-4A4F-8D45-824C174121E3}"/>
                  </a:ext>
                </a:extLst>
              </p:cNvPr>
              <p:cNvSpPr/>
              <p:nvPr/>
            </p:nvSpPr>
            <p:spPr>
              <a:xfrm>
                <a:off x="2906631"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96" name="Rectangle 195">
                <a:extLst>
                  <a:ext uri="{FF2B5EF4-FFF2-40B4-BE49-F238E27FC236}">
                    <a16:creationId xmlns:a16="http://schemas.microsoft.com/office/drawing/2014/main" id="{1EB99E1A-D9C1-4407-AB8A-8CA3CCE357B9}"/>
                  </a:ext>
                </a:extLst>
              </p:cNvPr>
              <p:cNvSpPr/>
              <p:nvPr/>
            </p:nvSpPr>
            <p:spPr>
              <a:xfrm>
                <a:off x="3036206"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97" name="Rectangle 196">
                <a:extLst>
                  <a:ext uri="{FF2B5EF4-FFF2-40B4-BE49-F238E27FC236}">
                    <a16:creationId xmlns:a16="http://schemas.microsoft.com/office/drawing/2014/main" id="{4097060F-4468-4BCA-9317-ED63D5441B04}"/>
                  </a:ext>
                </a:extLst>
              </p:cNvPr>
              <p:cNvSpPr/>
              <p:nvPr/>
            </p:nvSpPr>
            <p:spPr>
              <a:xfrm>
                <a:off x="3177143"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98" name="Rectangle 197">
                <a:extLst>
                  <a:ext uri="{FF2B5EF4-FFF2-40B4-BE49-F238E27FC236}">
                    <a16:creationId xmlns:a16="http://schemas.microsoft.com/office/drawing/2014/main" id="{DD11E678-28BE-4370-8ABE-7E0DC3A3C244}"/>
                  </a:ext>
                </a:extLst>
              </p:cNvPr>
              <p:cNvSpPr/>
              <p:nvPr/>
            </p:nvSpPr>
            <p:spPr>
              <a:xfrm>
                <a:off x="3042684" y="3046360"/>
                <a:ext cx="106841"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grpSp>
        <p:sp>
          <p:nvSpPr>
            <p:cNvPr id="178" name="Rectangle 177">
              <a:extLst>
                <a:ext uri="{FF2B5EF4-FFF2-40B4-BE49-F238E27FC236}">
                  <a16:creationId xmlns:a16="http://schemas.microsoft.com/office/drawing/2014/main" id="{9956B901-A664-4CF0-A9D0-63612A0AE811}"/>
                </a:ext>
              </a:extLst>
            </p:cNvPr>
            <p:cNvSpPr/>
            <p:nvPr/>
          </p:nvSpPr>
          <p:spPr>
            <a:xfrm>
              <a:off x="4831815" y="3087405"/>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79" name="Rectangle 178">
              <a:extLst>
                <a:ext uri="{FF2B5EF4-FFF2-40B4-BE49-F238E27FC236}">
                  <a16:creationId xmlns:a16="http://schemas.microsoft.com/office/drawing/2014/main" id="{9B173D7B-176F-4FEC-B144-D4ECC3F5674E}"/>
                </a:ext>
              </a:extLst>
            </p:cNvPr>
            <p:cNvSpPr/>
            <p:nvPr/>
          </p:nvSpPr>
          <p:spPr>
            <a:xfrm>
              <a:off x="4549969" y="3087405"/>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180" name="Rectangle 179">
              <a:extLst>
                <a:ext uri="{FF2B5EF4-FFF2-40B4-BE49-F238E27FC236}">
                  <a16:creationId xmlns:a16="http://schemas.microsoft.com/office/drawing/2014/main" id="{8CBC6046-4435-49A9-B937-69211F71E048}"/>
                </a:ext>
              </a:extLst>
            </p:cNvPr>
            <p:cNvSpPr/>
            <p:nvPr/>
          </p:nvSpPr>
          <p:spPr>
            <a:xfrm>
              <a:off x="4691722" y="3087405"/>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grpSp>
      <p:grpSp>
        <p:nvGrpSpPr>
          <p:cNvPr id="199" name="Group 198">
            <a:extLst>
              <a:ext uri="{FF2B5EF4-FFF2-40B4-BE49-F238E27FC236}">
                <a16:creationId xmlns:a16="http://schemas.microsoft.com/office/drawing/2014/main" id="{347AE7C2-315B-42A2-AE5E-0137127496BC}"/>
              </a:ext>
            </a:extLst>
          </p:cNvPr>
          <p:cNvGrpSpPr/>
          <p:nvPr/>
        </p:nvGrpSpPr>
        <p:grpSpPr>
          <a:xfrm>
            <a:off x="5240998" y="4681593"/>
            <a:ext cx="1931761" cy="726659"/>
            <a:chOff x="3647331" y="3427894"/>
            <a:chExt cx="1358269" cy="510931"/>
          </a:xfrm>
        </p:grpSpPr>
        <p:sp>
          <p:nvSpPr>
            <p:cNvPr id="200" name="Rectangle 199">
              <a:extLst>
                <a:ext uri="{FF2B5EF4-FFF2-40B4-BE49-F238E27FC236}">
                  <a16:creationId xmlns:a16="http://schemas.microsoft.com/office/drawing/2014/main" id="{9BB90F38-1BFF-48B9-A661-AEB08E92AA15}"/>
                </a:ext>
              </a:extLst>
            </p:cNvPr>
            <p:cNvSpPr/>
            <p:nvPr/>
          </p:nvSpPr>
          <p:spPr>
            <a:xfrm>
              <a:off x="4773917" y="3427894"/>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01" name="Rectangle 200">
              <a:extLst>
                <a:ext uri="{FF2B5EF4-FFF2-40B4-BE49-F238E27FC236}">
                  <a16:creationId xmlns:a16="http://schemas.microsoft.com/office/drawing/2014/main" id="{BE265B3B-36F7-42AC-B8F4-86B279AA1A82}"/>
                </a:ext>
              </a:extLst>
            </p:cNvPr>
            <p:cNvSpPr/>
            <p:nvPr/>
          </p:nvSpPr>
          <p:spPr>
            <a:xfrm>
              <a:off x="4628359" y="3427894"/>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02" name="Rectangle 201">
              <a:extLst>
                <a:ext uri="{FF2B5EF4-FFF2-40B4-BE49-F238E27FC236}">
                  <a16:creationId xmlns:a16="http://schemas.microsoft.com/office/drawing/2014/main" id="{96043904-08C6-4F5E-AA78-A9D6EE388BE9}"/>
                </a:ext>
              </a:extLst>
            </p:cNvPr>
            <p:cNvSpPr/>
            <p:nvPr/>
          </p:nvSpPr>
          <p:spPr>
            <a:xfrm>
              <a:off x="4498785" y="3427894"/>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03" name="Rectangle 202">
              <a:extLst>
                <a:ext uri="{FF2B5EF4-FFF2-40B4-BE49-F238E27FC236}">
                  <a16:creationId xmlns:a16="http://schemas.microsoft.com/office/drawing/2014/main" id="{8D3B4C7C-4CB8-463B-9608-BF0985010952}"/>
                </a:ext>
              </a:extLst>
            </p:cNvPr>
            <p:cNvSpPr/>
            <p:nvPr/>
          </p:nvSpPr>
          <p:spPr>
            <a:xfrm>
              <a:off x="4353225" y="3427894"/>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04" name="Rectangle 203">
              <a:extLst>
                <a:ext uri="{FF2B5EF4-FFF2-40B4-BE49-F238E27FC236}">
                  <a16:creationId xmlns:a16="http://schemas.microsoft.com/office/drawing/2014/main" id="{DB13942E-96F8-496E-A071-B02275950B8A}"/>
                </a:ext>
              </a:extLst>
            </p:cNvPr>
            <p:cNvSpPr/>
            <p:nvPr/>
          </p:nvSpPr>
          <p:spPr>
            <a:xfrm>
              <a:off x="4213883" y="3427894"/>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05" name="Rectangle 204">
              <a:extLst>
                <a:ext uri="{FF2B5EF4-FFF2-40B4-BE49-F238E27FC236}">
                  <a16:creationId xmlns:a16="http://schemas.microsoft.com/office/drawing/2014/main" id="{BAA739E9-7CE1-452F-AD07-8AC85015499D}"/>
                </a:ext>
              </a:extLst>
            </p:cNvPr>
            <p:cNvSpPr/>
            <p:nvPr/>
          </p:nvSpPr>
          <p:spPr>
            <a:xfrm>
              <a:off x="4068323" y="3427894"/>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06" name="Rectangle 205">
              <a:extLst>
                <a:ext uri="{FF2B5EF4-FFF2-40B4-BE49-F238E27FC236}">
                  <a16:creationId xmlns:a16="http://schemas.microsoft.com/office/drawing/2014/main" id="{188D5097-C547-442D-A56B-4AACC5F41A48}"/>
                </a:ext>
              </a:extLst>
            </p:cNvPr>
            <p:cNvSpPr/>
            <p:nvPr/>
          </p:nvSpPr>
          <p:spPr>
            <a:xfrm>
              <a:off x="3938751" y="3427894"/>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07" name="Rectangle 206">
              <a:extLst>
                <a:ext uri="{FF2B5EF4-FFF2-40B4-BE49-F238E27FC236}">
                  <a16:creationId xmlns:a16="http://schemas.microsoft.com/office/drawing/2014/main" id="{9B5FD1AB-9C40-4548-ADBC-145657475E25}"/>
                </a:ext>
              </a:extLst>
            </p:cNvPr>
            <p:cNvSpPr/>
            <p:nvPr/>
          </p:nvSpPr>
          <p:spPr>
            <a:xfrm>
              <a:off x="3793191" y="3427894"/>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08" name="Rectangle 207">
              <a:extLst>
                <a:ext uri="{FF2B5EF4-FFF2-40B4-BE49-F238E27FC236}">
                  <a16:creationId xmlns:a16="http://schemas.microsoft.com/office/drawing/2014/main" id="{91D1A6F0-6B1E-467A-80DC-6F62C5ABD409}"/>
                </a:ext>
              </a:extLst>
            </p:cNvPr>
            <p:cNvSpPr/>
            <p:nvPr/>
          </p:nvSpPr>
          <p:spPr>
            <a:xfrm>
              <a:off x="3647331" y="3427894"/>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09" name="Rectangle 208">
              <a:extLst>
                <a:ext uri="{FF2B5EF4-FFF2-40B4-BE49-F238E27FC236}">
                  <a16:creationId xmlns:a16="http://schemas.microsoft.com/office/drawing/2014/main" id="{1687FDDF-FB49-4E85-B93D-9B61302D0014}"/>
                </a:ext>
              </a:extLst>
            </p:cNvPr>
            <p:cNvSpPr/>
            <p:nvPr/>
          </p:nvSpPr>
          <p:spPr>
            <a:xfrm>
              <a:off x="4077704" y="3659768"/>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10" name="Rectangle 209">
              <a:extLst>
                <a:ext uri="{FF2B5EF4-FFF2-40B4-BE49-F238E27FC236}">
                  <a16:creationId xmlns:a16="http://schemas.microsoft.com/office/drawing/2014/main" id="{BE133DEB-74BF-4F7A-B4A8-919420C4667E}"/>
                </a:ext>
              </a:extLst>
            </p:cNvPr>
            <p:cNvSpPr/>
            <p:nvPr/>
          </p:nvSpPr>
          <p:spPr>
            <a:xfrm>
              <a:off x="4209770" y="3659768"/>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11" name="Rectangle 210">
              <a:extLst>
                <a:ext uri="{FF2B5EF4-FFF2-40B4-BE49-F238E27FC236}">
                  <a16:creationId xmlns:a16="http://schemas.microsoft.com/office/drawing/2014/main" id="{C24041C6-5C2F-4E98-A952-2C71C02DEC19}"/>
                </a:ext>
              </a:extLst>
            </p:cNvPr>
            <p:cNvSpPr/>
            <p:nvPr/>
          </p:nvSpPr>
          <p:spPr>
            <a:xfrm>
              <a:off x="4349390" y="3659768"/>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12" name="Rectangle 211">
              <a:extLst>
                <a:ext uri="{FF2B5EF4-FFF2-40B4-BE49-F238E27FC236}">
                  <a16:creationId xmlns:a16="http://schemas.microsoft.com/office/drawing/2014/main" id="{CBB2E49F-68DC-45B8-83CF-D65CB557D85B}"/>
                </a:ext>
              </a:extLst>
            </p:cNvPr>
            <p:cNvSpPr/>
            <p:nvPr/>
          </p:nvSpPr>
          <p:spPr>
            <a:xfrm>
              <a:off x="4492682" y="3650660"/>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13" name="Rectangle 212">
              <a:extLst>
                <a:ext uri="{FF2B5EF4-FFF2-40B4-BE49-F238E27FC236}">
                  <a16:creationId xmlns:a16="http://schemas.microsoft.com/office/drawing/2014/main" id="{A923AD6B-D808-40DC-A4E0-19718A0050EB}"/>
                </a:ext>
              </a:extLst>
            </p:cNvPr>
            <p:cNvSpPr/>
            <p:nvPr/>
          </p:nvSpPr>
          <p:spPr>
            <a:xfrm>
              <a:off x="4627454" y="3650661"/>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14" name="Rectangle 213">
              <a:extLst>
                <a:ext uri="{FF2B5EF4-FFF2-40B4-BE49-F238E27FC236}">
                  <a16:creationId xmlns:a16="http://schemas.microsoft.com/office/drawing/2014/main" id="{E9566F6F-AA79-49F1-BA2D-737F461C3508}"/>
                </a:ext>
              </a:extLst>
            </p:cNvPr>
            <p:cNvSpPr/>
            <p:nvPr/>
          </p:nvSpPr>
          <p:spPr>
            <a:xfrm>
              <a:off x="4774542" y="3650661"/>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15" name="Rectangle 214">
              <a:extLst>
                <a:ext uri="{FF2B5EF4-FFF2-40B4-BE49-F238E27FC236}">
                  <a16:creationId xmlns:a16="http://schemas.microsoft.com/office/drawing/2014/main" id="{9AF9EE81-E0A4-4A1A-BEF7-5F7AC530E95F}"/>
                </a:ext>
              </a:extLst>
            </p:cNvPr>
            <p:cNvSpPr/>
            <p:nvPr/>
          </p:nvSpPr>
          <p:spPr>
            <a:xfrm>
              <a:off x="3934636" y="3654727"/>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16" name="Rectangle 215">
              <a:extLst>
                <a:ext uri="{FF2B5EF4-FFF2-40B4-BE49-F238E27FC236}">
                  <a16:creationId xmlns:a16="http://schemas.microsoft.com/office/drawing/2014/main" id="{3D0C479B-5372-4C2F-889B-867D7A89C57F}"/>
                </a:ext>
              </a:extLst>
            </p:cNvPr>
            <p:cNvSpPr/>
            <p:nvPr/>
          </p:nvSpPr>
          <p:spPr>
            <a:xfrm>
              <a:off x="3792478" y="3661827"/>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17" name="Rectangle 216">
              <a:extLst>
                <a:ext uri="{FF2B5EF4-FFF2-40B4-BE49-F238E27FC236}">
                  <a16:creationId xmlns:a16="http://schemas.microsoft.com/office/drawing/2014/main" id="{7EDDE2BE-01E5-4638-B62B-774308A7DF4B}"/>
                </a:ext>
              </a:extLst>
            </p:cNvPr>
            <p:cNvSpPr/>
            <p:nvPr/>
          </p:nvSpPr>
          <p:spPr>
            <a:xfrm>
              <a:off x="3649682" y="3650660"/>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grpSp>
      <p:sp>
        <p:nvSpPr>
          <p:cNvPr id="218" name="Rectangle 217">
            <a:extLst>
              <a:ext uri="{FF2B5EF4-FFF2-40B4-BE49-F238E27FC236}">
                <a16:creationId xmlns:a16="http://schemas.microsoft.com/office/drawing/2014/main" id="{543B95D1-77B5-4416-B735-F234655AD0E0}"/>
              </a:ext>
            </a:extLst>
          </p:cNvPr>
          <p:cNvSpPr/>
          <p:nvPr/>
        </p:nvSpPr>
        <p:spPr>
          <a:xfrm>
            <a:off x="4947276" y="4669595"/>
            <a:ext cx="328616" cy="393954"/>
          </a:xfrm>
          <a:prstGeom prst="rect">
            <a:avLst/>
          </a:prstGeom>
          <a:solidFill>
            <a:srgbClr val="C00000"/>
          </a:solidFill>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19" name="Rectangle 218">
            <a:extLst>
              <a:ext uri="{FF2B5EF4-FFF2-40B4-BE49-F238E27FC236}">
                <a16:creationId xmlns:a16="http://schemas.microsoft.com/office/drawing/2014/main" id="{F44AD0A1-972E-4573-A423-45BC0187EFCA}"/>
              </a:ext>
            </a:extLst>
          </p:cNvPr>
          <p:cNvSpPr/>
          <p:nvPr/>
        </p:nvSpPr>
        <p:spPr>
          <a:xfrm>
            <a:off x="4630624" y="4981786"/>
            <a:ext cx="328616" cy="393954"/>
          </a:xfrm>
          <a:prstGeom prst="rect">
            <a:avLst/>
          </a:prstGeom>
          <a:solidFill>
            <a:srgbClr val="C00000"/>
          </a:solidFill>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grpSp>
        <p:nvGrpSpPr>
          <p:cNvPr id="220" name="Group 219">
            <a:extLst>
              <a:ext uri="{FF2B5EF4-FFF2-40B4-BE49-F238E27FC236}">
                <a16:creationId xmlns:a16="http://schemas.microsoft.com/office/drawing/2014/main" id="{AC77C894-AF95-450C-B931-1312E123A7C6}"/>
              </a:ext>
            </a:extLst>
          </p:cNvPr>
          <p:cNvGrpSpPr/>
          <p:nvPr/>
        </p:nvGrpSpPr>
        <p:grpSpPr>
          <a:xfrm>
            <a:off x="4330594" y="5687058"/>
            <a:ext cx="2790520" cy="629897"/>
            <a:chOff x="7062309" y="3937957"/>
            <a:chExt cx="1962087" cy="442896"/>
          </a:xfrm>
        </p:grpSpPr>
        <p:sp>
          <p:nvSpPr>
            <p:cNvPr id="221" name="Rectangle 220">
              <a:extLst>
                <a:ext uri="{FF2B5EF4-FFF2-40B4-BE49-F238E27FC236}">
                  <a16:creationId xmlns:a16="http://schemas.microsoft.com/office/drawing/2014/main" id="{B320C5DB-C264-4EDD-BF78-E4E50CD740CE}"/>
                </a:ext>
              </a:extLst>
            </p:cNvPr>
            <p:cNvSpPr/>
            <p:nvPr/>
          </p:nvSpPr>
          <p:spPr>
            <a:xfrm>
              <a:off x="8394553" y="4101450"/>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22" name="Rectangle 221">
              <a:extLst>
                <a:ext uri="{FF2B5EF4-FFF2-40B4-BE49-F238E27FC236}">
                  <a16:creationId xmlns:a16="http://schemas.microsoft.com/office/drawing/2014/main" id="{5D4F7B35-79D3-420D-8DFB-D7A5C0EC84A9}"/>
                </a:ext>
              </a:extLst>
            </p:cNvPr>
            <p:cNvSpPr/>
            <p:nvPr/>
          </p:nvSpPr>
          <p:spPr>
            <a:xfrm>
              <a:off x="8248996" y="4101450"/>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23" name="Rectangle 222">
              <a:extLst>
                <a:ext uri="{FF2B5EF4-FFF2-40B4-BE49-F238E27FC236}">
                  <a16:creationId xmlns:a16="http://schemas.microsoft.com/office/drawing/2014/main" id="{5DE1CC16-92F4-4A83-A56E-E8AFC3BD1790}"/>
                </a:ext>
              </a:extLst>
            </p:cNvPr>
            <p:cNvSpPr/>
            <p:nvPr/>
          </p:nvSpPr>
          <p:spPr>
            <a:xfrm>
              <a:off x="8103134" y="4101450"/>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24" name="Rectangle 223">
              <a:extLst>
                <a:ext uri="{FF2B5EF4-FFF2-40B4-BE49-F238E27FC236}">
                  <a16:creationId xmlns:a16="http://schemas.microsoft.com/office/drawing/2014/main" id="{CE85DE7B-18DB-4D85-AFF8-BEF5BD57A59D}"/>
                </a:ext>
              </a:extLst>
            </p:cNvPr>
            <p:cNvSpPr/>
            <p:nvPr/>
          </p:nvSpPr>
          <p:spPr>
            <a:xfrm>
              <a:off x="7957575" y="4101450"/>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25" name="Rectangle 224">
              <a:extLst>
                <a:ext uri="{FF2B5EF4-FFF2-40B4-BE49-F238E27FC236}">
                  <a16:creationId xmlns:a16="http://schemas.microsoft.com/office/drawing/2014/main" id="{A5D2BC91-379D-409C-8628-3462CF18F0E8}"/>
                </a:ext>
              </a:extLst>
            </p:cNvPr>
            <p:cNvSpPr/>
            <p:nvPr/>
          </p:nvSpPr>
          <p:spPr>
            <a:xfrm>
              <a:off x="7828001" y="4101450"/>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26" name="Rectangle 225">
              <a:extLst>
                <a:ext uri="{FF2B5EF4-FFF2-40B4-BE49-F238E27FC236}">
                  <a16:creationId xmlns:a16="http://schemas.microsoft.com/office/drawing/2014/main" id="{8EA69817-21FD-44F8-A534-714248EE7CBB}"/>
                </a:ext>
              </a:extLst>
            </p:cNvPr>
            <p:cNvSpPr/>
            <p:nvPr/>
          </p:nvSpPr>
          <p:spPr>
            <a:xfrm>
              <a:off x="7682444" y="4101450"/>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27" name="Rectangle 226">
              <a:extLst>
                <a:ext uri="{FF2B5EF4-FFF2-40B4-BE49-F238E27FC236}">
                  <a16:creationId xmlns:a16="http://schemas.microsoft.com/office/drawing/2014/main" id="{6F5A3F11-9809-4C15-8FF8-F984BBD598E5}"/>
                </a:ext>
              </a:extLst>
            </p:cNvPr>
            <p:cNvSpPr/>
            <p:nvPr/>
          </p:nvSpPr>
          <p:spPr>
            <a:xfrm>
              <a:off x="7543100" y="4101450"/>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28" name="Rectangle 227">
              <a:extLst>
                <a:ext uri="{FF2B5EF4-FFF2-40B4-BE49-F238E27FC236}">
                  <a16:creationId xmlns:a16="http://schemas.microsoft.com/office/drawing/2014/main" id="{B146B967-64EC-4703-B184-E3319B8B33B1}"/>
                </a:ext>
              </a:extLst>
            </p:cNvPr>
            <p:cNvSpPr/>
            <p:nvPr/>
          </p:nvSpPr>
          <p:spPr>
            <a:xfrm>
              <a:off x="7397543" y="4101450"/>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29" name="Rectangle 228">
              <a:extLst>
                <a:ext uri="{FF2B5EF4-FFF2-40B4-BE49-F238E27FC236}">
                  <a16:creationId xmlns:a16="http://schemas.microsoft.com/office/drawing/2014/main" id="{13B4E777-0B3B-4A1D-94EF-8A13FB3277D0}"/>
                </a:ext>
              </a:extLst>
            </p:cNvPr>
            <p:cNvSpPr/>
            <p:nvPr/>
          </p:nvSpPr>
          <p:spPr>
            <a:xfrm>
              <a:off x="7267967" y="4101450"/>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30" name="Rectangle 229">
              <a:extLst>
                <a:ext uri="{FF2B5EF4-FFF2-40B4-BE49-F238E27FC236}">
                  <a16:creationId xmlns:a16="http://schemas.microsoft.com/office/drawing/2014/main" id="{0071D754-D2A7-435C-9728-D1C7FBBFAA9F}"/>
                </a:ext>
              </a:extLst>
            </p:cNvPr>
            <p:cNvSpPr/>
            <p:nvPr/>
          </p:nvSpPr>
          <p:spPr>
            <a:xfrm>
              <a:off x="7332367" y="3945793"/>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231" name="Rectangle 230">
              <a:extLst>
                <a:ext uri="{FF2B5EF4-FFF2-40B4-BE49-F238E27FC236}">
                  <a16:creationId xmlns:a16="http://schemas.microsoft.com/office/drawing/2014/main" id="{D3E01AD7-100D-4357-B6CE-B42F28A54024}"/>
                </a:ext>
              </a:extLst>
            </p:cNvPr>
            <p:cNvSpPr/>
            <p:nvPr/>
          </p:nvSpPr>
          <p:spPr>
            <a:xfrm>
              <a:off x="7467371" y="3945793"/>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232" name="Rectangle 231">
              <a:extLst>
                <a:ext uri="{FF2B5EF4-FFF2-40B4-BE49-F238E27FC236}">
                  <a16:creationId xmlns:a16="http://schemas.microsoft.com/office/drawing/2014/main" id="{C1F519DF-E20C-4BCE-A928-646CD8551B7D}"/>
                </a:ext>
              </a:extLst>
            </p:cNvPr>
            <p:cNvSpPr/>
            <p:nvPr/>
          </p:nvSpPr>
          <p:spPr>
            <a:xfrm>
              <a:off x="7614213" y="3945793"/>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233" name="Rectangle 232">
              <a:extLst>
                <a:ext uri="{FF2B5EF4-FFF2-40B4-BE49-F238E27FC236}">
                  <a16:creationId xmlns:a16="http://schemas.microsoft.com/office/drawing/2014/main" id="{59337F2A-ED97-4DE5-8C2E-A31D66EEF39F}"/>
                </a:ext>
              </a:extLst>
            </p:cNvPr>
            <p:cNvSpPr/>
            <p:nvPr/>
          </p:nvSpPr>
          <p:spPr>
            <a:xfrm>
              <a:off x="7474120" y="3945793"/>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234" name="Rectangle 233">
              <a:extLst>
                <a:ext uri="{FF2B5EF4-FFF2-40B4-BE49-F238E27FC236}">
                  <a16:creationId xmlns:a16="http://schemas.microsoft.com/office/drawing/2014/main" id="{CA9A55C7-C379-4BF8-A6C0-16EC17098D47}"/>
                </a:ext>
              </a:extLst>
            </p:cNvPr>
            <p:cNvSpPr/>
            <p:nvPr/>
          </p:nvSpPr>
          <p:spPr>
            <a:xfrm>
              <a:off x="7755261" y="3945793"/>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235" name="Rectangle 234">
              <a:extLst>
                <a:ext uri="{FF2B5EF4-FFF2-40B4-BE49-F238E27FC236}">
                  <a16:creationId xmlns:a16="http://schemas.microsoft.com/office/drawing/2014/main" id="{9889BF0A-5EC5-427A-84E6-5C67959436E0}"/>
                </a:ext>
              </a:extLst>
            </p:cNvPr>
            <p:cNvSpPr/>
            <p:nvPr/>
          </p:nvSpPr>
          <p:spPr>
            <a:xfrm>
              <a:off x="7890265" y="3945793"/>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236" name="Rectangle 235">
              <a:extLst>
                <a:ext uri="{FF2B5EF4-FFF2-40B4-BE49-F238E27FC236}">
                  <a16:creationId xmlns:a16="http://schemas.microsoft.com/office/drawing/2014/main" id="{E8C6873D-4497-4320-866B-472864708545}"/>
                </a:ext>
              </a:extLst>
            </p:cNvPr>
            <p:cNvSpPr/>
            <p:nvPr/>
          </p:nvSpPr>
          <p:spPr>
            <a:xfrm>
              <a:off x="8037107" y="3945793"/>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237" name="Rectangle 236">
              <a:extLst>
                <a:ext uri="{FF2B5EF4-FFF2-40B4-BE49-F238E27FC236}">
                  <a16:creationId xmlns:a16="http://schemas.microsoft.com/office/drawing/2014/main" id="{4FD7EB71-6305-40F1-ADD8-74E203010A0D}"/>
                </a:ext>
              </a:extLst>
            </p:cNvPr>
            <p:cNvSpPr/>
            <p:nvPr/>
          </p:nvSpPr>
          <p:spPr>
            <a:xfrm>
              <a:off x="7897014" y="3945793"/>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238" name="Rectangle 237">
              <a:extLst>
                <a:ext uri="{FF2B5EF4-FFF2-40B4-BE49-F238E27FC236}">
                  <a16:creationId xmlns:a16="http://schemas.microsoft.com/office/drawing/2014/main" id="{BAFED06E-4B08-450F-804D-14BB55F1C5C0}"/>
                </a:ext>
              </a:extLst>
            </p:cNvPr>
            <p:cNvSpPr/>
            <p:nvPr/>
          </p:nvSpPr>
          <p:spPr>
            <a:xfrm>
              <a:off x="8172397" y="3945793"/>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239" name="Rectangle 238">
              <a:extLst>
                <a:ext uri="{FF2B5EF4-FFF2-40B4-BE49-F238E27FC236}">
                  <a16:creationId xmlns:a16="http://schemas.microsoft.com/office/drawing/2014/main" id="{02C3DF31-B93A-4F35-84C5-3DBFD46A563E}"/>
                </a:ext>
              </a:extLst>
            </p:cNvPr>
            <p:cNvSpPr/>
            <p:nvPr/>
          </p:nvSpPr>
          <p:spPr>
            <a:xfrm>
              <a:off x="8307401" y="3945793"/>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240" name="Rectangle 239">
              <a:extLst>
                <a:ext uri="{FF2B5EF4-FFF2-40B4-BE49-F238E27FC236}">
                  <a16:creationId xmlns:a16="http://schemas.microsoft.com/office/drawing/2014/main" id="{A92EEBC8-C092-4376-923A-63C411C94DA6}"/>
                </a:ext>
              </a:extLst>
            </p:cNvPr>
            <p:cNvSpPr/>
            <p:nvPr/>
          </p:nvSpPr>
          <p:spPr>
            <a:xfrm>
              <a:off x="8454243" y="3945793"/>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241" name="Rectangle 240">
              <a:extLst>
                <a:ext uri="{FF2B5EF4-FFF2-40B4-BE49-F238E27FC236}">
                  <a16:creationId xmlns:a16="http://schemas.microsoft.com/office/drawing/2014/main" id="{9A96A2CD-E225-49D4-917E-402529C3D075}"/>
                </a:ext>
              </a:extLst>
            </p:cNvPr>
            <p:cNvSpPr/>
            <p:nvPr/>
          </p:nvSpPr>
          <p:spPr>
            <a:xfrm>
              <a:off x="8314150" y="3945793"/>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242" name="Rectangle 241">
              <a:extLst>
                <a:ext uri="{FF2B5EF4-FFF2-40B4-BE49-F238E27FC236}">
                  <a16:creationId xmlns:a16="http://schemas.microsoft.com/office/drawing/2014/main" id="{985F0711-840B-4C1D-8FD9-205004AC6D55}"/>
                </a:ext>
              </a:extLst>
            </p:cNvPr>
            <p:cNvSpPr/>
            <p:nvPr/>
          </p:nvSpPr>
          <p:spPr>
            <a:xfrm>
              <a:off x="7062309" y="4101450"/>
              <a:ext cx="231058" cy="276998"/>
            </a:xfrm>
            <a:prstGeom prst="rect">
              <a:avLst/>
            </a:prstGeom>
            <a:solidFill>
              <a:schemeClr val="accent2">
                <a:lumMod val="75000"/>
              </a:schemeClr>
            </a:solidFill>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43" name="Rectangle 242">
              <a:extLst>
                <a:ext uri="{FF2B5EF4-FFF2-40B4-BE49-F238E27FC236}">
                  <a16:creationId xmlns:a16="http://schemas.microsoft.com/office/drawing/2014/main" id="{A8BAF804-35B6-4249-8A95-B20238984759}"/>
                </a:ext>
              </a:extLst>
            </p:cNvPr>
            <p:cNvSpPr/>
            <p:nvPr/>
          </p:nvSpPr>
          <p:spPr>
            <a:xfrm>
              <a:off x="8592064" y="3937957"/>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244" name="Rectangle 243">
              <a:extLst>
                <a:ext uri="{FF2B5EF4-FFF2-40B4-BE49-F238E27FC236}">
                  <a16:creationId xmlns:a16="http://schemas.microsoft.com/office/drawing/2014/main" id="{30EC6D70-8733-4977-916A-3DF4E8C0BAFF}"/>
                </a:ext>
              </a:extLst>
            </p:cNvPr>
            <p:cNvSpPr/>
            <p:nvPr/>
          </p:nvSpPr>
          <p:spPr>
            <a:xfrm>
              <a:off x="8873910" y="3937957"/>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245" name="Rectangle 244">
              <a:extLst>
                <a:ext uri="{FF2B5EF4-FFF2-40B4-BE49-F238E27FC236}">
                  <a16:creationId xmlns:a16="http://schemas.microsoft.com/office/drawing/2014/main" id="{A6C3FAC1-2112-4104-9EFB-086206C14832}"/>
                </a:ext>
              </a:extLst>
            </p:cNvPr>
            <p:cNvSpPr/>
            <p:nvPr/>
          </p:nvSpPr>
          <p:spPr>
            <a:xfrm>
              <a:off x="8733817" y="3937957"/>
              <a:ext cx="111317" cy="14986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lv-LV" sz="2560" b="0" kern="1200">
                <a:solidFill>
                  <a:prstClr val="white"/>
                </a:solidFill>
                <a:latin typeface="Gill Sans Nova Cond Lt" panose="020B0306020104020203" pitchFamily="34" charset="0"/>
              </a:endParaRPr>
            </a:p>
          </p:txBody>
        </p:sp>
        <p:sp>
          <p:nvSpPr>
            <p:cNvPr id="246" name="Rectangle 245">
              <a:extLst>
                <a:ext uri="{FF2B5EF4-FFF2-40B4-BE49-F238E27FC236}">
                  <a16:creationId xmlns:a16="http://schemas.microsoft.com/office/drawing/2014/main" id="{1BC7999A-5CEA-47EA-B742-0E5713210F5C}"/>
                </a:ext>
              </a:extLst>
            </p:cNvPr>
            <p:cNvSpPr/>
            <p:nvPr/>
          </p:nvSpPr>
          <p:spPr>
            <a:xfrm>
              <a:off x="8522157" y="4103855"/>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47" name="Rectangle 246">
              <a:extLst>
                <a:ext uri="{FF2B5EF4-FFF2-40B4-BE49-F238E27FC236}">
                  <a16:creationId xmlns:a16="http://schemas.microsoft.com/office/drawing/2014/main" id="{F82431AC-08A1-4838-99A6-CB9F7D1C2500}"/>
                </a:ext>
              </a:extLst>
            </p:cNvPr>
            <p:cNvSpPr/>
            <p:nvPr/>
          </p:nvSpPr>
          <p:spPr>
            <a:xfrm>
              <a:off x="8654190" y="4101738"/>
              <a:ext cx="231058" cy="276998"/>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48" name="Rectangle 247">
              <a:extLst>
                <a:ext uri="{FF2B5EF4-FFF2-40B4-BE49-F238E27FC236}">
                  <a16:creationId xmlns:a16="http://schemas.microsoft.com/office/drawing/2014/main" id="{04BCFE4A-EAA5-4093-9084-BAAB49BBC074}"/>
                </a:ext>
              </a:extLst>
            </p:cNvPr>
            <p:cNvSpPr/>
            <p:nvPr/>
          </p:nvSpPr>
          <p:spPr>
            <a:xfrm>
              <a:off x="8793338" y="4094496"/>
              <a:ext cx="231058" cy="276999"/>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grpSp>
      <p:sp>
        <p:nvSpPr>
          <p:cNvPr id="249" name="Rectangle 248">
            <a:extLst>
              <a:ext uri="{FF2B5EF4-FFF2-40B4-BE49-F238E27FC236}">
                <a16:creationId xmlns:a16="http://schemas.microsoft.com/office/drawing/2014/main" id="{5A6AC5EA-D533-46E3-941E-94565C3342A1}"/>
              </a:ext>
            </a:extLst>
          </p:cNvPr>
          <p:cNvSpPr/>
          <p:nvPr/>
        </p:nvSpPr>
        <p:spPr>
          <a:xfrm>
            <a:off x="4606078" y="8280333"/>
            <a:ext cx="270843" cy="393954"/>
          </a:xfrm>
          <a:prstGeom prst="rect">
            <a:avLst/>
          </a:prstGeom>
          <a:solidFill>
            <a:srgbClr val="C00000"/>
          </a:solidFill>
        </p:spPr>
        <p:txBody>
          <a:bodyPr wrap="squar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50" name="Rectangle 249">
            <a:extLst>
              <a:ext uri="{FF2B5EF4-FFF2-40B4-BE49-F238E27FC236}">
                <a16:creationId xmlns:a16="http://schemas.microsoft.com/office/drawing/2014/main" id="{4EA36764-DC88-4691-AB17-609D309A4D0E}"/>
              </a:ext>
            </a:extLst>
          </p:cNvPr>
          <p:cNvSpPr/>
          <p:nvPr/>
        </p:nvSpPr>
        <p:spPr>
          <a:xfrm>
            <a:off x="4626693" y="8596245"/>
            <a:ext cx="328616" cy="393954"/>
          </a:xfrm>
          <a:prstGeom prst="rect">
            <a:avLst/>
          </a:prstGeom>
        </p:spPr>
        <p:txBody>
          <a:bodyPr wrap="non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51" name="Rectangle 250">
            <a:extLst>
              <a:ext uri="{FF2B5EF4-FFF2-40B4-BE49-F238E27FC236}">
                <a16:creationId xmlns:a16="http://schemas.microsoft.com/office/drawing/2014/main" id="{B5B48870-25E4-4C2C-A83C-E0D81CA5484E}"/>
              </a:ext>
            </a:extLst>
          </p:cNvPr>
          <p:cNvSpPr/>
          <p:nvPr/>
        </p:nvSpPr>
        <p:spPr>
          <a:xfrm>
            <a:off x="4401131" y="8587781"/>
            <a:ext cx="270843" cy="393954"/>
          </a:xfrm>
          <a:prstGeom prst="rect">
            <a:avLst/>
          </a:prstGeom>
          <a:solidFill>
            <a:srgbClr val="C00000"/>
          </a:solidFill>
        </p:spPr>
        <p:txBody>
          <a:bodyPr wrap="squar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52" name="Rectangle 251">
            <a:extLst>
              <a:ext uri="{FF2B5EF4-FFF2-40B4-BE49-F238E27FC236}">
                <a16:creationId xmlns:a16="http://schemas.microsoft.com/office/drawing/2014/main" id="{3D9082CA-75C8-492E-AC8E-D0F704DBFAC7}"/>
              </a:ext>
            </a:extLst>
          </p:cNvPr>
          <p:cNvSpPr/>
          <p:nvPr/>
        </p:nvSpPr>
        <p:spPr>
          <a:xfrm>
            <a:off x="4407683" y="8279655"/>
            <a:ext cx="270843" cy="393954"/>
          </a:xfrm>
          <a:prstGeom prst="rect">
            <a:avLst/>
          </a:prstGeom>
          <a:solidFill>
            <a:srgbClr val="C00000"/>
          </a:solidFill>
        </p:spPr>
        <p:txBody>
          <a:bodyPr wrap="square" lIns="0" tIns="0" rIns="0" bIns="0">
            <a:spAutoFit/>
          </a:bodyPr>
          <a:lstStyle/>
          <a:p>
            <a:pPr defTabSz="1300484" hangingPunct="1"/>
            <a:r>
              <a:rPr lang="lv-LV" sz="2560" kern="1200" dirty="0">
                <a:solidFill>
                  <a:srgbClr val="4F81BD">
                    <a:lumMod val="60000"/>
                    <a:lumOff val="40000"/>
                  </a:srgbClr>
                </a:solidFill>
                <a:latin typeface="Gill Sans Nova Cond Lt" panose="020B0306020104020203" pitchFamily="34" charset="0"/>
                <a:ea typeface="+mn-ea"/>
                <a:cs typeface="+mn-cs"/>
                <a:sym typeface="Webdings" panose="05030102010509060703" pitchFamily="18" charset="2"/>
              </a:rPr>
              <a:t></a:t>
            </a:r>
            <a:endParaRPr lang="lv-LV" sz="2560" kern="1200" dirty="0">
              <a:solidFill>
                <a:srgbClr val="4F81BD">
                  <a:lumMod val="60000"/>
                  <a:lumOff val="40000"/>
                </a:srgbClr>
              </a:solidFill>
              <a:latin typeface="Gill Sans Nova Cond Lt" panose="020B0306020104020203" pitchFamily="34" charset="0"/>
              <a:ea typeface="+mn-ea"/>
              <a:cs typeface="+mn-cs"/>
            </a:endParaRPr>
          </a:p>
        </p:txBody>
      </p:sp>
      <p:sp>
        <p:nvSpPr>
          <p:cNvPr id="253" name="Rectangle: Rounded Corners 252">
            <a:extLst>
              <a:ext uri="{FF2B5EF4-FFF2-40B4-BE49-F238E27FC236}">
                <a16:creationId xmlns:a16="http://schemas.microsoft.com/office/drawing/2014/main" id="{F46C421D-DDD0-437D-B939-C9C36F396359}"/>
              </a:ext>
            </a:extLst>
          </p:cNvPr>
          <p:cNvSpPr/>
          <p:nvPr/>
        </p:nvSpPr>
        <p:spPr>
          <a:xfrm>
            <a:off x="191809" y="5690627"/>
            <a:ext cx="2560000" cy="921600"/>
          </a:xfrm>
          <a:prstGeom prst="roundRect">
            <a:avLst/>
          </a:prstGeom>
          <a:solidFill>
            <a:srgbClr val="00859D"/>
          </a:solidFill>
          <a:ln>
            <a:noFill/>
          </a:ln>
        </p:spPr>
        <p:style>
          <a:lnRef idx="0">
            <a:scrgbClr r="0" g="0" b="0"/>
          </a:lnRef>
          <a:fillRef idx="0">
            <a:scrgbClr r="0" g="0" b="0"/>
          </a:fillRef>
          <a:effectRef idx="0">
            <a:scrgbClr r="0" g="0" b="0"/>
          </a:effectRef>
          <a:fontRef idx="minor">
            <a:schemeClr val="lt1"/>
          </a:fontRef>
        </p:style>
        <p:txBody>
          <a:bodyPr lIns="0" rIns="51200" rtlCol="0" anchor="ctr"/>
          <a:lstStyle/>
          <a:p>
            <a:r>
              <a:rPr lang="lv-LV" sz="1991" b="0" dirty="0">
                <a:solidFill>
                  <a:prstClr val="white"/>
                </a:solidFill>
              </a:rPr>
              <a:t>2020. gada prognozes</a:t>
            </a:r>
          </a:p>
          <a:p>
            <a:r>
              <a:rPr lang="lv-LV" sz="1991" dirty="0">
                <a:solidFill>
                  <a:prstClr val="white"/>
                </a:solidFill>
              </a:rPr>
              <a:t>+5’000 </a:t>
            </a:r>
            <a:endParaRPr lang="en-GB" sz="1991" dirty="0">
              <a:solidFill>
                <a:prstClr val="white"/>
              </a:solidFill>
            </a:endParaRPr>
          </a:p>
        </p:txBody>
      </p:sp>
      <p:sp>
        <p:nvSpPr>
          <p:cNvPr id="254" name="Arrow: Down 253">
            <a:extLst>
              <a:ext uri="{FF2B5EF4-FFF2-40B4-BE49-F238E27FC236}">
                <a16:creationId xmlns:a16="http://schemas.microsoft.com/office/drawing/2014/main" id="{7EC326DC-309B-42AE-A4BF-83F9FED6DA6A}"/>
              </a:ext>
            </a:extLst>
          </p:cNvPr>
          <p:cNvSpPr/>
          <p:nvPr/>
        </p:nvSpPr>
        <p:spPr>
          <a:xfrm rot="10800000">
            <a:off x="2864807" y="4817676"/>
            <a:ext cx="357057" cy="387370"/>
          </a:xfrm>
          <a:prstGeom prst="downArrow">
            <a:avLst/>
          </a:prstGeom>
          <a:solidFill>
            <a:srgbClr val="FF0000">
              <a:alpha val="7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en-GB" sz="2560" b="0" kern="1200">
              <a:solidFill>
                <a:prstClr val="white"/>
              </a:solidFill>
              <a:latin typeface="Calibri" panose="020F0502020204030204"/>
            </a:endParaRPr>
          </a:p>
        </p:txBody>
      </p:sp>
      <p:sp>
        <p:nvSpPr>
          <p:cNvPr id="255" name="Arrow: Down 254">
            <a:extLst>
              <a:ext uri="{FF2B5EF4-FFF2-40B4-BE49-F238E27FC236}">
                <a16:creationId xmlns:a16="http://schemas.microsoft.com/office/drawing/2014/main" id="{BDB1E9AC-69B3-4530-9D39-8B27BEA7B2AC}"/>
              </a:ext>
            </a:extLst>
          </p:cNvPr>
          <p:cNvSpPr/>
          <p:nvPr/>
        </p:nvSpPr>
        <p:spPr>
          <a:xfrm rot="10800000">
            <a:off x="2810024" y="5900193"/>
            <a:ext cx="357057" cy="387370"/>
          </a:xfrm>
          <a:prstGeom prst="downArrow">
            <a:avLst/>
          </a:prstGeom>
          <a:solidFill>
            <a:srgbClr val="FF0000">
              <a:alpha val="7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en-GB" sz="2560" b="0" kern="1200">
              <a:solidFill>
                <a:prstClr val="white"/>
              </a:solidFill>
              <a:latin typeface="Calibri" panose="020F0502020204030204"/>
            </a:endParaRPr>
          </a:p>
        </p:txBody>
      </p:sp>
      <p:sp>
        <p:nvSpPr>
          <p:cNvPr id="256" name="Arrow: Down 255">
            <a:extLst>
              <a:ext uri="{FF2B5EF4-FFF2-40B4-BE49-F238E27FC236}">
                <a16:creationId xmlns:a16="http://schemas.microsoft.com/office/drawing/2014/main" id="{21958CDD-6FC0-4C4E-BB85-E10C5718EF47}"/>
              </a:ext>
            </a:extLst>
          </p:cNvPr>
          <p:cNvSpPr/>
          <p:nvPr/>
        </p:nvSpPr>
        <p:spPr>
          <a:xfrm rot="10800000">
            <a:off x="14121719" y="6570279"/>
            <a:ext cx="357057" cy="387370"/>
          </a:xfrm>
          <a:prstGeom prst="downArrow">
            <a:avLst/>
          </a:prstGeom>
          <a:solidFill>
            <a:srgbClr val="FF0000">
              <a:alpha val="7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en-GB" sz="2560" b="0" kern="1200">
              <a:solidFill>
                <a:prstClr val="white"/>
              </a:solidFill>
              <a:latin typeface="Calibri" panose="020F0502020204030204"/>
            </a:endParaRPr>
          </a:p>
        </p:txBody>
      </p:sp>
      <p:sp>
        <p:nvSpPr>
          <p:cNvPr id="257" name="Arrow: Down 256">
            <a:extLst>
              <a:ext uri="{FF2B5EF4-FFF2-40B4-BE49-F238E27FC236}">
                <a16:creationId xmlns:a16="http://schemas.microsoft.com/office/drawing/2014/main" id="{C3680209-A42F-4B89-A264-FB73327CD5D6}"/>
              </a:ext>
            </a:extLst>
          </p:cNvPr>
          <p:cNvSpPr/>
          <p:nvPr/>
        </p:nvSpPr>
        <p:spPr>
          <a:xfrm>
            <a:off x="13721444" y="3258875"/>
            <a:ext cx="372016" cy="387370"/>
          </a:xfrm>
          <a:prstGeom prst="downArrow">
            <a:avLst/>
          </a:prstGeom>
          <a:solidFill>
            <a:srgbClr val="00B050">
              <a:alpha val="7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en-GB" sz="2560" b="0" kern="1200">
              <a:solidFill>
                <a:prstClr val="white"/>
              </a:solidFill>
              <a:latin typeface="Calibri" panose="020F0502020204030204"/>
            </a:endParaRPr>
          </a:p>
        </p:txBody>
      </p:sp>
      <p:sp>
        <p:nvSpPr>
          <p:cNvPr id="258" name="Arrow: Down 257">
            <a:extLst>
              <a:ext uri="{FF2B5EF4-FFF2-40B4-BE49-F238E27FC236}">
                <a16:creationId xmlns:a16="http://schemas.microsoft.com/office/drawing/2014/main" id="{DE56F5E0-C11F-4FCC-89EE-7C1A3C2F3087}"/>
              </a:ext>
            </a:extLst>
          </p:cNvPr>
          <p:cNvSpPr/>
          <p:nvPr/>
        </p:nvSpPr>
        <p:spPr>
          <a:xfrm>
            <a:off x="2961400" y="7818242"/>
            <a:ext cx="372016" cy="387370"/>
          </a:xfrm>
          <a:prstGeom prst="downArrow">
            <a:avLst/>
          </a:prstGeom>
          <a:solidFill>
            <a:srgbClr val="00B050">
              <a:alpha val="7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00484" hangingPunct="1"/>
            <a:endParaRPr lang="en-GB" sz="2560" b="0" kern="1200">
              <a:solidFill>
                <a:prstClr val="white"/>
              </a:solidFill>
              <a:latin typeface="Calibri" panose="020F0502020204030204"/>
            </a:endParaRPr>
          </a:p>
        </p:txBody>
      </p:sp>
    </p:spTree>
    <p:extLst>
      <p:ext uri="{BB962C8B-B14F-4D97-AF65-F5344CB8AC3E}">
        <p14:creationId xmlns:p14="http://schemas.microsoft.com/office/powerpoint/2010/main" val="2008142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85184A-07F1-EC51-51D2-2A6B2BD8894C}"/>
              </a:ext>
            </a:extLst>
          </p:cNvPr>
          <p:cNvSpPr>
            <a:spLocks noGrp="1"/>
          </p:cNvSpPr>
          <p:nvPr>
            <p:ph type="sldNum" sz="quarter" idx="12"/>
          </p:nvPr>
        </p:nvSpPr>
        <p:spPr/>
        <p:txBody>
          <a:bodyPr/>
          <a:lstStyle/>
          <a:p>
            <a:fld id="{8891F8A6-FDBB-A34F-8650-67E0D2FBAF55}" type="slidenum">
              <a:rPr lang="en-LV" smtClean="0"/>
              <a:pPr/>
              <a:t>19</a:t>
            </a:fld>
            <a:endParaRPr lang="en-LV" dirty="0"/>
          </a:p>
        </p:txBody>
      </p:sp>
      <p:graphicFrame>
        <p:nvGraphicFramePr>
          <p:cNvPr id="7" name="Chart 6">
            <a:extLst>
              <a:ext uri="{FF2B5EF4-FFF2-40B4-BE49-F238E27FC236}">
                <a16:creationId xmlns:a16="http://schemas.microsoft.com/office/drawing/2014/main" id="{86169338-8811-FE13-9EC5-1EF241394995}"/>
              </a:ext>
            </a:extLst>
          </p:cNvPr>
          <p:cNvGraphicFramePr/>
          <p:nvPr>
            <p:extLst>
              <p:ext uri="{D42A27DB-BD31-4B8C-83A1-F6EECF244321}">
                <p14:modId xmlns:p14="http://schemas.microsoft.com/office/powerpoint/2010/main" val="904216357"/>
              </p:ext>
            </p:extLst>
          </p:nvPr>
        </p:nvGraphicFramePr>
        <p:xfrm>
          <a:off x="54455" y="2254580"/>
          <a:ext cx="7748125" cy="72345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A9139CB2-E533-0DC7-BD8F-3392627A9E31}"/>
              </a:ext>
            </a:extLst>
          </p:cNvPr>
          <p:cNvGraphicFramePr/>
          <p:nvPr>
            <p:extLst>
              <p:ext uri="{D42A27DB-BD31-4B8C-83A1-F6EECF244321}">
                <p14:modId xmlns:p14="http://schemas.microsoft.com/office/powerpoint/2010/main" val="2086331551"/>
              </p:ext>
            </p:extLst>
          </p:nvPr>
        </p:nvGraphicFramePr>
        <p:xfrm>
          <a:off x="8586784" y="2315106"/>
          <a:ext cx="8315068" cy="723450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8E1B1BB-C890-DAF1-FA2B-0614130E0D72}"/>
              </a:ext>
            </a:extLst>
          </p:cNvPr>
          <p:cNvSpPr txBox="1"/>
          <p:nvPr/>
        </p:nvSpPr>
        <p:spPr>
          <a:xfrm>
            <a:off x="3021173" y="1728728"/>
            <a:ext cx="2804160" cy="486287"/>
          </a:xfrm>
          <a:prstGeom prst="rect">
            <a:avLst/>
          </a:prstGeom>
          <a:noFill/>
        </p:spPr>
        <p:txBody>
          <a:bodyPr wrap="square">
            <a:spAutoFit/>
          </a:bodyPr>
          <a:lstStyle/>
          <a:p>
            <a:r>
              <a:rPr lang="lv-LV" sz="2560" dirty="0">
                <a:solidFill>
                  <a:srgbClr val="215868"/>
                </a:solidFill>
                <a:latin typeface="Calibri Light" panose="020F0302020204030204" pitchFamily="34" charset="0"/>
                <a:ea typeface="Calibri" panose="020F0502020204030204" pitchFamily="34" charset="0"/>
              </a:rPr>
              <a:t>Augstākā izglītība</a:t>
            </a:r>
            <a:endParaRPr lang="lv-LV" sz="3414" dirty="0"/>
          </a:p>
        </p:txBody>
      </p:sp>
      <p:sp>
        <p:nvSpPr>
          <p:cNvPr id="10" name="TextBox 9">
            <a:extLst>
              <a:ext uri="{FF2B5EF4-FFF2-40B4-BE49-F238E27FC236}">
                <a16:creationId xmlns:a16="http://schemas.microsoft.com/office/drawing/2014/main" id="{2A88E634-7E71-FF8D-F755-DDD4A6B80EF8}"/>
              </a:ext>
            </a:extLst>
          </p:cNvPr>
          <p:cNvSpPr txBox="1"/>
          <p:nvPr/>
        </p:nvSpPr>
        <p:spPr>
          <a:xfrm>
            <a:off x="10078984" y="1728728"/>
            <a:ext cx="5933440" cy="486287"/>
          </a:xfrm>
          <a:prstGeom prst="rect">
            <a:avLst/>
          </a:prstGeom>
          <a:noFill/>
        </p:spPr>
        <p:txBody>
          <a:bodyPr wrap="square">
            <a:spAutoFit/>
          </a:bodyPr>
          <a:lstStyle/>
          <a:p>
            <a:r>
              <a:rPr lang="lv-LV" sz="2560" dirty="0">
                <a:solidFill>
                  <a:srgbClr val="215868"/>
                </a:solidFill>
                <a:latin typeface="Calibri Light" panose="020F0302020204030204" pitchFamily="34" charset="0"/>
                <a:ea typeface="Calibri" panose="020F0502020204030204" pitchFamily="34" charset="0"/>
              </a:rPr>
              <a:t>Arodizglītība un profesionālā vidējā izglītība</a:t>
            </a:r>
            <a:endParaRPr lang="lv-LV" sz="3414" dirty="0"/>
          </a:p>
        </p:txBody>
      </p:sp>
      <p:sp>
        <p:nvSpPr>
          <p:cNvPr id="11" name="TextBox 10">
            <a:extLst>
              <a:ext uri="{FF2B5EF4-FFF2-40B4-BE49-F238E27FC236}">
                <a16:creationId xmlns:a16="http://schemas.microsoft.com/office/drawing/2014/main" id="{153415C0-686D-9B4D-036A-49BC7672BAFA}"/>
              </a:ext>
            </a:extLst>
          </p:cNvPr>
          <p:cNvSpPr txBox="1"/>
          <p:nvPr/>
        </p:nvSpPr>
        <p:spPr>
          <a:xfrm>
            <a:off x="4883841" y="9372093"/>
            <a:ext cx="6949439" cy="355034"/>
          </a:xfrm>
          <a:prstGeom prst="rect">
            <a:avLst/>
          </a:prstGeom>
          <a:noFill/>
        </p:spPr>
        <p:txBody>
          <a:bodyPr wrap="square">
            <a:spAutoFit/>
          </a:bodyPr>
          <a:lstStyle/>
          <a:p>
            <a:pPr algn="just">
              <a:spcBef>
                <a:spcPts val="853"/>
              </a:spcBef>
              <a:spcAft>
                <a:spcPts val="853"/>
              </a:spcAft>
            </a:pPr>
            <a:r>
              <a:rPr lang="lv-LV" sz="1707" b="0" dirty="0">
                <a:latin typeface="Calibri Light" panose="020F0302020204030204" pitchFamily="34" charset="0"/>
                <a:ea typeface="Calibri" panose="020F0502020204030204" pitchFamily="34" charset="0"/>
              </a:rPr>
              <a:t>*  Prognozētā darbaspēka pieprasījuma un piedāvājuma starpība</a:t>
            </a:r>
            <a:endParaRPr lang="lv-LV" sz="2845" b="0" dirty="0">
              <a:latin typeface="Times New Roman" panose="02020603050405020304" pitchFamily="18" charset="0"/>
              <a:ea typeface="Calibri" panose="020F0502020204030204" pitchFamily="34" charset="0"/>
            </a:endParaRPr>
          </a:p>
        </p:txBody>
      </p:sp>
      <p:sp>
        <p:nvSpPr>
          <p:cNvPr id="12" name="Slide Number Placeholder 1">
            <a:extLst>
              <a:ext uri="{FF2B5EF4-FFF2-40B4-BE49-F238E27FC236}">
                <a16:creationId xmlns:a16="http://schemas.microsoft.com/office/drawing/2014/main" id="{82CF93D8-A7CB-6B2E-4CA2-C8FC4DF4CB65}"/>
              </a:ext>
            </a:extLst>
          </p:cNvPr>
          <p:cNvSpPr txBox="1">
            <a:spLocks/>
          </p:cNvSpPr>
          <p:nvPr/>
        </p:nvSpPr>
        <p:spPr>
          <a:xfrm>
            <a:off x="16662663" y="9227097"/>
            <a:ext cx="478371" cy="393953"/>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422">
                <a:solidFill>
                  <a:schemeClr val="tx1">
                    <a:tint val="75000"/>
                  </a:schemeClr>
                </a:solidFill>
                <a:latin typeface="Segoe UI Light" panose="020B0502040204020203" pitchFamily="34" charset="0"/>
              </a:rPr>
              <a:pPr algn="r"/>
              <a:t>19</a:t>
            </a:fld>
            <a:endParaRPr lang="en-US" altLang="lv-LV" sz="1422" dirty="0">
              <a:solidFill>
                <a:schemeClr val="tx1">
                  <a:tint val="75000"/>
                </a:schemeClr>
              </a:solidFill>
              <a:latin typeface="Segoe UI Light" panose="020B0502040204020203" pitchFamily="34" charset="0"/>
            </a:endParaRPr>
          </a:p>
        </p:txBody>
      </p:sp>
      <p:sp>
        <p:nvSpPr>
          <p:cNvPr id="13" name="TextBox 12">
            <a:extLst>
              <a:ext uri="{FF2B5EF4-FFF2-40B4-BE49-F238E27FC236}">
                <a16:creationId xmlns:a16="http://schemas.microsoft.com/office/drawing/2014/main" id="{7F086473-CB7B-CA73-E50A-E505692710F5}"/>
              </a:ext>
            </a:extLst>
          </p:cNvPr>
          <p:cNvSpPr txBox="1"/>
          <p:nvPr/>
        </p:nvSpPr>
        <p:spPr>
          <a:xfrm>
            <a:off x="180213" y="9382029"/>
            <a:ext cx="2548497" cy="289310"/>
          </a:xfrm>
          <a:prstGeom prst="rect">
            <a:avLst/>
          </a:prstGeom>
          <a:noFill/>
        </p:spPr>
        <p:txBody>
          <a:bodyPr wrap="square" rtlCol="0">
            <a:spAutoFit/>
          </a:bodyPr>
          <a:lstStyle/>
          <a:p>
            <a:pPr defTabSz="975364">
              <a:defRPr/>
            </a:pPr>
            <a:r>
              <a:rPr lang="lv-LV" sz="1280" b="0" dirty="0">
                <a:latin typeface="Segoe UI Light" panose="020B0502040204020203" pitchFamily="34" charset="0"/>
                <a:ea typeface="Verdana" panose="020B0604030504040204" pitchFamily="34" charset="0"/>
                <a:cs typeface="Verdana" panose="020B0604030504040204" pitchFamily="34" charset="0"/>
              </a:rPr>
              <a:t>Avots</a:t>
            </a:r>
            <a:r>
              <a:rPr lang="en-US" sz="1280" b="0" dirty="0">
                <a:latin typeface="Segoe UI Light" panose="020B0502040204020203" pitchFamily="34" charset="0"/>
                <a:ea typeface="Verdana" panose="020B0604030504040204" pitchFamily="34" charset="0"/>
                <a:cs typeface="Verdana" panose="020B0604030504040204" pitchFamily="34" charset="0"/>
              </a:rPr>
              <a:t>: </a:t>
            </a:r>
            <a:r>
              <a:rPr lang="lv-LV" sz="1280" b="0" dirty="0">
                <a:latin typeface="Segoe UI Light" panose="020B0502040204020203" pitchFamily="34" charset="0"/>
                <a:ea typeface="Verdana" panose="020B0604030504040204" pitchFamily="34" charset="0"/>
                <a:cs typeface="Verdana" panose="020B0604030504040204" pitchFamily="34" charset="0"/>
              </a:rPr>
              <a:t>EM prognozes (2022)</a:t>
            </a:r>
            <a:endParaRPr lang="en-US" sz="1280" b="0" dirty="0">
              <a:latin typeface="Segoe UI Light" panose="020B0502040204020203" pitchFamily="34" charset="0"/>
              <a:ea typeface="Verdana" panose="020B0604030504040204" pitchFamily="34" charset="0"/>
              <a:cs typeface="Verdana" panose="020B0604030504040204" pitchFamily="34" charset="0"/>
            </a:endParaRPr>
          </a:p>
        </p:txBody>
      </p:sp>
      <p:sp>
        <p:nvSpPr>
          <p:cNvPr id="15" name="TextBox 14">
            <a:extLst>
              <a:ext uri="{FF2B5EF4-FFF2-40B4-BE49-F238E27FC236}">
                <a16:creationId xmlns:a16="http://schemas.microsoft.com/office/drawing/2014/main" id="{899A041B-129D-9017-80F0-0052617F0CFE}"/>
              </a:ext>
            </a:extLst>
          </p:cNvPr>
          <p:cNvSpPr txBox="1"/>
          <p:nvPr/>
        </p:nvSpPr>
        <p:spPr>
          <a:xfrm>
            <a:off x="1274339" y="387345"/>
            <a:ext cx="15560973" cy="967957"/>
          </a:xfrm>
          <a:prstGeom prst="rect">
            <a:avLst/>
          </a:prstGeom>
          <a:noFill/>
        </p:spPr>
        <p:txBody>
          <a:bodyPr wrap="square">
            <a:spAutoFit/>
          </a:bodyPr>
          <a:lstStyle/>
          <a:p>
            <a:pPr algn="ctr"/>
            <a:r>
              <a:rPr lang="lv-LV" sz="2845" b="0" kern="1200" cap="all" dirty="0">
                <a:solidFill>
                  <a:srgbClr val="00859B"/>
                </a:solidFill>
                <a:latin typeface="Verdana" panose="020B0604030504040204" pitchFamily="34" charset="0"/>
                <a:ea typeface="Verdana" panose="020B0604030504040204" pitchFamily="34" charset="0"/>
                <a:cs typeface="Segoe UI Light" panose="020B0502040204020203" pitchFamily="34" charset="0"/>
              </a:rPr>
              <a:t>TOP 20 IZGLĪTĪBAS PROGRAMMU GRUPAS AR LIELĀKO PROGNOZĒJAMO DARBASPĒKA IZTRŪKUMU 2030. GADĀ*</a:t>
            </a:r>
          </a:p>
        </p:txBody>
      </p:sp>
    </p:spTree>
    <p:extLst>
      <p:ext uri="{BB962C8B-B14F-4D97-AF65-F5344CB8AC3E}">
        <p14:creationId xmlns:p14="http://schemas.microsoft.com/office/powerpoint/2010/main" val="3857130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A61547-5105-4E0B-95DE-0EC08A335A7F}"/>
              </a:ext>
            </a:extLst>
          </p:cNvPr>
          <p:cNvSpPr txBox="1">
            <a:spLocks/>
          </p:cNvSpPr>
          <p:nvPr/>
        </p:nvSpPr>
        <p:spPr>
          <a:xfrm>
            <a:off x="2412449" y="284315"/>
            <a:ext cx="14297095" cy="784614"/>
          </a:xfrm>
          <a:prstGeom prst="rect">
            <a:avLst/>
          </a:prstGeom>
        </p:spPr>
        <p:txBody>
          <a:bodyPr vert="horz" lIns="130048" tIns="65025" rIns="130048" bIns="65025"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defRPr/>
            </a:pPr>
            <a:r>
              <a:rPr lang="lv-LV" sz="2801" b="0" dirty="0">
                <a:solidFill>
                  <a:srgbClr val="00859B"/>
                </a:solidFill>
                <a:latin typeface="Verdana" panose="020B0604030504040204" pitchFamily="34" charset="0"/>
                <a:ea typeface="Verdana" panose="020B0604030504040204" pitchFamily="34" charset="0"/>
              </a:rPr>
              <a:t>EM VIDĒJA UN ILGTERMIŅA DARBA TIRGUS PROGNOZES</a:t>
            </a:r>
            <a:endParaRPr lang="en-GB" altLang="lv-LV" sz="2801" b="0" dirty="0">
              <a:solidFill>
                <a:srgbClr val="00859B"/>
              </a:solidFill>
              <a:latin typeface="Verdana" panose="020B0604030504040204" pitchFamily="34" charset="0"/>
              <a:ea typeface="Verdana" panose="020B0604030504040204" pitchFamily="34" charset="0"/>
            </a:endParaRPr>
          </a:p>
        </p:txBody>
      </p:sp>
      <p:sp>
        <p:nvSpPr>
          <p:cNvPr id="5" name="Content Placeholder 2">
            <a:extLst>
              <a:ext uri="{FF2B5EF4-FFF2-40B4-BE49-F238E27FC236}">
                <a16:creationId xmlns:a16="http://schemas.microsoft.com/office/drawing/2014/main" id="{2E58BAC8-B6A5-42F1-97C5-FEDF0DBF60DE}"/>
              </a:ext>
            </a:extLst>
          </p:cNvPr>
          <p:cNvSpPr txBox="1">
            <a:spLocks/>
          </p:cNvSpPr>
          <p:nvPr/>
        </p:nvSpPr>
        <p:spPr>
          <a:xfrm>
            <a:off x="211713" y="2862232"/>
            <a:ext cx="9143505" cy="5820614"/>
          </a:xfrm>
          <a:prstGeom prst="rect">
            <a:avLst/>
          </a:prstGeom>
        </p:spPr>
        <p:txBody>
          <a:bodyPr vert="horz" lIns="130048" tIns="65025" rIns="130048" bIns="650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6695" indent="-487681">
              <a:lnSpc>
                <a:spcPct val="100000"/>
              </a:lnSpc>
              <a:spcBef>
                <a:spcPts val="853"/>
              </a:spcBef>
              <a:spcAft>
                <a:spcPts val="853"/>
              </a:spcAft>
              <a:buClr>
                <a:srgbClr val="0B768B"/>
              </a:buClr>
              <a:buSzPct val="150000"/>
              <a:buFont typeface="Wingdings" panose="05000000000000000000" pitchFamily="2" charset="2"/>
              <a:buChar char="§"/>
            </a:pPr>
            <a:r>
              <a:rPr lang="lv-LV" altLang="lv-LV" sz="2399" b="0" dirty="0">
                <a:latin typeface="Segoe UI Light" panose="020B0502040204020203" pitchFamily="34" charset="0"/>
              </a:rPr>
              <a:t>Tiek sagatavotas vidējā termiņa periodam (5-7 gadi uz priekšu) un ilgtermiņa periodam (17-20 gadi uz priekšu).</a:t>
            </a:r>
          </a:p>
          <a:p>
            <a:pPr marL="636695" indent="-487681">
              <a:lnSpc>
                <a:spcPct val="100000"/>
              </a:lnSpc>
              <a:spcBef>
                <a:spcPts val="853"/>
              </a:spcBef>
              <a:spcAft>
                <a:spcPts val="853"/>
              </a:spcAft>
              <a:buClr>
                <a:srgbClr val="0B768B"/>
              </a:buClr>
              <a:buSzPct val="150000"/>
              <a:buFont typeface="Wingdings" panose="05000000000000000000" pitchFamily="2" charset="2"/>
              <a:buChar char="§"/>
            </a:pPr>
            <a:r>
              <a:rPr lang="lv-LV" altLang="lv-LV" sz="2399" b="0" dirty="0">
                <a:latin typeface="Segoe UI Light" panose="020B0502040204020203" pitchFamily="34" charset="0"/>
              </a:rPr>
              <a:t>Tiek pārskatītas reizi 2 gados (pēdējo reizi aktualizētas 2022. gada pavasarī).</a:t>
            </a:r>
          </a:p>
          <a:p>
            <a:pPr marL="636695" indent="-487681">
              <a:lnSpc>
                <a:spcPct val="100000"/>
              </a:lnSpc>
              <a:spcBef>
                <a:spcPts val="853"/>
              </a:spcBef>
              <a:spcAft>
                <a:spcPts val="853"/>
              </a:spcAft>
              <a:buClr>
                <a:srgbClr val="0B768B"/>
              </a:buClr>
              <a:buSzPct val="150000"/>
              <a:buFont typeface="Wingdings" panose="05000000000000000000" pitchFamily="2" charset="2"/>
              <a:buChar char="§"/>
            </a:pPr>
            <a:r>
              <a:rPr lang="lv-LV" altLang="lv-LV" sz="2399" b="0" dirty="0">
                <a:latin typeface="Segoe UI Light" panose="020B0502040204020203" pitchFamily="34" charset="0"/>
              </a:rPr>
              <a:t>Prognozes balstītas uz ekonomikas izaugsmes mērķa scenāriju - ietver vidēja un ilgtermiņa ekonomikas struktūrpolitikas uzstādījumus, kas noteikti Latvijas ilgtspējīgas attīstības stratēģijā „Latvija 2030” un Latvijas Nacionālajā attīstības plāna 2021.-2027. gadam projektā.</a:t>
            </a:r>
          </a:p>
          <a:p>
            <a:pPr marL="636695" indent="-487681">
              <a:lnSpc>
                <a:spcPct val="100000"/>
              </a:lnSpc>
              <a:spcBef>
                <a:spcPts val="853"/>
              </a:spcBef>
              <a:spcAft>
                <a:spcPts val="853"/>
              </a:spcAft>
              <a:buClr>
                <a:srgbClr val="0B768B"/>
              </a:buClr>
              <a:buSzPct val="150000"/>
              <a:buFont typeface="Wingdings" panose="05000000000000000000" pitchFamily="2" charset="2"/>
              <a:buChar char="§"/>
            </a:pPr>
            <a:r>
              <a:rPr lang="lv-LV" altLang="lv-LV" sz="2399" b="0" dirty="0">
                <a:latin typeface="Segoe UI Light" panose="020B0502040204020203" pitchFamily="34" charset="0"/>
              </a:rPr>
              <a:t>Prognožu kopsavilkums un izrietošās politikas rekomendācijas apkopotas </a:t>
            </a:r>
            <a:r>
              <a:rPr lang="lv-LV" altLang="lv-LV" sz="2399" b="0" i="1" dirty="0">
                <a:latin typeface="Segoe UI Light" panose="020B0502040204020203" pitchFamily="34" charset="0"/>
              </a:rPr>
              <a:t>Informatīvajā ziņojumā par darba tirgus vidēja un ilgtermiņa prognozēm</a:t>
            </a:r>
            <a:r>
              <a:rPr lang="lv-LV" altLang="lv-LV" sz="2399" b="0" dirty="0">
                <a:latin typeface="Segoe UI Light" panose="020B0502040204020203" pitchFamily="34" charset="0"/>
              </a:rPr>
              <a:t>. </a:t>
            </a:r>
            <a:endParaRPr lang="en-GB" altLang="lv-LV" sz="2399" b="0" dirty="0">
              <a:latin typeface="Segoe UI Light" panose="020B0502040204020203" pitchFamily="34" charset="0"/>
            </a:endParaRPr>
          </a:p>
          <a:p>
            <a:pPr marL="636695" indent="-487681">
              <a:lnSpc>
                <a:spcPct val="100000"/>
              </a:lnSpc>
              <a:spcBef>
                <a:spcPts val="853"/>
              </a:spcBef>
              <a:spcAft>
                <a:spcPts val="853"/>
              </a:spcAft>
              <a:buClr>
                <a:srgbClr val="0B768B"/>
              </a:buClr>
              <a:buSzPct val="150000"/>
              <a:buFont typeface="Wingdings" panose="05000000000000000000" pitchFamily="2" charset="2"/>
              <a:buChar char="§"/>
            </a:pPr>
            <a:endParaRPr lang="en-GB" altLang="lv-LV" sz="2399" b="0" dirty="0">
              <a:latin typeface="Segoe UI Light" panose="020B0502040204020203" pitchFamily="34" charset="0"/>
            </a:endParaRPr>
          </a:p>
          <a:p>
            <a:pPr marL="149014" indent="0">
              <a:lnSpc>
                <a:spcPct val="100000"/>
              </a:lnSpc>
              <a:spcBef>
                <a:spcPts val="853"/>
              </a:spcBef>
              <a:spcAft>
                <a:spcPts val="853"/>
              </a:spcAft>
              <a:buClr>
                <a:srgbClr val="0B768B"/>
              </a:buClr>
              <a:buSzPct val="150000"/>
              <a:buNone/>
            </a:pPr>
            <a:endParaRPr lang="en-GB" altLang="lv-LV" sz="2399" i="1" dirty="0">
              <a:solidFill>
                <a:srgbClr val="015563"/>
              </a:solidFill>
              <a:latin typeface="Segoe UI Light" panose="020B0502040204020203" pitchFamily="34" charset="0"/>
            </a:endParaRPr>
          </a:p>
          <a:p>
            <a:pPr marL="149014" indent="0">
              <a:lnSpc>
                <a:spcPct val="100000"/>
              </a:lnSpc>
              <a:spcBef>
                <a:spcPts val="853"/>
              </a:spcBef>
              <a:spcAft>
                <a:spcPts val="853"/>
              </a:spcAft>
              <a:buClr>
                <a:srgbClr val="0B768B"/>
              </a:buClr>
              <a:buSzPct val="150000"/>
              <a:buNone/>
            </a:pPr>
            <a:r>
              <a:rPr lang="en-GB" altLang="lv-LV" sz="2399" i="1" dirty="0">
                <a:solidFill>
                  <a:srgbClr val="015563"/>
                </a:solidFill>
                <a:latin typeface="Segoe UI Light" panose="020B0502040204020203" pitchFamily="34" charset="0"/>
              </a:rPr>
              <a:t>	</a:t>
            </a:r>
            <a:endParaRPr lang="en-GB" altLang="lv-LV" sz="2399" dirty="0">
              <a:latin typeface="Segoe UI Light" panose="020B0502040204020203" pitchFamily="34" charset="0"/>
            </a:endParaRPr>
          </a:p>
        </p:txBody>
      </p:sp>
      <p:sp>
        <p:nvSpPr>
          <p:cNvPr id="6" name="Slide Number Placeholder 1">
            <a:extLst>
              <a:ext uri="{FF2B5EF4-FFF2-40B4-BE49-F238E27FC236}">
                <a16:creationId xmlns:a16="http://schemas.microsoft.com/office/drawing/2014/main" id="{E932B423-74FA-411C-BBB5-C5D209E009CA}"/>
              </a:ext>
            </a:extLst>
          </p:cNvPr>
          <p:cNvSpPr txBox="1">
            <a:spLocks/>
          </p:cNvSpPr>
          <p:nvPr/>
        </p:nvSpPr>
        <p:spPr>
          <a:xfrm>
            <a:off x="16709544" y="9287850"/>
            <a:ext cx="577992" cy="433492"/>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422">
                <a:solidFill>
                  <a:schemeClr val="tx1">
                    <a:tint val="75000"/>
                  </a:schemeClr>
                </a:solidFill>
                <a:latin typeface="Segoe UI Light" panose="020B0502040204020203" pitchFamily="34" charset="0"/>
              </a:rPr>
              <a:pPr algn="r"/>
              <a:t>2</a:t>
            </a:fld>
            <a:endParaRPr lang="en-US" altLang="lv-LV" sz="1422" dirty="0">
              <a:solidFill>
                <a:schemeClr val="tx1">
                  <a:tint val="75000"/>
                </a:schemeClr>
              </a:solidFill>
              <a:latin typeface="Segoe UI Light" panose="020B0502040204020203" pitchFamily="34" charset="0"/>
            </a:endParaRPr>
          </a:p>
        </p:txBody>
      </p:sp>
      <p:sp>
        <p:nvSpPr>
          <p:cNvPr id="7" name="Rectangle 6">
            <a:extLst>
              <a:ext uri="{FF2B5EF4-FFF2-40B4-BE49-F238E27FC236}">
                <a16:creationId xmlns:a16="http://schemas.microsoft.com/office/drawing/2014/main" id="{09220950-81AB-4445-AA84-DCB57F5B30F5}"/>
              </a:ext>
            </a:extLst>
          </p:cNvPr>
          <p:cNvSpPr/>
          <p:nvPr/>
        </p:nvSpPr>
        <p:spPr>
          <a:xfrm>
            <a:off x="211713" y="8596349"/>
            <a:ext cx="16916837" cy="966662"/>
          </a:xfrm>
          <a:prstGeom prst="rect">
            <a:avLst/>
          </a:prstGeom>
          <a:solidFill>
            <a:srgbClr val="228B9D">
              <a:alpha val="12000"/>
            </a:srgbClr>
          </a:solidFill>
        </p:spPr>
        <p:txBody>
          <a:bodyPr wrap="square" lIns="153600" tIns="153600" rIns="256001" bIns="153600">
            <a:spAutoFit/>
          </a:bodyPr>
          <a:lstStyle/>
          <a:p>
            <a:pPr marL="149014" algn="just">
              <a:spcBef>
                <a:spcPts val="853"/>
              </a:spcBef>
              <a:spcAft>
                <a:spcPts val="853"/>
              </a:spcAft>
              <a:buClr>
                <a:srgbClr val="0B768B"/>
              </a:buClr>
              <a:buSzPct val="150000"/>
            </a:pPr>
            <a:r>
              <a:rPr lang="lv-LV" altLang="lv-LV" sz="2133" i="1" dirty="0">
                <a:solidFill>
                  <a:schemeClr val="tx1">
                    <a:lumMod val="75000"/>
                    <a:lumOff val="25000"/>
                  </a:schemeClr>
                </a:solidFill>
                <a:latin typeface="Segoe UI Light" panose="020B0502040204020203" pitchFamily="34" charset="0"/>
              </a:rPr>
              <a:t>EM darba tirgus prognozes ir viens no instrumentiem, kas ļauj priekšlaicīgi paredzēt darba tirgus neatbilstību veidošanos nākotnē. Tās parāda iespējamās darba tirgus attīstības tendences un iespējamos riskus, saglabājoties esošai izglītības sistēmai un izglītības piedāvājuma struktūrai. </a:t>
            </a:r>
          </a:p>
        </p:txBody>
      </p:sp>
      <p:sp>
        <p:nvSpPr>
          <p:cNvPr id="16" name="Content Placeholder 2">
            <a:extLst>
              <a:ext uri="{FF2B5EF4-FFF2-40B4-BE49-F238E27FC236}">
                <a16:creationId xmlns:a16="http://schemas.microsoft.com/office/drawing/2014/main" id="{68DADE26-A031-4E20-96E6-85EFFAB5554F}"/>
              </a:ext>
            </a:extLst>
          </p:cNvPr>
          <p:cNvSpPr txBox="1">
            <a:spLocks/>
          </p:cNvSpPr>
          <p:nvPr/>
        </p:nvSpPr>
        <p:spPr bwMode="auto">
          <a:xfrm>
            <a:off x="915095" y="1556787"/>
            <a:ext cx="8440124"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3628" tIns="66815" rIns="133628" bIns="66815"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120000"/>
              </a:lnSpc>
              <a:spcBef>
                <a:spcPts val="1707"/>
              </a:spcBef>
              <a:spcAft>
                <a:spcPts val="853"/>
              </a:spcAft>
              <a:buClr>
                <a:srgbClr val="265A9A"/>
              </a:buClr>
              <a:buSzPct val="150000"/>
            </a:pPr>
            <a:r>
              <a:rPr lang="lv-LV" altLang="lv-LV" sz="2399" dirty="0"/>
              <a:t>Ekonomikas ministrija sagatavo darba tirgus prognozes kopš 2008. gada</a:t>
            </a:r>
          </a:p>
        </p:txBody>
      </p:sp>
      <p:pic>
        <p:nvPicPr>
          <p:cNvPr id="17" name="Picture 16">
            <a:extLst>
              <a:ext uri="{FF2B5EF4-FFF2-40B4-BE49-F238E27FC236}">
                <a16:creationId xmlns:a16="http://schemas.microsoft.com/office/drawing/2014/main" id="{EC001EB6-FAE9-42CC-B7D6-A57BAC06BF6F}"/>
              </a:ext>
            </a:extLst>
          </p:cNvPr>
          <p:cNvPicPr>
            <a:picLocks noChangeAspect="1"/>
          </p:cNvPicPr>
          <p:nvPr/>
        </p:nvPicPr>
        <p:blipFill rotWithShape="1">
          <a:blip r:embed="rId3"/>
          <a:srcRect b="44441"/>
          <a:stretch/>
        </p:blipFill>
        <p:spPr>
          <a:xfrm>
            <a:off x="9764610" y="5301477"/>
            <a:ext cx="2048449" cy="29028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Box 18">
            <a:extLst>
              <a:ext uri="{FF2B5EF4-FFF2-40B4-BE49-F238E27FC236}">
                <a16:creationId xmlns:a16="http://schemas.microsoft.com/office/drawing/2014/main" id="{AE45EA9A-A94D-497D-A056-82A631065624}"/>
              </a:ext>
            </a:extLst>
          </p:cNvPr>
          <p:cNvSpPr txBox="1"/>
          <p:nvPr/>
        </p:nvSpPr>
        <p:spPr>
          <a:xfrm>
            <a:off x="12302001" y="3364879"/>
            <a:ext cx="4663923" cy="351956"/>
          </a:xfrm>
          <a:prstGeom prst="rect">
            <a:avLst/>
          </a:prstGeom>
          <a:noFill/>
        </p:spPr>
        <p:txBody>
          <a:bodyPr wrap="square">
            <a:spAutoFit/>
          </a:bodyPr>
          <a:lstStyle/>
          <a:p>
            <a:r>
              <a:rPr lang="lv-LV" altLang="lv-LV" sz="1687" dirty="0">
                <a:solidFill>
                  <a:srgbClr val="015563"/>
                </a:solidFill>
                <a:latin typeface="Segoe UI Light" panose="020B0502040204020203" pitchFamily="34" charset="0"/>
                <a:cs typeface="Segoe UI Light" panose="020B0502040204020203" pitchFamily="34" charset="0"/>
                <a:hlinkClick r:id="rId4">
                  <a:extLst>
                    <a:ext uri="{A12FA001-AC4F-418D-AE19-62706E023703}">
                      <ahyp:hlinkClr xmlns:ahyp="http://schemas.microsoft.com/office/drawing/2018/hyperlinkcolor" val="tx"/>
                    </a:ext>
                  </a:extLst>
                </a:hlinkClick>
              </a:rPr>
              <a:t>https://www.em.gov.lv/lv/darba-tirgus-zinojums</a:t>
            </a:r>
            <a:endParaRPr lang="en-GB" sz="1687" dirty="0">
              <a:solidFill>
                <a:srgbClr val="015563"/>
              </a:solidFill>
              <a:latin typeface="Segoe UI Light" panose="020B0502040204020203" pitchFamily="34" charset="0"/>
              <a:cs typeface="Segoe UI Light" panose="020B0502040204020203" pitchFamily="34" charset="0"/>
            </a:endParaRPr>
          </a:p>
        </p:txBody>
      </p:sp>
      <p:sp>
        <p:nvSpPr>
          <p:cNvPr id="20" name="TextBox 19">
            <a:extLst>
              <a:ext uri="{FF2B5EF4-FFF2-40B4-BE49-F238E27FC236}">
                <a16:creationId xmlns:a16="http://schemas.microsoft.com/office/drawing/2014/main" id="{C23EBED7-AD10-4838-99BC-2316B8A07AD7}"/>
              </a:ext>
            </a:extLst>
          </p:cNvPr>
          <p:cNvSpPr txBox="1"/>
          <p:nvPr/>
        </p:nvSpPr>
        <p:spPr>
          <a:xfrm>
            <a:off x="11994395" y="5301477"/>
            <a:ext cx="5134154" cy="769441"/>
          </a:xfrm>
          <a:prstGeom prst="rect">
            <a:avLst/>
          </a:prstGeom>
          <a:noFill/>
        </p:spPr>
        <p:txBody>
          <a:bodyPr wrap="square">
            <a:spAutoFit/>
          </a:bodyPr>
          <a:lstStyle/>
          <a:p>
            <a:r>
              <a:rPr lang="lv-LV" altLang="lv-LV" sz="2200" dirty="0">
                <a:solidFill>
                  <a:schemeClr val="tx1">
                    <a:lumMod val="75000"/>
                    <a:lumOff val="25000"/>
                  </a:schemeClr>
                </a:solidFill>
                <a:latin typeface="Segoe UI Light" panose="020B0502040204020203" pitchFamily="34" charset="0"/>
                <a:cs typeface="Segoe UI Light" panose="020B0502040204020203" pitchFamily="34" charset="0"/>
              </a:rPr>
              <a:t>Detalizētas prognozes pieejamas darba tirgus prognožu platformā:</a:t>
            </a:r>
            <a:endParaRPr lang="en-GB" sz="2200" dirty="0"/>
          </a:p>
        </p:txBody>
      </p:sp>
      <p:sp>
        <p:nvSpPr>
          <p:cNvPr id="22" name="TextBox 21">
            <a:extLst>
              <a:ext uri="{FF2B5EF4-FFF2-40B4-BE49-F238E27FC236}">
                <a16:creationId xmlns:a16="http://schemas.microsoft.com/office/drawing/2014/main" id="{A5D4CB3A-470F-4303-A8A3-96FEA35C308D}"/>
              </a:ext>
            </a:extLst>
          </p:cNvPr>
          <p:cNvSpPr txBox="1"/>
          <p:nvPr/>
        </p:nvSpPr>
        <p:spPr>
          <a:xfrm>
            <a:off x="11853620" y="6879147"/>
            <a:ext cx="5560687" cy="351956"/>
          </a:xfrm>
          <a:prstGeom prst="rect">
            <a:avLst/>
          </a:prstGeom>
          <a:noFill/>
        </p:spPr>
        <p:txBody>
          <a:bodyPr wrap="square">
            <a:spAutoFit/>
          </a:bodyPr>
          <a:lstStyle/>
          <a:p>
            <a:r>
              <a:rPr lang="lv-LV" altLang="lv-LV" sz="1687" dirty="0">
                <a:solidFill>
                  <a:srgbClr val="015563"/>
                </a:solidFill>
                <a:latin typeface="Segoe UI Light" panose="020B0502040204020203" pitchFamily="34" charset="0"/>
                <a:cs typeface="Segoe UI Light" panose="020B0502040204020203" pitchFamily="34" charset="0"/>
                <a:hlinkClick r:id="rId5">
                  <a:extLst>
                    <a:ext uri="{A12FA001-AC4F-418D-AE19-62706E023703}">
                      <ahyp:hlinkClr xmlns:ahyp="http://schemas.microsoft.com/office/drawing/2018/hyperlinkcolor" val="tx"/>
                    </a:ext>
                  </a:extLst>
                </a:hlinkClick>
              </a:rPr>
              <a:t>https://prognozes.em.gov.lv/</a:t>
            </a:r>
            <a:endParaRPr lang="en-GB" sz="1687" dirty="0">
              <a:solidFill>
                <a:schemeClr val="accent1">
                  <a:lumMod val="50000"/>
                </a:schemeClr>
              </a:solidFill>
            </a:endParaRPr>
          </a:p>
        </p:txBody>
      </p:sp>
      <p:sp>
        <p:nvSpPr>
          <p:cNvPr id="23" name="TextBox 22">
            <a:extLst>
              <a:ext uri="{FF2B5EF4-FFF2-40B4-BE49-F238E27FC236}">
                <a16:creationId xmlns:a16="http://schemas.microsoft.com/office/drawing/2014/main" id="{EF87D6AE-01B4-420E-96DE-9E77342A6E6E}"/>
              </a:ext>
            </a:extLst>
          </p:cNvPr>
          <p:cNvSpPr txBox="1"/>
          <p:nvPr/>
        </p:nvSpPr>
        <p:spPr>
          <a:xfrm>
            <a:off x="12055522" y="2006641"/>
            <a:ext cx="5011901" cy="769441"/>
          </a:xfrm>
          <a:prstGeom prst="rect">
            <a:avLst/>
          </a:prstGeom>
          <a:noFill/>
        </p:spPr>
        <p:txBody>
          <a:bodyPr wrap="square">
            <a:spAutoFit/>
          </a:bodyPr>
          <a:lstStyle/>
          <a:p>
            <a:r>
              <a:rPr lang="lv-LV" altLang="lv-LV" sz="2200" dirty="0">
                <a:solidFill>
                  <a:schemeClr val="tx1">
                    <a:lumMod val="75000"/>
                    <a:lumOff val="25000"/>
                  </a:schemeClr>
                </a:solidFill>
                <a:latin typeface="Segoe UI Light" panose="020B0502040204020203" pitchFamily="34" charset="0"/>
                <a:cs typeface="Segoe UI Light" panose="020B0502040204020203" pitchFamily="34" charset="0"/>
              </a:rPr>
              <a:t>Informatīvais ziņojums par darba tirgus vidēja un ilgtermiņa prognozēm:</a:t>
            </a:r>
            <a:endParaRPr lang="en-GB" sz="2200" dirty="0"/>
          </a:p>
        </p:txBody>
      </p:sp>
      <p:pic>
        <p:nvPicPr>
          <p:cNvPr id="13" name="Picture 12">
            <a:extLst>
              <a:ext uri="{FF2B5EF4-FFF2-40B4-BE49-F238E27FC236}">
                <a16:creationId xmlns:a16="http://schemas.microsoft.com/office/drawing/2014/main" id="{DA2CCB06-64E0-414B-980D-977FDB9333DF}"/>
              </a:ext>
            </a:extLst>
          </p:cNvPr>
          <p:cNvPicPr>
            <a:picLocks noChangeAspect="1"/>
          </p:cNvPicPr>
          <p:nvPr/>
        </p:nvPicPr>
        <p:blipFill>
          <a:blip r:embed="rId6"/>
          <a:stretch>
            <a:fillRect/>
          </a:stretch>
        </p:blipFill>
        <p:spPr>
          <a:xfrm>
            <a:off x="9744331" y="1935989"/>
            <a:ext cx="2089008" cy="29408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638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BCF83E-FD6D-4947-9682-ADEA44FD67A5}"/>
              </a:ext>
            </a:extLst>
          </p:cNvPr>
          <p:cNvSpPr/>
          <p:nvPr/>
        </p:nvSpPr>
        <p:spPr>
          <a:xfrm>
            <a:off x="581691" y="-1797"/>
            <a:ext cx="2223757" cy="206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3" name="Content Placeholder 2">
            <a:extLst>
              <a:ext uri="{FF2B5EF4-FFF2-40B4-BE49-F238E27FC236}">
                <a16:creationId xmlns:a16="http://schemas.microsoft.com/office/drawing/2014/main" id="{F89DF106-0070-43C0-B084-46E2D98A901E}"/>
              </a:ext>
            </a:extLst>
          </p:cNvPr>
          <p:cNvSpPr>
            <a:spLocks noGrp="1"/>
          </p:cNvSpPr>
          <p:nvPr>
            <p:ph idx="1"/>
          </p:nvPr>
        </p:nvSpPr>
        <p:spPr>
          <a:xfrm>
            <a:off x="581693" y="1813038"/>
            <a:ext cx="16460607" cy="7312239"/>
          </a:xfrm>
        </p:spPr>
        <p:txBody>
          <a:bodyPr>
            <a:noAutofit/>
          </a:bodyPr>
          <a:lstStyle/>
          <a:p>
            <a:pPr marL="487681" indent="-487681">
              <a:lnSpc>
                <a:spcPct val="100000"/>
              </a:lnSpc>
              <a:spcBef>
                <a:spcPts val="0"/>
              </a:spcBef>
              <a:spcAft>
                <a:spcPts val="1422"/>
              </a:spcAft>
              <a:buClr>
                <a:srgbClr val="01859C"/>
              </a:buClr>
              <a:buFont typeface="Wingdings" panose="05000000000000000000" pitchFamily="2" charset="2"/>
              <a:buChar char="ü"/>
            </a:pPr>
            <a:r>
              <a:rPr lang="lv-LV" sz="2560" b="1" dirty="0"/>
              <a:t>Latvijas tautsaimniecība ir spējusi pielāgoties Covid-19 pandēmijas radītajiem izaicinājumiem, tomēr atsevišķu nozaru atgūšanās var būt ilgstoša. </a:t>
            </a:r>
            <a:r>
              <a:rPr lang="lv-LV" sz="2560" b="1" dirty="0">
                <a:ea typeface="Calibri" panose="020F0502020204030204" pitchFamily="34" charset="0"/>
                <a:cs typeface="Times New Roman" panose="02020603050405020304" pitchFamily="18" charset="0"/>
              </a:rPr>
              <a:t>Vidējā termiņa ekonomikas izaugsmi var kavēt nenoteiktība ģeopolitiskajā situācijā - īstermiņā situācija darba tirgū saglabāsies nogaidoša.</a:t>
            </a:r>
          </a:p>
          <a:p>
            <a:pPr marL="487681" indent="-487681">
              <a:lnSpc>
                <a:spcPct val="100000"/>
              </a:lnSpc>
              <a:spcBef>
                <a:spcPts val="0"/>
              </a:spcBef>
              <a:spcAft>
                <a:spcPts val="1422"/>
              </a:spcAft>
              <a:buClr>
                <a:srgbClr val="01859C"/>
              </a:buClr>
              <a:buFont typeface="Wingdings" panose="05000000000000000000" pitchFamily="2" charset="2"/>
              <a:buChar char="ü"/>
            </a:pPr>
            <a:r>
              <a:rPr lang="lv-LV" sz="2560" b="1" dirty="0"/>
              <a:t>Iedzīvotāju skaita lejupslīde laika periodā līdz 2040. gadam kļūs lēnāka, tomēr turpināsies sabiedrības novecošanās un samazināsies darbspējīgo iedzīvotāju skaits</a:t>
            </a:r>
            <a:r>
              <a:rPr lang="lv-LV" sz="2560" dirty="0"/>
              <a:t>, kas ietekmēs kopējo darbaspēka piedāvājumu un uzturēs spriedzi darba tirgū</a:t>
            </a:r>
          </a:p>
          <a:p>
            <a:pPr marL="487681" indent="-487681">
              <a:lnSpc>
                <a:spcPct val="100000"/>
              </a:lnSpc>
              <a:spcBef>
                <a:spcPts val="0"/>
              </a:spcBef>
              <a:spcAft>
                <a:spcPts val="1422"/>
              </a:spcAft>
              <a:buClr>
                <a:srgbClr val="01859C"/>
              </a:buClr>
              <a:buFont typeface="Wingdings" panose="05000000000000000000" pitchFamily="2" charset="2"/>
              <a:buChar char="ü"/>
            </a:pPr>
            <a:r>
              <a:rPr lang="lv-LV" sz="2560" b="1" dirty="0"/>
              <a:t>Nodarbināto skaits tuvākā nākotnē var neatgriezties pirms Covid-19 krīzes līmenī </a:t>
            </a:r>
            <a:r>
              <a:rPr lang="lv-LV" sz="2560" dirty="0"/>
              <a:t>- ekonomikas izaugsme būs balstīta uz produktivitātes pieaugumu, bet galvenās darba iespējas radīs aizvietojošais pieprasījums.</a:t>
            </a:r>
          </a:p>
          <a:p>
            <a:pPr marL="487681" indent="-487681">
              <a:lnSpc>
                <a:spcPct val="100000"/>
              </a:lnSpc>
              <a:spcBef>
                <a:spcPts val="0"/>
              </a:spcBef>
              <a:spcAft>
                <a:spcPts val="1422"/>
              </a:spcAft>
              <a:buClr>
                <a:srgbClr val="01859C"/>
              </a:buClr>
              <a:buFont typeface="Wingdings" panose="05000000000000000000" pitchFamily="2" charset="2"/>
              <a:buChar char="ü"/>
            </a:pPr>
            <a:r>
              <a:rPr lang="lv-LV" sz="2560" b="1" dirty="0"/>
              <a:t>Gan vidējā, gan ilgtermiņa palielināsies augstākās kvalifikācijas darbavietu īpatsvars, kā arī pieaugs pieprasījums pēc kvalificētiem speciālistiem ar profesionālo izglītību</a:t>
            </a:r>
          </a:p>
          <a:p>
            <a:pPr marL="487681" indent="-487681">
              <a:lnSpc>
                <a:spcPct val="100000"/>
              </a:lnSpc>
              <a:spcBef>
                <a:spcPts val="0"/>
              </a:spcBef>
              <a:spcAft>
                <a:spcPts val="853"/>
              </a:spcAft>
              <a:buClr>
                <a:srgbClr val="01859C"/>
              </a:buClr>
              <a:buFont typeface="Wingdings" panose="05000000000000000000" pitchFamily="2" charset="2"/>
              <a:buChar char="ü"/>
            </a:pPr>
            <a:r>
              <a:rPr lang="lv-LV" sz="2560" b="1" dirty="0">
                <a:ea typeface="Calibri" panose="020F0502020204030204" pitchFamily="34" charset="0"/>
                <a:cs typeface="Times New Roman" panose="02020603050405020304" pitchFamily="18" charset="0"/>
              </a:rPr>
              <a:t>Atbilstoši vidēja un ilgtermiņa darba tirgus prognozēm, paredzamas šādas būtiskākās darba tirgus disproporcijas:</a:t>
            </a:r>
          </a:p>
          <a:p>
            <a:pPr marL="921177" indent="-406402" algn="just">
              <a:spcBef>
                <a:spcPts val="853"/>
              </a:spcBef>
              <a:spcAft>
                <a:spcPts val="427"/>
              </a:spcAft>
              <a:buClr>
                <a:srgbClr val="01859C"/>
              </a:buClr>
              <a:buFont typeface="Arial" panose="020B0604020202020204" pitchFamily="34" charset="0"/>
              <a:buChar char="•"/>
            </a:pPr>
            <a:r>
              <a:rPr lang="lv-LV" sz="2276" i="1" dirty="0">
                <a:ea typeface="Calibri" panose="020F0502020204030204" pitchFamily="34" charset="0"/>
                <a:cs typeface="Times New Roman" panose="02020603050405020304" pitchFamily="18" charset="0"/>
              </a:rPr>
              <a:t>iztrūkums pēc augstākās kvalifikācijas dabaszinātņu, IKT un inženierzinātņu speciālistiem;</a:t>
            </a:r>
          </a:p>
          <a:p>
            <a:pPr marL="921177" indent="-406402" algn="just">
              <a:spcBef>
                <a:spcPts val="427"/>
              </a:spcBef>
              <a:spcAft>
                <a:spcPts val="427"/>
              </a:spcAft>
              <a:buClr>
                <a:srgbClr val="01859C"/>
              </a:buClr>
              <a:buFont typeface="Arial" panose="020B0604020202020204" pitchFamily="34" charset="0"/>
              <a:buChar char="•"/>
            </a:pPr>
            <a:r>
              <a:rPr lang="lv-LV" sz="2276" i="1" dirty="0">
                <a:ea typeface="Calibri" panose="020F0502020204030204" pitchFamily="34" charset="0"/>
                <a:cs typeface="Times New Roman" panose="02020603050405020304" pitchFamily="18" charset="0"/>
              </a:rPr>
              <a:t>augstākās kvalifikācijas darbaspēka pārpalikums ar izglītību sociālās, </a:t>
            </a:r>
            <a:r>
              <a:rPr lang="lv-LV" sz="2276" i="1" dirty="0" err="1">
                <a:ea typeface="Calibri" panose="020F0502020204030204" pitchFamily="34" charset="0"/>
                <a:cs typeface="Times New Roman" panose="02020603050405020304" pitchFamily="18" charset="0"/>
              </a:rPr>
              <a:t>komerczinātnēs</a:t>
            </a:r>
            <a:r>
              <a:rPr lang="lv-LV" sz="2276" i="1" dirty="0">
                <a:ea typeface="Calibri" panose="020F0502020204030204" pitchFamily="34" charset="0"/>
                <a:cs typeface="Times New Roman" panose="02020603050405020304" pitchFamily="18" charset="0"/>
              </a:rPr>
              <a:t> un humanitāras zinātnēs;</a:t>
            </a:r>
          </a:p>
          <a:p>
            <a:pPr marL="921177" indent="-406402" algn="just">
              <a:spcBef>
                <a:spcPts val="427"/>
              </a:spcBef>
              <a:spcAft>
                <a:spcPts val="427"/>
              </a:spcAft>
              <a:buClr>
                <a:srgbClr val="01859C"/>
              </a:buClr>
              <a:buFont typeface="Arial" panose="020B0604020202020204" pitchFamily="34" charset="0"/>
              <a:buChar char="•"/>
            </a:pPr>
            <a:r>
              <a:rPr lang="lv-LV" sz="2276" i="1" dirty="0">
                <a:ea typeface="Calibri" panose="020F0502020204030204" pitchFamily="34" charset="0"/>
                <a:cs typeface="Times New Roman" panose="02020603050405020304" pitchFamily="18" charset="0"/>
              </a:rPr>
              <a:t>iztrūkums pēc darbaspēka ar profesionālo vidējo izglītību. </a:t>
            </a:r>
          </a:p>
          <a:p>
            <a:pPr marL="921177" indent="-406402" algn="just">
              <a:spcBef>
                <a:spcPts val="427"/>
              </a:spcBef>
              <a:spcAft>
                <a:spcPts val="853"/>
              </a:spcAft>
              <a:buClr>
                <a:srgbClr val="01859C"/>
              </a:buClr>
              <a:buFont typeface="Arial" panose="020B0604020202020204" pitchFamily="34" charset="0"/>
              <a:buChar char="•"/>
            </a:pPr>
            <a:r>
              <a:rPr lang="lv-LV" sz="2276" i="1" dirty="0">
                <a:ea typeface="Calibri" panose="020F0502020204030204" pitchFamily="34" charset="0"/>
                <a:cs typeface="Times New Roman" panose="02020603050405020304" pitchFamily="18" charset="0"/>
              </a:rPr>
              <a:t>darbaspēka pārpalikums ar vidējo vispārējo izglītību, pamatizglītību un zemāku izglītības līmeni. </a:t>
            </a:r>
          </a:p>
          <a:p>
            <a:pPr marL="487681" indent="-487681">
              <a:lnSpc>
                <a:spcPct val="100000"/>
              </a:lnSpc>
              <a:spcBef>
                <a:spcPts val="853"/>
              </a:spcBef>
              <a:spcAft>
                <a:spcPts val="1422"/>
              </a:spcAft>
              <a:buClr>
                <a:srgbClr val="01859C"/>
              </a:buClr>
              <a:buFont typeface="Wingdings" panose="05000000000000000000" pitchFamily="2" charset="2"/>
              <a:buChar char="ü"/>
            </a:pPr>
            <a:r>
              <a:rPr lang="lv-LV" sz="2560" b="1" dirty="0">
                <a:cs typeface="Times New Roman" panose="02020603050405020304" pitchFamily="18" charset="0"/>
              </a:rPr>
              <a:t>Darbaspēka pieprasījuma un piedāvājuma neatbilstības var palielināt darba tirgus reģionālās atšķirības</a:t>
            </a:r>
          </a:p>
        </p:txBody>
      </p:sp>
      <p:sp>
        <p:nvSpPr>
          <p:cNvPr id="6" name="Slide Number Placeholder 1">
            <a:extLst>
              <a:ext uri="{FF2B5EF4-FFF2-40B4-BE49-F238E27FC236}">
                <a16:creationId xmlns:a16="http://schemas.microsoft.com/office/drawing/2014/main" id="{2D5361FD-B98A-42D6-8B3F-672487A6D603}"/>
              </a:ext>
            </a:extLst>
          </p:cNvPr>
          <p:cNvSpPr txBox="1">
            <a:spLocks/>
          </p:cNvSpPr>
          <p:nvPr/>
        </p:nvSpPr>
        <p:spPr>
          <a:xfrm>
            <a:off x="16724477" y="9276831"/>
            <a:ext cx="577992" cy="433492"/>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422">
                <a:solidFill>
                  <a:schemeClr val="tx1">
                    <a:tint val="75000"/>
                  </a:schemeClr>
                </a:solidFill>
                <a:latin typeface="Segoe UI Light" panose="020B0502040204020203" pitchFamily="34" charset="0"/>
              </a:rPr>
              <a:pPr algn="r"/>
              <a:t>20</a:t>
            </a:fld>
            <a:endParaRPr lang="en-US" altLang="lv-LV" sz="1422" dirty="0">
              <a:solidFill>
                <a:schemeClr val="tx1">
                  <a:tint val="75000"/>
                </a:schemeClr>
              </a:solidFill>
              <a:latin typeface="Segoe UI Light" panose="020B0502040204020203" pitchFamily="34" charset="0"/>
            </a:endParaRPr>
          </a:p>
        </p:txBody>
      </p:sp>
      <p:sp>
        <p:nvSpPr>
          <p:cNvPr id="7" name="Title 1">
            <a:extLst>
              <a:ext uri="{FF2B5EF4-FFF2-40B4-BE49-F238E27FC236}">
                <a16:creationId xmlns:a16="http://schemas.microsoft.com/office/drawing/2014/main" id="{3F6DBB2C-B2BE-4A31-80C2-4FC33D5FB063}"/>
              </a:ext>
            </a:extLst>
          </p:cNvPr>
          <p:cNvSpPr txBox="1">
            <a:spLocks/>
          </p:cNvSpPr>
          <p:nvPr/>
        </p:nvSpPr>
        <p:spPr>
          <a:xfrm>
            <a:off x="5823453" y="628327"/>
            <a:ext cx="4578774" cy="809037"/>
          </a:xfrm>
          <a:prstGeom prst="rect">
            <a:avLst/>
          </a:prstGeom>
        </p:spPr>
        <p:txBody>
          <a:bodyPr vert="horz" lIns="130048" tIns="65025" rIns="130048" bIns="65025" rtlCol="0" anchor="b">
            <a:noAutofit/>
          </a:bodyPr>
          <a:lstStyle>
            <a:lvl1pPr algn="l" defTabSz="914400" rtl="0" eaLnBrk="1" latinLnBrk="0" hangingPunct="1">
              <a:lnSpc>
                <a:spcPct val="90000"/>
              </a:lnSpc>
              <a:spcBef>
                <a:spcPct val="0"/>
              </a:spcBef>
              <a:buNone/>
              <a:defRPr sz="2400" b="1" kern="1200">
                <a:solidFill>
                  <a:schemeClr val="tx1"/>
                </a:solidFill>
                <a:latin typeface="Calibri Light" panose="020F0302020204030204" pitchFamily="34" charset="0"/>
                <a:ea typeface="Segoe UI" panose="020B0502040204020203" pitchFamily="34" charset="0"/>
                <a:cs typeface="Segoe UI" panose="020B0502040204020203" pitchFamily="34" charset="0"/>
              </a:defRPr>
            </a:lvl1pPr>
          </a:lstStyle>
          <a:p>
            <a:pPr>
              <a:defRPr/>
            </a:pPr>
            <a:r>
              <a:rPr lang="lv-LV" sz="3982" b="0" cap="all" dirty="0">
                <a:solidFill>
                  <a:srgbClr val="00859B"/>
                </a:solidFill>
                <a:latin typeface="Verdana" panose="020B0604030504040204" pitchFamily="34" charset="0"/>
                <a:ea typeface="Verdana" panose="020B0604030504040204" pitchFamily="34" charset="0"/>
                <a:cs typeface="Segoe UI Light" panose="020B0502040204020203" pitchFamily="34" charset="0"/>
              </a:rPr>
              <a:t>KOPSAVILKUMS</a:t>
            </a:r>
          </a:p>
        </p:txBody>
      </p:sp>
    </p:spTree>
    <p:extLst>
      <p:ext uri="{BB962C8B-B14F-4D97-AF65-F5344CB8AC3E}">
        <p14:creationId xmlns:p14="http://schemas.microsoft.com/office/powerpoint/2010/main" val="3603122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6946E-4524-EB6A-2C68-CF95741130F6}"/>
              </a:ext>
            </a:extLst>
          </p:cNvPr>
          <p:cNvSpPr>
            <a:spLocks noGrp="1"/>
          </p:cNvSpPr>
          <p:nvPr>
            <p:ph type="body" sz="quarter" idx="13"/>
          </p:nvPr>
        </p:nvSpPr>
        <p:spPr/>
        <p:txBody>
          <a:bodyPr/>
          <a:lstStyle/>
          <a:p>
            <a:r>
              <a:rPr lang="lv-LV" dirty="0"/>
              <a:t>Izglītības nozare</a:t>
            </a:r>
            <a:endParaRPr lang="en-GB" dirty="0"/>
          </a:p>
        </p:txBody>
      </p:sp>
      <p:pic>
        <p:nvPicPr>
          <p:cNvPr id="5" name="Picture 4" descr="School desk with books and pencils with chalkboard in background">
            <a:extLst>
              <a:ext uri="{FF2B5EF4-FFF2-40B4-BE49-F238E27FC236}">
                <a16:creationId xmlns:a16="http://schemas.microsoft.com/office/drawing/2014/main" id="{351083C0-F83A-0464-4722-4CFC2B5F7C93}"/>
              </a:ext>
            </a:extLst>
          </p:cNvPr>
          <p:cNvPicPr>
            <a:picLocks noChangeAspect="1"/>
          </p:cNvPicPr>
          <p:nvPr/>
        </p:nvPicPr>
        <p:blipFill rotWithShape="1">
          <a:blip r:embed="rId2">
            <a:extLst>
              <a:ext uri="{28A0092B-C50C-407E-A947-70E740481C1C}">
                <a14:useLocalDpi xmlns:a14="http://schemas.microsoft.com/office/drawing/2010/main" val="0"/>
              </a:ext>
            </a:extLst>
          </a:blip>
          <a:srcRect l="34586" r="264" b="537"/>
          <a:stretch/>
        </p:blipFill>
        <p:spPr>
          <a:xfrm>
            <a:off x="9206076" y="991632"/>
            <a:ext cx="7711339" cy="7852223"/>
          </a:xfrm>
          <a:prstGeom prst="rect">
            <a:avLst/>
          </a:prstGeom>
        </p:spPr>
      </p:pic>
    </p:spTree>
    <p:extLst>
      <p:ext uri="{BB962C8B-B14F-4D97-AF65-F5344CB8AC3E}">
        <p14:creationId xmlns:p14="http://schemas.microsoft.com/office/powerpoint/2010/main" val="3291655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6" name="Content Placeholder 5">
                <a:extLst>
                  <a:ext uri="{FF2B5EF4-FFF2-40B4-BE49-F238E27FC236}">
                    <a16:creationId xmlns:a16="http://schemas.microsoft.com/office/drawing/2014/main" id="{80EFE537-718F-4591-BF14-89D1D5759676}"/>
                  </a:ext>
                </a:extLst>
              </p:cNvPr>
              <p:cNvGraphicFramePr>
                <a:graphicFrameLocks noGrp="1"/>
              </p:cNvGraphicFramePr>
              <p:nvPr>
                <p:ph idx="1"/>
                <p:extLst>
                  <p:ext uri="{D42A27DB-BD31-4B8C-83A1-F6EECF244321}">
                    <p14:modId xmlns:p14="http://schemas.microsoft.com/office/powerpoint/2010/main" val="2137356005"/>
                  </p:ext>
                </p:extLst>
              </p:nvPr>
            </p:nvGraphicFramePr>
            <p:xfrm>
              <a:off x="1109313" y="1746635"/>
              <a:ext cx="15526259" cy="7603482"/>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Content Placeholder 5">
                <a:extLst>
                  <a:ext uri="{FF2B5EF4-FFF2-40B4-BE49-F238E27FC236}">
                    <a16:creationId xmlns:a16="http://schemas.microsoft.com/office/drawing/2014/main" id="{80EFE537-718F-4591-BF14-89D1D5759676}"/>
                  </a:ext>
                </a:extLst>
              </p:cNvPr>
              <p:cNvPicPr>
                <a:picLocks noGrp="1" noRot="1" noChangeAspect="1" noMove="1" noResize="1" noEditPoints="1" noAdjustHandles="1" noChangeArrowheads="1" noChangeShapeType="1"/>
              </p:cNvPicPr>
              <p:nvPr/>
            </p:nvPicPr>
            <p:blipFill>
              <a:blip r:embed="rId3"/>
              <a:stretch>
                <a:fillRect/>
              </a:stretch>
            </p:blipFill>
            <p:spPr>
              <a:xfrm>
                <a:off x="1109313" y="1746635"/>
                <a:ext cx="15526259" cy="7603482"/>
              </a:xfrm>
              <a:prstGeom prst="rect">
                <a:avLst/>
              </a:prstGeom>
            </p:spPr>
          </p:pic>
        </mc:Fallback>
      </mc:AlternateContent>
      <p:sp>
        <p:nvSpPr>
          <p:cNvPr id="9" name="Title 1">
            <a:extLst>
              <a:ext uri="{FF2B5EF4-FFF2-40B4-BE49-F238E27FC236}">
                <a16:creationId xmlns:a16="http://schemas.microsoft.com/office/drawing/2014/main" id="{DBB87DFD-DAF7-4D4F-B3B8-198F5FD05865}"/>
              </a:ext>
            </a:extLst>
          </p:cNvPr>
          <p:cNvSpPr>
            <a:spLocks noGrp="1"/>
          </p:cNvSpPr>
          <p:nvPr>
            <p:ph type="title"/>
          </p:nvPr>
        </p:nvSpPr>
        <p:spPr>
          <a:xfrm>
            <a:off x="1861267" y="301327"/>
            <a:ext cx="14521793" cy="591460"/>
          </a:xfrm>
        </p:spPr>
        <p:txBody>
          <a:bodyPr>
            <a:noAutofit/>
          </a:bodyPr>
          <a:lstStyle/>
          <a:p>
            <a:pPr>
              <a:defRPr/>
            </a:pPr>
            <a:r>
              <a:rPr lang="lv-LV" sz="2844" cap="all" dirty="0">
                <a:solidFill>
                  <a:srgbClr val="00859B"/>
                </a:solidFill>
                <a:latin typeface="Verdana" panose="020B0604030504040204" pitchFamily="34" charset="0"/>
                <a:cs typeface="Segoe UI Light" panose="020B0502040204020203" pitchFamily="34" charset="0"/>
              </a:rPr>
              <a:t>Darbavietu struktūra izglītības nozares saistītajās profesijās</a:t>
            </a:r>
          </a:p>
        </p:txBody>
      </p:sp>
      <p:sp>
        <p:nvSpPr>
          <p:cNvPr id="10" name="TextBox 7">
            <a:extLst>
              <a:ext uri="{FF2B5EF4-FFF2-40B4-BE49-F238E27FC236}">
                <a16:creationId xmlns:a16="http://schemas.microsoft.com/office/drawing/2014/main" id="{BED7A3ED-18F4-44F3-9B15-D286A5CF256C}"/>
              </a:ext>
            </a:extLst>
          </p:cNvPr>
          <p:cNvSpPr txBox="1">
            <a:spLocks noChangeArrowheads="1"/>
          </p:cNvSpPr>
          <p:nvPr/>
        </p:nvSpPr>
        <p:spPr bwMode="auto">
          <a:xfrm>
            <a:off x="5474799" y="1090045"/>
            <a:ext cx="6795284" cy="617733"/>
          </a:xfrm>
          <a:prstGeom prst="rect">
            <a:avLst/>
          </a:prstGeom>
          <a:noFill/>
          <a:ln w="9525">
            <a:noFill/>
            <a:miter lim="800000"/>
            <a:headEnd/>
            <a:tailEnd/>
          </a:ln>
        </p:spPr>
        <p:txBody>
          <a:bodyPr wrap="square">
            <a:spAutoFit/>
          </a:bodyPr>
          <a:lstStyle/>
          <a:p>
            <a:pPr defTabSz="1300460" hangingPunct="1"/>
            <a:r>
              <a:rPr lang="lv-LV" sz="1707" kern="1200" dirty="0">
                <a:solidFill>
                  <a:prstClr val="black"/>
                </a:solidFill>
                <a:latin typeface="Arial Narrow"/>
                <a:ea typeface="+mn-ea"/>
                <a:cs typeface="Arial Narrow"/>
              </a:rPr>
              <a:t>Darbavietu sadalījums izglītības nozares saistītajā profesijās</a:t>
            </a:r>
          </a:p>
          <a:p>
            <a:pPr defTabSz="1300460" hangingPunct="1"/>
            <a:r>
              <a:rPr lang="lv-LV" sz="1707" b="0" kern="1200" dirty="0">
                <a:solidFill>
                  <a:prstClr val="black"/>
                </a:solidFill>
                <a:latin typeface="Arial Narrow"/>
                <a:ea typeface="+mn-ea"/>
                <a:cs typeface="Arial Narrow"/>
              </a:rPr>
              <a:t>2022. gada novembrī</a:t>
            </a:r>
          </a:p>
        </p:txBody>
      </p:sp>
      <p:sp>
        <p:nvSpPr>
          <p:cNvPr id="11" name="TextBox 10">
            <a:extLst>
              <a:ext uri="{FF2B5EF4-FFF2-40B4-BE49-F238E27FC236}">
                <a16:creationId xmlns:a16="http://schemas.microsoft.com/office/drawing/2014/main" id="{0642DF02-7B4E-49EA-A07F-7688759D8499}"/>
              </a:ext>
            </a:extLst>
          </p:cNvPr>
          <p:cNvSpPr txBox="1"/>
          <p:nvPr/>
        </p:nvSpPr>
        <p:spPr>
          <a:xfrm>
            <a:off x="235936" y="9327711"/>
            <a:ext cx="3720546" cy="289310"/>
          </a:xfrm>
          <a:prstGeom prst="rect">
            <a:avLst/>
          </a:prstGeom>
          <a:noFill/>
        </p:spPr>
        <p:txBody>
          <a:bodyPr wrap="square" rtlCol="0">
            <a:spAutoFit/>
          </a:bodyPr>
          <a:lstStyle/>
          <a:p>
            <a:pPr algn="l" defTabSz="975295" hangingPunct="1">
              <a:defRPr/>
            </a:pPr>
            <a:r>
              <a:rPr lang="lv-LV" sz="1280" b="0" kern="1200" dirty="0">
                <a:solidFill>
                  <a:prstClr val="black"/>
                </a:solidFill>
                <a:latin typeface="Segoe UI Light" panose="020B0502040204020203" pitchFamily="34" charset="0"/>
                <a:ea typeface="Verdana" panose="020B0604030504040204" pitchFamily="34" charset="0"/>
                <a:cs typeface="Verdana" panose="020B0604030504040204" pitchFamily="34" charset="0"/>
              </a:rPr>
              <a:t>Avots</a:t>
            </a:r>
            <a:r>
              <a:rPr lang="en-US" sz="1280" b="0" kern="1200" dirty="0">
                <a:solidFill>
                  <a:prstClr val="black"/>
                </a:solidFill>
                <a:latin typeface="Segoe UI Light" panose="020B0502040204020203" pitchFamily="34" charset="0"/>
                <a:ea typeface="Verdana" panose="020B0604030504040204" pitchFamily="34" charset="0"/>
                <a:cs typeface="Verdana" panose="020B0604030504040204" pitchFamily="34" charset="0"/>
              </a:rPr>
              <a:t>: </a:t>
            </a:r>
            <a:r>
              <a:rPr lang="lv-LV" sz="1280" b="0" kern="1200" dirty="0">
                <a:solidFill>
                  <a:prstClr val="black"/>
                </a:solidFill>
                <a:latin typeface="Segoe UI Light" panose="020B0502040204020203" pitchFamily="34" charset="0"/>
                <a:ea typeface="Verdana" panose="020B0604030504040204" pitchFamily="34" charset="0"/>
                <a:cs typeface="Verdana" panose="020B0604030504040204" pitchFamily="34" charset="0"/>
              </a:rPr>
              <a:t>VID dati</a:t>
            </a:r>
            <a:endParaRPr lang="en-US" sz="1280" b="0" kern="1200" dirty="0">
              <a:solidFill>
                <a:prstClr val="black"/>
              </a:solidFill>
              <a:latin typeface="Segoe UI Light" panose="020B0502040204020203"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947FCFEC-9BCD-4CFF-B485-634DBA28D51E}"/>
              </a:ext>
            </a:extLst>
          </p:cNvPr>
          <p:cNvSpPr txBox="1"/>
          <p:nvPr/>
        </p:nvSpPr>
        <p:spPr>
          <a:xfrm rot="16200000">
            <a:off x="-3064825" y="5056739"/>
            <a:ext cx="6723401" cy="967701"/>
          </a:xfrm>
          <a:prstGeom prst="rect">
            <a:avLst/>
          </a:prstGeom>
          <a:noFill/>
        </p:spPr>
        <p:txBody>
          <a:bodyPr wrap="square" rtlCol="0">
            <a:spAutoFit/>
          </a:bodyPr>
          <a:lstStyle/>
          <a:p>
            <a:pPr algn="l" defTabSz="1300460" hangingPunct="1"/>
            <a:r>
              <a:rPr lang="lv-LV" sz="2844" b="0" kern="1200" dirty="0">
                <a:solidFill>
                  <a:srgbClr val="01859C"/>
                </a:solidFill>
                <a:latin typeface="Calibri" panose="020F0502020204030204"/>
                <a:ea typeface="+mn-ea"/>
                <a:cs typeface="+mn-cs"/>
              </a:rPr>
              <a:t> </a:t>
            </a:r>
          </a:p>
          <a:p>
            <a:pPr defTabSz="1300460" hangingPunct="1"/>
            <a:r>
              <a:rPr lang="lv-LV" sz="2844" kern="1200" dirty="0">
                <a:solidFill>
                  <a:srgbClr val="01859C"/>
                </a:solidFill>
                <a:latin typeface="Calibri" panose="020F0502020204030204"/>
                <a:ea typeface="+mn-ea"/>
                <a:cs typeface="+mn-cs"/>
              </a:rPr>
              <a:t>Kopā - 47925 darbavietas  </a:t>
            </a:r>
            <a:endParaRPr lang="en-GB" sz="2844" kern="1200" dirty="0">
              <a:solidFill>
                <a:srgbClr val="01859C"/>
              </a:solidFill>
              <a:latin typeface="Calibri" panose="020F0502020204030204"/>
              <a:ea typeface="+mn-ea"/>
              <a:cs typeface="+mn-cs"/>
            </a:endParaRPr>
          </a:p>
        </p:txBody>
      </p:sp>
      <p:sp>
        <p:nvSpPr>
          <p:cNvPr id="13" name="Left Brace 12">
            <a:extLst>
              <a:ext uri="{FF2B5EF4-FFF2-40B4-BE49-F238E27FC236}">
                <a16:creationId xmlns:a16="http://schemas.microsoft.com/office/drawing/2014/main" id="{846F59B5-202F-465C-83CB-EEA3BDCDA48E}"/>
              </a:ext>
            </a:extLst>
          </p:cNvPr>
          <p:cNvSpPr/>
          <p:nvPr/>
        </p:nvSpPr>
        <p:spPr>
          <a:xfrm>
            <a:off x="704691" y="1882987"/>
            <a:ext cx="298027" cy="7315200"/>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defTabSz="1300460" hangingPunct="1"/>
            <a:endParaRPr lang="en-GB" sz="2560" b="0" kern="12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id="{A812CBE6-8AEF-9560-4E61-8E46D6DCB8DA}"/>
              </a:ext>
            </a:extLst>
          </p:cNvPr>
          <p:cNvSpPr txBox="1"/>
          <p:nvPr/>
        </p:nvSpPr>
        <p:spPr>
          <a:xfrm>
            <a:off x="14650338" y="4716508"/>
            <a:ext cx="2091827" cy="584775"/>
          </a:xfrm>
          <a:prstGeom prst="rect">
            <a:avLst/>
          </a:prstGeom>
          <a:noFill/>
        </p:spPr>
        <p:txBody>
          <a:bodyPr wrap="square" rtlCol="0">
            <a:spAutoFit/>
          </a:bodyPr>
          <a:lstStyle/>
          <a:p>
            <a:pPr algn="l" defTabSz="1300460" hangingPunct="1"/>
            <a:r>
              <a:rPr lang="lv-LV" sz="1600" kern="1200" dirty="0">
                <a:solidFill>
                  <a:prstClr val="black"/>
                </a:solidFill>
                <a:latin typeface="Calibri" panose="020F0502020204030204"/>
                <a:ea typeface="+mn-ea"/>
                <a:cs typeface="+mn-cs"/>
              </a:rPr>
              <a:t>IZGLĪTĪBAS JOMAS VADĪTĀJI</a:t>
            </a:r>
          </a:p>
        </p:txBody>
      </p:sp>
      <p:sp>
        <p:nvSpPr>
          <p:cNvPr id="4" name="Slide Number Placeholder 3">
            <a:extLst>
              <a:ext uri="{FF2B5EF4-FFF2-40B4-BE49-F238E27FC236}">
                <a16:creationId xmlns:a16="http://schemas.microsoft.com/office/drawing/2014/main" id="{C3921CD2-8D06-80E3-6092-EE8DAD033089}"/>
              </a:ext>
            </a:extLst>
          </p:cNvPr>
          <p:cNvSpPr txBox="1">
            <a:spLocks/>
          </p:cNvSpPr>
          <p:nvPr/>
        </p:nvSpPr>
        <p:spPr>
          <a:xfrm>
            <a:off x="16033497" y="9286315"/>
            <a:ext cx="1204149" cy="433493"/>
          </a:xfrm>
          <a:prstGeom prst="rect">
            <a:avLst/>
          </a:prstGeom>
        </p:spPr>
        <p:txBody>
          <a:bodyPr vert="horz" lIns="130048" tIns="65024" rIns="130048" bIns="65024" rtlCol="0" anchor="ctr"/>
          <a:lstStyle>
            <a:defPPr>
              <a:defRPr lang="lv-LV"/>
            </a:defPPr>
            <a:lvl1pPr marL="0" algn="r" defTabSz="914400" rtl="0" eaLnBrk="1" latinLnBrk="0" hangingPunct="1">
              <a:defRPr sz="1000" kern="1200">
                <a:solidFill>
                  <a:schemeClr val="tx1">
                    <a:tint val="75000"/>
                  </a:schemeClr>
                </a:solidFill>
                <a:latin typeface="Segoe UI Light"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00460"/>
            <a:fld id="{BB52BD7A-E27C-4D8B-9BA7-C703671C96E0}" type="slidenum">
              <a:rPr lang="en-US" altLang="lv-LV" sz="1422" b="0">
                <a:solidFill>
                  <a:prstClr val="black">
                    <a:tint val="75000"/>
                  </a:prstClr>
                </a:solidFill>
              </a:rPr>
              <a:pPr defTabSz="1300460"/>
              <a:t>22</a:t>
            </a:fld>
            <a:endParaRPr lang="en-US" altLang="lv-LV" sz="1422" b="0" dirty="0">
              <a:solidFill>
                <a:prstClr val="black">
                  <a:tint val="75000"/>
                </a:prstClr>
              </a:solidFill>
            </a:endParaRPr>
          </a:p>
        </p:txBody>
      </p:sp>
    </p:spTree>
    <p:extLst>
      <p:ext uri="{BB962C8B-B14F-4D97-AF65-F5344CB8AC3E}">
        <p14:creationId xmlns:p14="http://schemas.microsoft.com/office/powerpoint/2010/main" val="138129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F05221-8C4C-9FC3-BD8B-58BE21F902C6}"/>
              </a:ext>
            </a:extLst>
          </p:cNvPr>
          <p:cNvSpPr/>
          <p:nvPr/>
        </p:nvSpPr>
        <p:spPr>
          <a:xfrm>
            <a:off x="7839988" y="2601422"/>
            <a:ext cx="426456" cy="5873838"/>
          </a:xfrm>
          <a:prstGeom prst="rect">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AFE28AC-BF54-AA56-C24C-FDC641004C84}"/>
              </a:ext>
            </a:extLst>
          </p:cNvPr>
          <p:cNvSpPr/>
          <p:nvPr/>
        </p:nvSpPr>
        <p:spPr>
          <a:xfrm>
            <a:off x="1034641" y="2612718"/>
            <a:ext cx="426456" cy="5862542"/>
          </a:xfrm>
          <a:prstGeom prst="rect">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1C49DA4-86C7-4AED-A297-6A61D61490A2}"/>
              </a:ext>
            </a:extLst>
          </p:cNvPr>
          <p:cNvCxnSpPr>
            <a:cxnSpLocks/>
          </p:cNvCxnSpPr>
          <p:nvPr/>
        </p:nvCxnSpPr>
        <p:spPr>
          <a:xfrm flipV="1">
            <a:off x="1175346" y="4596814"/>
            <a:ext cx="15671006" cy="3029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TextBox 27">
            <a:extLst>
              <a:ext uri="{FF2B5EF4-FFF2-40B4-BE49-F238E27FC236}">
                <a16:creationId xmlns:a16="http://schemas.microsoft.com/office/drawing/2014/main" id="{3734993A-8100-4E95-A53E-2E6425DBD5A3}"/>
              </a:ext>
            </a:extLst>
          </p:cNvPr>
          <p:cNvSpPr txBox="1"/>
          <p:nvPr/>
        </p:nvSpPr>
        <p:spPr>
          <a:xfrm>
            <a:off x="8895879" y="4183476"/>
            <a:ext cx="2593772" cy="4989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60" fontAlgn="base" hangingPunct="1">
              <a:lnSpc>
                <a:spcPct val="107000"/>
              </a:lnSpc>
            </a:pPr>
            <a:r>
              <a:rPr lang="lv-LV" sz="2560" b="0" kern="1200" dirty="0">
                <a:solidFill>
                  <a:prstClr val="black">
                    <a:lumMod val="65000"/>
                    <a:lumOff val="35000"/>
                  </a:prstClr>
                </a:solidFill>
                <a:latin typeface="Gill Sans Nova Cond Lt" panose="020B0306020104020203" pitchFamily="34" charset="0"/>
                <a:ea typeface="Verdana" panose="020B0604030504040204" pitchFamily="34" charset="0"/>
                <a:cs typeface="Verdana" panose="020B0604030504040204" pitchFamily="34" charset="0"/>
              </a:rPr>
              <a:t>2008. gads=100</a:t>
            </a:r>
            <a:endParaRPr lang="lv-LV" sz="2560" b="0" kern="1200" dirty="0">
              <a:solidFill>
                <a:prstClr val="black">
                  <a:lumMod val="65000"/>
                  <a:lumOff val="35000"/>
                </a:prstClr>
              </a:solidFill>
              <a:latin typeface="Gill Sans Nova Cond Lt" panose="020B0306020104020203" pitchFamily="34" charset="0"/>
              <a:ea typeface="Calibri" panose="020F0502020204030204" pitchFamily="34" charset="0"/>
              <a:cs typeface="Times New Roman" panose="02020603050405020304" pitchFamily="18" charset="0"/>
            </a:endParaRPr>
          </a:p>
        </p:txBody>
      </p:sp>
      <p:sp>
        <p:nvSpPr>
          <p:cNvPr id="7" name="Rectangle 4">
            <a:extLst>
              <a:ext uri="{FF2B5EF4-FFF2-40B4-BE49-F238E27FC236}">
                <a16:creationId xmlns:a16="http://schemas.microsoft.com/office/drawing/2014/main" id="{10270A5D-CC27-4D67-93C0-D55FE4CBC554}"/>
              </a:ext>
            </a:extLst>
          </p:cNvPr>
          <p:cNvSpPr>
            <a:spLocks noChangeArrowheads="1"/>
          </p:cNvSpPr>
          <p:nvPr/>
        </p:nvSpPr>
        <p:spPr bwMode="auto">
          <a:xfrm>
            <a:off x="4900143" y="1719978"/>
            <a:ext cx="6844985" cy="75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587013"/>
            <a:r>
              <a:rPr lang="lv-LV" altLang="lv-LV" sz="1991" dirty="0">
                <a:latin typeface="Segoe UI Light" panose="020B0502040204020203" pitchFamily="34" charset="0"/>
                <a:ea typeface="+mn-ea"/>
                <a:cs typeface="Segoe UI" panose="020B0502040204020203" pitchFamily="34" charset="0"/>
              </a:rPr>
              <a:t>Nodarbināto un izglītojamo skaita dinamika </a:t>
            </a:r>
            <a:r>
              <a:rPr lang="en-US" altLang="lv-LV" sz="1991" dirty="0">
                <a:latin typeface="Segoe UI Light" panose="020B0502040204020203" pitchFamily="34" charset="0"/>
                <a:ea typeface="+mn-ea"/>
                <a:cs typeface="Segoe UI" panose="020B0502040204020203" pitchFamily="34" charset="0"/>
              </a:rPr>
              <a:t> </a:t>
            </a:r>
            <a:endParaRPr lang="lv-LV" altLang="lv-LV" sz="1991" dirty="0">
              <a:latin typeface="Segoe UI Light" panose="020B0502040204020203" pitchFamily="34" charset="0"/>
              <a:ea typeface="+mn-ea"/>
              <a:cs typeface="Segoe UI" panose="020B0502040204020203" pitchFamily="34" charset="0"/>
            </a:endParaRPr>
          </a:p>
          <a:p>
            <a:pPr defTabSz="587013">
              <a:spcBef>
                <a:spcPts val="853"/>
              </a:spcBef>
            </a:pPr>
            <a:r>
              <a:rPr lang="lv-LV" altLang="lv-LV" sz="1564" b="0" dirty="0">
                <a:latin typeface="Segoe UI Light" panose="020B0502040204020203" pitchFamily="34" charset="0"/>
                <a:ea typeface="+mn-ea"/>
                <a:cs typeface="Segoe UI" panose="020B0502040204020203" pitchFamily="34" charset="0"/>
              </a:rPr>
              <a:t>procentos, </a:t>
            </a:r>
            <a:r>
              <a:rPr lang="en-US" altLang="lv-LV" sz="1564" b="0" dirty="0">
                <a:latin typeface="Segoe UI Light" panose="020B0502040204020203" pitchFamily="34" charset="0"/>
                <a:ea typeface="+mn-ea"/>
                <a:cs typeface="Segoe UI" panose="020B0502040204020203" pitchFamily="34" charset="0"/>
              </a:rPr>
              <a:t>20</a:t>
            </a:r>
            <a:r>
              <a:rPr lang="lv-LV" altLang="lv-LV" sz="1564" b="0" dirty="0">
                <a:latin typeface="Segoe UI Light" panose="020B0502040204020203" pitchFamily="34" charset="0"/>
                <a:ea typeface="+mn-ea"/>
                <a:cs typeface="Segoe UI" panose="020B0502040204020203" pitchFamily="34" charset="0"/>
              </a:rPr>
              <a:t>08.gads</a:t>
            </a:r>
            <a:r>
              <a:rPr lang="en-US" altLang="lv-LV" sz="1564" b="0" dirty="0">
                <a:latin typeface="Segoe UI Light" panose="020B0502040204020203" pitchFamily="34" charset="0"/>
                <a:ea typeface="+mn-ea"/>
                <a:cs typeface="Segoe UI" panose="020B0502040204020203" pitchFamily="34" charset="0"/>
              </a:rPr>
              <a:t> = 100</a:t>
            </a:r>
            <a:endParaRPr lang="lv-LV" altLang="lv-LV" sz="1564" b="0" dirty="0">
              <a:solidFill>
                <a:prstClr val="black"/>
              </a:solidFill>
              <a:latin typeface="Segoe UI Light" panose="020B0502040204020203" pitchFamily="34" charset="0"/>
              <a:ea typeface="+mn-ea"/>
              <a:cs typeface="Segoe UI" panose="020B0502040204020203" pitchFamily="34" charset="0"/>
            </a:endParaRPr>
          </a:p>
        </p:txBody>
      </p:sp>
      <p:sp>
        <p:nvSpPr>
          <p:cNvPr id="16" name="Title 1">
            <a:extLst>
              <a:ext uri="{FF2B5EF4-FFF2-40B4-BE49-F238E27FC236}">
                <a16:creationId xmlns:a16="http://schemas.microsoft.com/office/drawing/2014/main" id="{706C116A-6726-49E1-A7FD-94C6A3A04876}"/>
              </a:ext>
            </a:extLst>
          </p:cNvPr>
          <p:cNvSpPr txBox="1">
            <a:spLocks/>
          </p:cNvSpPr>
          <p:nvPr/>
        </p:nvSpPr>
        <p:spPr>
          <a:xfrm>
            <a:off x="3030475" y="528097"/>
            <a:ext cx="12107387" cy="855246"/>
          </a:xfrm>
          <a:prstGeom prst="rect">
            <a:avLst/>
          </a:prstGeom>
        </p:spPr>
        <p:txBody>
          <a:bodyPr vert="horz" lIns="130048" tIns="65024" rIns="130048" bIns="65024" rtlCol="0" anchor="b">
            <a:noAutofit/>
          </a:bodyPr>
          <a:lstStyle>
            <a:lvl1pPr algn="l" defTabSz="914400" rtl="0" eaLnBrk="1" latinLnBrk="0" hangingPunct="1">
              <a:lnSpc>
                <a:spcPct val="90000"/>
              </a:lnSpc>
              <a:spcBef>
                <a:spcPct val="0"/>
              </a:spcBef>
              <a:buNone/>
              <a:defRPr sz="2400" b="1" kern="1200">
                <a:solidFill>
                  <a:schemeClr val="tx1"/>
                </a:solidFill>
                <a:latin typeface="Segoe UI Light" panose="020B0502040204020203" pitchFamily="34" charset="0"/>
                <a:ea typeface="Verdana" panose="020B0604030504040204" pitchFamily="34" charset="0"/>
                <a:cs typeface="Verdana" panose="020B0604030504040204" pitchFamily="34" charset="0"/>
              </a:defRPr>
            </a:lvl1pPr>
          </a:lstStyle>
          <a:p>
            <a:pPr algn="ctr" defTabSz="1300460" fontAlgn="base">
              <a:lnSpc>
                <a:spcPct val="100000"/>
              </a:lnSpc>
              <a:spcAft>
                <a:spcPct val="0"/>
              </a:spcAft>
            </a:pPr>
            <a:r>
              <a:rPr lang="lv-LV" altLang="lv-LV" sz="2844" cap="all" dirty="0">
                <a:solidFill>
                  <a:srgbClr val="00859B"/>
                </a:solidFill>
                <a:latin typeface="Verdana" panose="020B0604030504040204" pitchFamily="34" charset="0"/>
                <a:cs typeface="Segoe UI Light" panose="020B0502040204020203" pitchFamily="34" charset="0"/>
              </a:rPr>
              <a:t>Darbaspēka pieprasījuma prognozes</a:t>
            </a:r>
          </a:p>
          <a:p>
            <a:pPr algn="ctr" defTabSz="1300460" fontAlgn="base">
              <a:lnSpc>
                <a:spcPct val="100000"/>
              </a:lnSpc>
              <a:spcAft>
                <a:spcPct val="0"/>
              </a:spcAft>
            </a:pPr>
            <a:r>
              <a:rPr lang="lv-LV" altLang="lv-LV" sz="2844" b="0" cap="all" dirty="0">
                <a:solidFill>
                  <a:srgbClr val="00859B"/>
                </a:solidFill>
                <a:latin typeface="Verdana" panose="020B0604030504040204" pitchFamily="34" charset="0"/>
                <a:cs typeface="Segoe UI Light" panose="020B0502040204020203" pitchFamily="34" charset="0"/>
              </a:rPr>
              <a:t>Izglītības nozarē</a:t>
            </a:r>
          </a:p>
        </p:txBody>
      </p:sp>
      <p:sp>
        <p:nvSpPr>
          <p:cNvPr id="17" name="TextBox 16">
            <a:extLst>
              <a:ext uri="{FF2B5EF4-FFF2-40B4-BE49-F238E27FC236}">
                <a16:creationId xmlns:a16="http://schemas.microsoft.com/office/drawing/2014/main" id="{87B06680-5BF0-4107-92B1-E661C10463D7}"/>
              </a:ext>
            </a:extLst>
          </p:cNvPr>
          <p:cNvSpPr txBox="1"/>
          <p:nvPr/>
        </p:nvSpPr>
        <p:spPr>
          <a:xfrm>
            <a:off x="344500" y="9233953"/>
            <a:ext cx="8785851" cy="289310"/>
          </a:xfrm>
          <a:prstGeom prst="rect">
            <a:avLst/>
          </a:prstGeom>
          <a:noFill/>
        </p:spPr>
        <p:txBody>
          <a:bodyPr wrap="square" rtlCol="0">
            <a:spAutoFit/>
          </a:bodyPr>
          <a:lstStyle/>
          <a:p>
            <a:pPr algn="l" defTabSz="975345" hangingPunct="1">
              <a:defRPr/>
            </a:pPr>
            <a:r>
              <a:rPr lang="lv-LV" sz="1280" b="0" kern="1200" dirty="0">
                <a:latin typeface="Segoe UI Light" panose="020B0502040204020203" pitchFamily="34" charset="0"/>
                <a:ea typeface="Verdana" panose="020B0604030504040204" pitchFamily="34" charset="0"/>
                <a:cs typeface="Verdana" panose="020B0604030504040204" pitchFamily="34" charset="0"/>
              </a:rPr>
              <a:t>Avots</a:t>
            </a:r>
            <a:r>
              <a:rPr lang="en-US" sz="1280" b="0" kern="1200" dirty="0">
                <a:latin typeface="Segoe UI Light" panose="020B0502040204020203" pitchFamily="34" charset="0"/>
                <a:ea typeface="Verdana" panose="020B0604030504040204" pitchFamily="34" charset="0"/>
                <a:cs typeface="Verdana" panose="020B0604030504040204" pitchFamily="34" charset="0"/>
              </a:rPr>
              <a:t>: </a:t>
            </a:r>
            <a:r>
              <a:rPr lang="lv-LV" sz="1280" b="0" kern="1200" dirty="0">
                <a:latin typeface="Segoe UI Light" panose="020B0502040204020203" pitchFamily="34" charset="0"/>
                <a:ea typeface="Verdana" panose="020B0604030504040204" pitchFamily="34" charset="0"/>
                <a:cs typeface="Verdana" panose="020B0604030504040204" pitchFamily="34" charset="0"/>
              </a:rPr>
              <a:t>CSP DSA dati līdz 2022. gadam, izglītojamo skaits līdz 2021.g., EM prognozes (2022)</a:t>
            </a:r>
            <a:endParaRPr lang="en-US" sz="1280" b="0" kern="1200" dirty="0">
              <a:latin typeface="Segoe UI Light" panose="020B0502040204020203" pitchFamily="34" charset="0"/>
              <a:ea typeface="Verdana" panose="020B0604030504040204" pitchFamily="34" charset="0"/>
              <a:cs typeface="Verdana" panose="020B0604030504040204" pitchFamily="34" charset="0"/>
            </a:endParaRPr>
          </a:p>
        </p:txBody>
      </p:sp>
      <p:sp>
        <p:nvSpPr>
          <p:cNvPr id="18" name="TextBox 27">
            <a:extLst>
              <a:ext uri="{FF2B5EF4-FFF2-40B4-BE49-F238E27FC236}">
                <a16:creationId xmlns:a16="http://schemas.microsoft.com/office/drawing/2014/main" id="{AF17745F-753D-4AC9-83AB-AE48C65B104C}"/>
              </a:ext>
            </a:extLst>
          </p:cNvPr>
          <p:cNvSpPr txBox="1"/>
          <p:nvPr/>
        </p:nvSpPr>
        <p:spPr>
          <a:xfrm>
            <a:off x="7608304" y="4466868"/>
            <a:ext cx="1107445" cy="4989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60" fontAlgn="base" hangingPunct="1">
              <a:lnSpc>
                <a:spcPct val="107000"/>
              </a:lnSpc>
            </a:pPr>
            <a:r>
              <a:rPr lang="lv-LV" sz="2560" kern="1200" dirty="0">
                <a:solidFill>
                  <a:prstClr val="black">
                    <a:lumMod val="65000"/>
                    <a:lumOff val="35000"/>
                  </a:prstClr>
                </a:solidFill>
                <a:latin typeface="Gill Sans Nova Cond Lt" panose="020B0306020104020203" pitchFamily="34" charset="0"/>
                <a:ea typeface="Verdana" panose="020B0604030504040204" pitchFamily="34" charset="0"/>
                <a:cs typeface="Verdana" panose="020B0604030504040204" pitchFamily="34" charset="0"/>
              </a:rPr>
              <a:t>82,5 tūkst.</a:t>
            </a:r>
            <a:endParaRPr lang="lv-LV" sz="2560" kern="1200" dirty="0">
              <a:solidFill>
                <a:prstClr val="black">
                  <a:lumMod val="65000"/>
                  <a:lumOff val="35000"/>
                </a:prstClr>
              </a:solidFill>
              <a:latin typeface="Gill Sans Nova Cond Lt" panose="020B0306020104020203" pitchFamily="34" charset="0"/>
              <a:ea typeface="Calibri" panose="020F0502020204030204" pitchFamily="34" charset="0"/>
              <a:cs typeface="Times New Roman" panose="02020603050405020304" pitchFamily="18" charset="0"/>
            </a:endParaRPr>
          </a:p>
        </p:txBody>
      </p:sp>
      <p:sp>
        <p:nvSpPr>
          <p:cNvPr id="23" name="TextBox 27">
            <a:extLst>
              <a:ext uri="{FF2B5EF4-FFF2-40B4-BE49-F238E27FC236}">
                <a16:creationId xmlns:a16="http://schemas.microsoft.com/office/drawing/2014/main" id="{2E21298E-6F8F-4535-8B01-6F6853C5B165}"/>
              </a:ext>
            </a:extLst>
          </p:cNvPr>
          <p:cNvSpPr txBox="1"/>
          <p:nvPr/>
        </p:nvSpPr>
        <p:spPr>
          <a:xfrm>
            <a:off x="163807" y="3949289"/>
            <a:ext cx="2593772" cy="4989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60" fontAlgn="base" hangingPunct="1">
              <a:lnSpc>
                <a:spcPct val="107000"/>
              </a:lnSpc>
            </a:pPr>
            <a:r>
              <a:rPr lang="lv-LV" sz="2560" kern="1200" dirty="0">
                <a:solidFill>
                  <a:prstClr val="black">
                    <a:lumMod val="65000"/>
                    <a:lumOff val="35000"/>
                  </a:prstClr>
                </a:solidFill>
                <a:latin typeface="Gill Sans Nova Cond Lt" panose="020B0306020104020203" pitchFamily="34" charset="0"/>
                <a:ea typeface="Verdana" panose="020B0604030504040204" pitchFamily="34" charset="0"/>
                <a:cs typeface="Verdana" panose="020B0604030504040204" pitchFamily="34" charset="0"/>
              </a:rPr>
              <a:t>86,9 tūkst.</a:t>
            </a:r>
            <a:endParaRPr lang="lv-LV" sz="2560" kern="1200" dirty="0">
              <a:solidFill>
                <a:prstClr val="black">
                  <a:lumMod val="65000"/>
                  <a:lumOff val="35000"/>
                </a:prstClr>
              </a:solidFill>
              <a:latin typeface="Gill Sans Nova Cond Lt" panose="020B0306020104020203" pitchFamily="34" charset="0"/>
              <a:ea typeface="Calibri" panose="020F0502020204030204" pitchFamily="34" charset="0"/>
              <a:cs typeface="Times New Roman" panose="02020603050405020304" pitchFamily="18" charset="0"/>
            </a:endParaRPr>
          </a:p>
        </p:txBody>
      </p:sp>
      <p:sp>
        <p:nvSpPr>
          <p:cNvPr id="26" name="TextBox 27">
            <a:extLst>
              <a:ext uri="{FF2B5EF4-FFF2-40B4-BE49-F238E27FC236}">
                <a16:creationId xmlns:a16="http://schemas.microsoft.com/office/drawing/2014/main" id="{2559B681-905E-421B-A5FA-D8EB89596BD8}"/>
              </a:ext>
            </a:extLst>
          </p:cNvPr>
          <p:cNvSpPr txBox="1"/>
          <p:nvPr/>
        </p:nvSpPr>
        <p:spPr>
          <a:xfrm>
            <a:off x="163807" y="5250532"/>
            <a:ext cx="2593772" cy="45377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60" fontAlgn="base" hangingPunct="1">
              <a:lnSpc>
                <a:spcPct val="107000"/>
              </a:lnSpc>
            </a:pPr>
            <a:r>
              <a:rPr lang="lv-LV" sz="2276" kern="1200" dirty="0">
                <a:solidFill>
                  <a:prstClr val="black">
                    <a:lumMod val="65000"/>
                    <a:lumOff val="35000"/>
                  </a:prstClr>
                </a:solidFill>
                <a:latin typeface="Gill Sans Nova Cond Lt" panose="020B0306020104020203" pitchFamily="34" charset="0"/>
                <a:ea typeface="Verdana" panose="020B0604030504040204" pitchFamily="34" charset="0"/>
                <a:cs typeface="Verdana" panose="020B0604030504040204" pitchFamily="34" charset="0"/>
              </a:rPr>
              <a:t>495,8 tūkst.</a:t>
            </a:r>
            <a:endParaRPr lang="lv-LV" sz="2276" kern="1200" dirty="0">
              <a:solidFill>
                <a:prstClr val="black">
                  <a:lumMod val="65000"/>
                  <a:lumOff val="35000"/>
                </a:prstClr>
              </a:solidFill>
              <a:latin typeface="Gill Sans Nova Cond Lt" panose="020B0306020104020203"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28FF1DF-B141-9393-82EE-D41E50578237}"/>
              </a:ext>
            </a:extLst>
          </p:cNvPr>
          <p:cNvSpPr/>
          <p:nvPr/>
        </p:nvSpPr>
        <p:spPr>
          <a:xfrm>
            <a:off x="11745128" y="2615070"/>
            <a:ext cx="426456" cy="5873838"/>
          </a:xfrm>
          <a:prstGeom prst="rect">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D8EBF95-9DF4-9ED9-216C-747581EF0E73}"/>
              </a:ext>
            </a:extLst>
          </p:cNvPr>
          <p:cNvSpPr/>
          <p:nvPr/>
        </p:nvSpPr>
        <p:spPr>
          <a:xfrm>
            <a:off x="16558183" y="2518887"/>
            <a:ext cx="426456" cy="5873838"/>
          </a:xfrm>
          <a:prstGeom prst="rect">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27">
            <a:extLst>
              <a:ext uri="{FF2B5EF4-FFF2-40B4-BE49-F238E27FC236}">
                <a16:creationId xmlns:a16="http://schemas.microsoft.com/office/drawing/2014/main" id="{B82CED5A-F62B-3BC4-52AE-AD6A85CE82CB}"/>
              </a:ext>
            </a:extLst>
          </p:cNvPr>
          <p:cNvSpPr txBox="1"/>
          <p:nvPr/>
        </p:nvSpPr>
        <p:spPr>
          <a:xfrm>
            <a:off x="11402270" y="5005890"/>
            <a:ext cx="1217530" cy="4989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60" fontAlgn="base" hangingPunct="1">
              <a:lnSpc>
                <a:spcPct val="107000"/>
              </a:lnSpc>
            </a:pPr>
            <a:r>
              <a:rPr lang="lv-LV" sz="2560" kern="1200" dirty="0">
                <a:solidFill>
                  <a:prstClr val="black">
                    <a:lumMod val="65000"/>
                    <a:lumOff val="35000"/>
                  </a:prstClr>
                </a:solidFill>
                <a:latin typeface="Gill Sans Nova Cond Lt" panose="020B0306020104020203" pitchFamily="34" charset="0"/>
                <a:ea typeface="Verdana" panose="020B0604030504040204" pitchFamily="34" charset="0"/>
                <a:cs typeface="Verdana" panose="020B0604030504040204" pitchFamily="34" charset="0"/>
              </a:rPr>
              <a:t>76,5 tūkst.</a:t>
            </a:r>
            <a:endParaRPr lang="lv-LV" sz="2560" kern="1200" dirty="0">
              <a:solidFill>
                <a:prstClr val="black">
                  <a:lumMod val="65000"/>
                  <a:lumOff val="35000"/>
                </a:prstClr>
              </a:solidFill>
              <a:latin typeface="Gill Sans Nova Cond Lt" panose="020B0306020104020203" pitchFamily="34" charset="0"/>
              <a:ea typeface="Calibri" panose="020F0502020204030204" pitchFamily="34" charset="0"/>
              <a:cs typeface="Times New Roman" panose="02020603050405020304" pitchFamily="18" charset="0"/>
            </a:endParaRPr>
          </a:p>
        </p:txBody>
      </p:sp>
      <p:sp>
        <p:nvSpPr>
          <p:cNvPr id="14" name="TextBox 27">
            <a:extLst>
              <a:ext uri="{FF2B5EF4-FFF2-40B4-BE49-F238E27FC236}">
                <a16:creationId xmlns:a16="http://schemas.microsoft.com/office/drawing/2014/main" id="{07705055-551B-C92C-8C0F-7090A87F1319}"/>
              </a:ext>
            </a:extLst>
          </p:cNvPr>
          <p:cNvSpPr txBox="1"/>
          <p:nvPr/>
        </p:nvSpPr>
        <p:spPr>
          <a:xfrm>
            <a:off x="16126259" y="5126496"/>
            <a:ext cx="1290303" cy="4989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60" fontAlgn="base" hangingPunct="1">
              <a:lnSpc>
                <a:spcPct val="107000"/>
              </a:lnSpc>
            </a:pPr>
            <a:r>
              <a:rPr lang="lv-LV" sz="2560" kern="1200" dirty="0">
                <a:solidFill>
                  <a:prstClr val="black">
                    <a:lumMod val="65000"/>
                    <a:lumOff val="35000"/>
                  </a:prstClr>
                </a:solidFill>
                <a:latin typeface="Gill Sans Nova Cond Lt" panose="020B0306020104020203" pitchFamily="34" charset="0"/>
                <a:ea typeface="Verdana" panose="020B0604030504040204" pitchFamily="34" charset="0"/>
                <a:cs typeface="Verdana" panose="020B0604030504040204" pitchFamily="34" charset="0"/>
              </a:rPr>
              <a:t>76,1 tūkst.</a:t>
            </a:r>
            <a:endParaRPr lang="lv-LV" sz="2560" kern="1200" dirty="0">
              <a:solidFill>
                <a:prstClr val="black">
                  <a:lumMod val="65000"/>
                  <a:lumOff val="35000"/>
                </a:prstClr>
              </a:solidFill>
              <a:latin typeface="Gill Sans Nova Cond Lt" panose="020B0306020104020203" pitchFamily="34" charset="0"/>
              <a:ea typeface="Calibri" panose="020F0502020204030204" pitchFamily="34" charset="0"/>
              <a:cs typeface="Times New Roman" panose="02020603050405020304" pitchFamily="18" charset="0"/>
            </a:endParaRPr>
          </a:p>
        </p:txBody>
      </p:sp>
      <p:sp>
        <p:nvSpPr>
          <p:cNvPr id="28" name="Arrow: Up 27">
            <a:extLst>
              <a:ext uri="{FF2B5EF4-FFF2-40B4-BE49-F238E27FC236}">
                <a16:creationId xmlns:a16="http://schemas.microsoft.com/office/drawing/2014/main" id="{0E1F70E7-6A34-784F-317F-35F87B93A4B9}"/>
              </a:ext>
            </a:extLst>
          </p:cNvPr>
          <p:cNvSpPr/>
          <p:nvPr/>
        </p:nvSpPr>
        <p:spPr>
          <a:xfrm rot="10800000">
            <a:off x="7328949" y="6184970"/>
            <a:ext cx="298027" cy="377084"/>
          </a:xfrm>
          <a:prstGeom prst="up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300460" hangingPunct="1"/>
            <a:endParaRPr lang="en-GB" sz="2560" b="0" kern="1200">
              <a:solidFill>
                <a:prstClr val="white"/>
              </a:solidFill>
              <a:latin typeface="Calibri" panose="020F0502020204030204"/>
            </a:endParaRPr>
          </a:p>
        </p:txBody>
      </p:sp>
      <p:sp>
        <p:nvSpPr>
          <p:cNvPr id="30" name="Arrow: Up 29">
            <a:extLst>
              <a:ext uri="{FF2B5EF4-FFF2-40B4-BE49-F238E27FC236}">
                <a16:creationId xmlns:a16="http://schemas.microsoft.com/office/drawing/2014/main" id="{8EF4E56F-CCDD-BC90-63C1-12FED2BF7FBB}"/>
              </a:ext>
            </a:extLst>
          </p:cNvPr>
          <p:cNvSpPr/>
          <p:nvPr/>
        </p:nvSpPr>
        <p:spPr>
          <a:xfrm rot="10800000">
            <a:off x="16031242" y="7569065"/>
            <a:ext cx="298027" cy="377084"/>
          </a:xfrm>
          <a:prstGeom prst="up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300460" hangingPunct="1"/>
            <a:endParaRPr lang="en-GB" sz="2560" b="0" kern="1200">
              <a:solidFill>
                <a:prstClr val="white"/>
              </a:solidFill>
              <a:latin typeface="Calibri" panose="020F0502020204030204"/>
            </a:endParaRPr>
          </a:p>
        </p:txBody>
      </p:sp>
      <p:sp>
        <p:nvSpPr>
          <p:cNvPr id="31" name="Arrow: Up 30">
            <a:extLst>
              <a:ext uri="{FF2B5EF4-FFF2-40B4-BE49-F238E27FC236}">
                <a16:creationId xmlns:a16="http://schemas.microsoft.com/office/drawing/2014/main" id="{BFADFBF0-879B-5D45-A4D1-87E28AF9168B}"/>
              </a:ext>
            </a:extLst>
          </p:cNvPr>
          <p:cNvSpPr/>
          <p:nvPr/>
        </p:nvSpPr>
        <p:spPr>
          <a:xfrm rot="10800000">
            <a:off x="11253257" y="6786622"/>
            <a:ext cx="298027" cy="377084"/>
          </a:xfrm>
          <a:prstGeom prst="up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300460" hangingPunct="1"/>
            <a:endParaRPr lang="en-GB" sz="2560" b="0" kern="1200">
              <a:solidFill>
                <a:prstClr val="white"/>
              </a:solidFill>
              <a:latin typeface="Calibri" panose="020F0502020204030204"/>
            </a:endParaRPr>
          </a:p>
        </p:txBody>
      </p:sp>
      <p:sp>
        <p:nvSpPr>
          <p:cNvPr id="33" name="TextBox 27">
            <a:extLst>
              <a:ext uri="{FF2B5EF4-FFF2-40B4-BE49-F238E27FC236}">
                <a16:creationId xmlns:a16="http://schemas.microsoft.com/office/drawing/2014/main" id="{23AC3D43-F3F8-6A04-0255-42062C9FAC27}"/>
              </a:ext>
            </a:extLst>
          </p:cNvPr>
          <p:cNvSpPr txBox="1"/>
          <p:nvPr/>
        </p:nvSpPr>
        <p:spPr>
          <a:xfrm>
            <a:off x="6830644" y="6170605"/>
            <a:ext cx="2593772" cy="45377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60" fontAlgn="base" hangingPunct="1">
              <a:lnSpc>
                <a:spcPct val="107000"/>
              </a:lnSpc>
            </a:pPr>
            <a:r>
              <a:rPr lang="lv-LV" sz="2276" kern="1200" dirty="0">
                <a:solidFill>
                  <a:prstClr val="black">
                    <a:lumMod val="65000"/>
                    <a:lumOff val="35000"/>
                  </a:prstClr>
                </a:solidFill>
                <a:latin typeface="Gill Sans Nova Cond Lt" panose="020B0306020104020203" pitchFamily="34" charset="0"/>
                <a:ea typeface="Verdana" panose="020B0604030504040204" pitchFamily="34" charset="0"/>
                <a:cs typeface="Verdana" panose="020B0604030504040204" pitchFamily="34" charset="0"/>
              </a:rPr>
              <a:t>422,6 tūkst.</a:t>
            </a:r>
            <a:endParaRPr lang="lv-LV" sz="2276" kern="1200" dirty="0">
              <a:solidFill>
                <a:prstClr val="black">
                  <a:lumMod val="65000"/>
                  <a:lumOff val="35000"/>
                </a:prstClr>
              </a:solidFill>
              <a:latin typeface="Gill Sans Nova Cond Lt" panose="020B0306020104020203" pitchFamily="34" charset="0"/>
              <a:ea typeface="Calibri" panose="020F0502020204030204" pitchFamily="34" charset="0"/>
              <a:cs typeface="Times New Roman" panose="02020603050405020304" pitchFamily="18" charset="0"/>
            </a:endParaRPr>
          </a:p>
        </p:txBody>
      </p:sp>
      <p:sp>
        <p:nvSpPr>
          <p:cNvPr id="34" name="TextBox 27">
            <a:extLst>
              <a:ext uri="{FF2B5EF4-FFF2-40B4-BE49-F238E27FC236}">
                <a16:creationId xmlns:a16="http://schemas.microsoft.com/office/drawing/2014/main" id="{298B3DB7-FCD3-D07F-A9F0-CAB022CD0C1A}"/>
              </a:ext>
            </a:extLst>
          </p:cNvPr>
          <p:cNvSpPr txBox="1"/>
          <p:nvPr/>
        </p:nvSpPr>
        <p:spPr>
          <a:xfrm>
            <a:off x="11551284" y="6748275"/>
            <a:ext cx="1171193" cy="45377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60" fontAlgn="base" hangingPunct="1">
              <a:lnSpc>
                <a:spcPct val="107000"/>
              </a:lnSpc>
            </a:pPr>
            <a:r>
              <a:rPr lang="lv-LV" sz="2276" kern="1200" dirty="0">
                <a:solidFill>
                  <a:prstClr val="black">
                    <a:lumMod val="65000"/>
                    <a:lumOff val="35000"/>
                  </a:prstClr>
                </a:solidFill>
                <a:latin typeface="Gill Sans Nova Cond Lt" panose="020B0306020104020203" pitchFamily="34" charset="0"/>
                <a:ea typeface="Verdana" panose="020B0604030504040204" pitchFamily="34" charset="0"/>
                <a:cs typeface="Verdana" panose="020B0604030504040204" pitchFamily="34" charset="0"/>
              </a:rPr>
              <a:t>389,1 tūkst.</a:t>
            </a:r>
            <a:endParaRPr lang="lv-LV" sz="2276" kern="1200" dirty="0">
              <a:solidFill>
                <a:prstClr val="black">
                  <a:lumMod val="65000"/>
                  <a:lumOff val="35000"/>
                </a:prstClr>
              </a:solidFill>
              <a:latin typeface="Gill Sans Nova Cond Lt" panose="020B0306020104020203" pitchFamily="34" charset="0"/>
              <a:ea typeface="Calibri" panose="020F0502020204030204" pitchFamily="34" charset="0"/>
              <a:cs typeface="Times New Roman" panose="02020603050405020304" pitchFamily="18" charset="0"/>
            </a:endParaRPr>
          </a:p>
        </p:txBody>
      </p:sp>
      <p:sp>
        <p:nvSpPr>
          <p:cNvPr id="35" name="TextBox 27">
            <a:extLst>
              <a:ext uri="{FF2B5EF4-FFF2-40B4-BE49-F238E27FC236}">
                <a16:creationId xmlns:a16="http://schemas.microsoft.com/office/drawing/2014/main" id="{4D07CE73-7512-C559-C2FE-9ED7B8190BE2}"/>
              </a:ext>
            </a:extLst>
          </p:cNvPr>
          <p:cNvSpPr txBox="1"/>
          <p:nvPr/>
        </p:nvSpPr>
        <p:spPr>
          <a:xfrm>
            <a:off x="16239431" y="7569065"/>
            <a:ext cx="1171193" cy="45377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60" fontAlgn="base" hangingPunct="1">
              <a:lnSpc>
                <a:spcPct val="107000"/>
              </a:lnSpc>
            </a:pPr>
            <a:r>
              <a:rPr lang="lv-LV" sz="2276" kern="1200" dirty="0">
                <a:solidFill>
                  <a:prstClr val="black">
                    <a:lumMod val="65000"/>
                    <a:lumOff val="35000"/>
                  </a:prstClr>
                </a:solidFill>
                <a:latin typeface="Gill Sans Nova Cond Lt" panose="020B0306020104020203" pitchFamily="34" charset="0"/>
                <a:ea typeface="Verdana" panose="020B0604030504040204" pitchFamily="34" charset="0"/>
                <a:cs typeface="Verdana" panose="020B0604030504040204" pitchFamily="34" charset="0"/>
              </a:rPr>
              <a:t>342,1 tūkst.</a:t>
            </a:r>
            <a:endParaRPr lang="lv-LV" sz="2276" kern="1200" dirty="0">
              <a:solidFill>
                <a:prstClr val="black">
                  <a:lumMod val="65000"/>
                  <a:lumOff val="35000"/>
                </a:prstClr>
              </a:solidFill>
              <a:latin typeface="Gill Sans Nova Cond Lt" panose="020B0306020104020203" pitchFamily="34" charset="0"/>
              <a:ea typeface="Calibri" panose="020F0502020204030204" pitchFamily="34" charset="0"/>
              <a:cs typeface="Times New Roman" panose="02020603050405020304" pitchFamily="18" charset="0"/>
            </a:endParaRPr>
          </a:p>
        </p:txBody>
      </p:sp>
      <p:sp>
        <p:nvSpPr>
          <p:cNvPr id="36" name="Arrow: Up 35">
            <a:extLst>
              <a:ext uri="{FF2B5EF4-FFF2-40B4-BE49-F238E27FC236}">
                <a16:creationId xmlns:a16="http://schemas.microsoft.com/office/drawing/2014/main" id="{9CD004C1-EB33-AE04-368A-A09087717129}"/>
              </a:ext>
            </a:extLst>
          </p:cNvPr>
          <p:cNvSpPr/>
          <p:nvPr/>
        </p:nvSpPr>
        <p:spPr>
          <a:xfrm rot="10800000">
            <a:off x="7367347" y="4574694"/>
            <a:ext cx="298027" cy="377084"/>
          </a:xfrm>
          <a:prstGeom prst="up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300460" hangingPunct="1"/>
            <a:endParaRPr lang="en-GB" sz="2560" b="0" kern="1200">
              <a:solidFill>
                <a:prstClr val="white"/>
              </a:solidFill>
              <a:latin typeface="Calibri" panose="020F0502020204030204"/>
            </a:endParaRPr>
          </a:p>
        </p:txBody>
      </p:sp>
      <p:sp>
        <p:nvSpPr>
          <p:cNvPr id="37" name="Arrow: Up 36">
            <a:extLst>
              <a:ext uri="{FF2B5EF4-FFF2-40B4-BE49-F238E27FC236}">
                <a16:creationId xmlns:a16="http://schemas.microsoft.com/office/drawing/2014/main" id="{602D809F-2A95-E3A8-58B1-8526AB71A6D7}"/>
              </a:ext>
            </a:extLst>
          </p:cNvPr>
          <p:cNvSpPr/>
          <p:nvPr/>
        </p:nvSpPr>
        <p:spPr>
          <a:xfrm rot="10800000">
            <a:off x="11246848" y="5104886"/>
            <a:ext cx="298027" cy="377084"/>
          </a:xfrm>
          <a:prstGeom prst="up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300460" hangingPunct="1"/>
            <a:endParaRPr lang="en-GB" sz="2560" b="0" kern="1200">
              <a:solidFill>
                <a:prstClr val="white"/>
              </a:solidFill>
              <a:latin typeface="Calibri" panose="020F0502020204030204"/>
            </a:endParaRPr>
          </a:p>
        </p:txBody>
      </p:sp>
      <p:sp>
        <p:nvSpPr>
          <p:cNvPr id="38" name="Arrow: Up 37">
            <a:extLst>
              <a:ext uri="{FF2B5EF4-FFF2-40B4-BE49-F238E27FC236}">
                <a16:creationId xmlns:a16="http://schemas.microsoft.com/office/drawing/2014/main" id="{9F3A5A2B-85FF-BCFE-77CA-F3F8AAE7166F}"/>
              </a:ext>
            </a:extLst>
          </p:cNvPr>
          <p:cNvSpPr/>
          <p:nvPr/>
        </p:nvSpPr>
        <p:spPr>
          <a:xfrm rot="10800000">
            <a:off x="15960953" y="5221846"/>
            <a:ext cx="298027" cy="377084"/>
          </a:xfrm>
          <a:prstGeom prst="upArrow">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300460" hangingPunct="1"/>
            <a:endParaRPr lang="en-GB" sz="2560" b="0" kern="1200">
              <a:solidFill>
                <a:prstClr val="white"/>
              </a:solidFill>
              <a:latin typeface="Calibri" panose="020F0502020204030204"/>
            </a:endParaRPr>
          </a:p>
        </p:txBody>
      </p:sp>
      <p:graphicFrame>
        <p:nvGraphicFramePr>
          <p:cNvPr id="4" name="Chart 3">
            <a:extLst>
              <a:ext uri="{FF2B5EF4-FFF2-40B4-BE49-F238E27FC236}">
                <a16:creationId xmlns:a16="http://schemas.microsoft.com/office/drawing/2014/main" id="{7B3AF4FB-3B0F-4484-99F5-A4926EBB1626}"/>
              </a:ext>
            </a:extLst>
          </p:cNvPr>
          <p:cNvGraphicFramePr/>
          <p:nvPr>
            <p:extLst>
              <p:ext uri="{D42A27DB-BD31-4B8C-83A1-F6EECF244321}">
                <p14:modId xmlns:p14="http://schemas.microsoft.com/office/powerpoint/2010/main" val="3903299256"/>
              </p:ext>
            </p:extLst>
          </p:nvPr>
        </p:nvGraphicFramePr>
        <p:xfrm>
          <a:off x="344501" y="2542074"/>
          <a:ext cx="16742496" cy="63946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3474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11">
            <a:extLst>
              <a:ext uri="{FF2B5EF4-FFF2-40B4-BE49-F238E27FC236}">
                <a16:creationId xmlns:a16="http://schemas.microsoft.com/office/drawing/2014/main" id="{ADBA948D-FFB7-4751-9D06-D5A96BBF980F}"/>
              </a:ext>
            </a:extLst>
          </p:cNvPr>
          <p:cNvGraphicFramePr>
            <a:graphicFrameLocks/>
          </p:cNvGraphicFramePr>
          <p:nvPr>
            <p:extLst>
              <p:ext uri="{D42A27DB-BD31-4B8C-83A1-F6EECF244321}">
                <p14:modId xmlns:p14="http://schemas.microsoft.com/office/powerpoint/2010/main" val="4153938676"/>
              </p:ext>
            </p:extLst>
          </p:nvPr>
        </p:nvGraphicFramePr>
        <p:xfrm>
          <a:off x="1513087" y="2399082"/>
          <a:ext cx="13745631" cy="4342306"/>
        </p:xfrm>
        <a:graphic>
          <a:graphicData uri="http://schemas.openxmlformats.org/drawingml/2006/chart">
            <c:chart xmlns:c="http://schemas.openxmlformats.org/drawingml/2006/chart" xmlns:r="http://schemas.openxmlformats.org/officeDocument/2006/relationships" r:id="rId3"/>
          </a:graphicData>
        </a:graphic>
      </p:graphicFrame>
      <p:sp>
        <p:nvSpPr>
          <p:cNvPr id="26" name="Slide Number Placeholder 3">
            <a:extLst>
              <a:ext uri="{FF2B5EF4-FFF2-40B4-BE49-F238E27FC236}">
                <a16:creationId xmlns:a16="http://schemas.microsoft.com/office/drawing/2014/main" id="{D28B2EED-B894-4A02-9796-E4516E91665A}"/>
              </a:ext>
            </a:extLst>
          </p:cNvPr>
          <p:cNvSpPr txBox="1">
            <a:spLocks/>
          </p:cNvSpPr>
          <p:nvPr/>
        </p:nvSpPr>
        <p:spPr>
          <a:xfrm>
            <a:off x="15557860" y="8994987"/>
            <a:ext cx="1204148" cy="433492"/>
          </a:xfrm>
          <a:prstGeom prst="rect">
            <a:avLst/>
          </a:prstGeom>
        </p:spPr>
        <p:txBody>
          <a:bodyPr vert="horz" lIns="130048" tIns="65025" rIns="130048" bIns="65025" rtlCol="0" anchor="ctr"/>
          <a:lstStyle>
            <a:defPPr>
              <a:defRPr lang="lv-LV"/>
            </a:defPPr>
            <a:lvl1pPr marL="0" algn="r" defTabSz="914400" rtl="0" eaLnBrk="1" latinLnBrk="0" hangingPunct="1">
              <a:defRPr sz="1000" kern="1200">
                <a:solidFill>
                  <a:schemeClr val="tx1">
                    <a:tint val="75000"/>
                  </a:schemeClr>
                </a:solidFill>
                <a:latin typeface="Segoe UI Light"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00484"/>
            <a:fld id="{BB52BD7A-E27C-4D8B-9BA7-C703671C96E0}" type="slidenum">
              <a:rPr lang="en-US" altLang="lv-LV" sz="1422" b="0">
                <a:solidFill>
                  <a:prstClr val="black">
                    <a:tint val="75000"/>
                  </a:prstClr>
                </a:solidFill>
              </a:rPr>
              <a:pPr defTabSz="1300484"/>
              <a:t>24</a:t>
            </a:fld>
            <a:endParaRPr lang="en-US" altLang="lv-LV" sz="1422" b="0" dirty="0">
              <a:solidFill>
                <a:prstClr val="black">
                  <a:tint val="75000"/>
                </a:prstClr>
              </a:solidFill>
            </a:endParaRPr>
          </a:p>
        </p:txBody>
      </p:sp>
      <p:sp>
        <p:nvSpPr>
          <p:cNvPr id="27" name="TextBox 7">
            <a:extLst>
              <a:ext uri="{FF2B5EF4-FFF2-40B4-BE49-F238E27FC236}">
                <a16:creationId xmlns:a16="http://schemas.microsoft.com/office/drawing/2014/main" id="{40BF1BE4-6F2B-4BF9-A26A-26D841290C6C}"/>
              </a:ext>
            </a:extLst>
          </p:cNvPr>
          <p:cNvSpPr txBox="1">
            <a:spLocks noChangeArrowheads="1"/>
          </p:cNvSpPr>
          <p:nvPr/>
        </p:nvSpPr>
        <p:spPr bwMode="auto">
          <a:xfrm>
            <a:off x="2672421" y="1516577"/>
            <a:ext cx="10532443" cy="705258"/>
          </a:xfrm>
          <a:prstGeom prst="rect">
            <a:avLst/>
          </a:prstGeom>
          <a:noFill/>
          <a:ln w="9525">
            <a:noFill/>
            <a:miter lim="800000"/>
            <a:headEnd/>
            <a:tailEnd/>
          </a:ln>
        </p:spPr>
        <p:txBody>
          <a:bodyPr wrap="square">
            <a:spAutoFit/>
          </a:bodyPr>
          <a:lstStyle/>
          <a:p>
            <a:pPr defTabSz="1300484" hangingPunct="1"/>
            <a:r>
              <a:rPr lang="lv-LV" sz="2276" kern="1200" dirty="0">
                <a:solidFill>
                  <a:prstClr val="black"/>
                </a:solidFill>
                <a:latin typeface="Arial Narrow"/>
                <a:ea typeface="+mn-ea"/>
                <a:cs typeface="Arial Narrow"/>
              </a:rPr>
              <a:t>Darbaspēka piedāvājuma un pieprasījuma attiecība</a:t>
            </a:r>
            <a:endParaRPr lang="lv-LV" sz="2276" u="sng" kern="1200" dirty="0">
              <a:solidFill>
                <a:prstClr val="black"/>
              </a:solidFill>
              <a:latin typeface="Arial Narrow"/>
              <a:ea typeface="+mn-ea"/>
              <a:cs typeface="Arial Narrow"/>
            </a:endParaRPr>
          </a:p>
          <a:p>
            <a:pPr defTabSz="1300484" hangingPunct="1"/>
            <a:r>
              <a:rPr lang="lv-LV" sz="1707" b="0" kern="1200" dirty="0">
                <a:solidFill>
                  <a:prstClr val="black"/>
                </a:solidFill>
                <a:latin typeface="Arial Narrow"/>
                <a:ea typeface="+mn-ea"/>
                <a:cs typeface="Arial Narrow"/>
              </a:rPr>
              <a:t>procentos, pieprasījums pret piedāvājumu (piedāvājums= 100, rādītājs &gt;100= darbaspēka pieprasījums pārsniedz piedāvājumu)</a:t>
            </a:r>
          </a:p>
        </p:txBody>
      </p:sp>
      <p:sp>
        <p:nvSpPr>
          <p:cNvPr id="28" name="TextBox 27">
            <a:extLst>
              <a:ext uri="{FF2B5EF4-FFF2-40B4-BE49-F238E27FC236}">
                <a16:creationId xmlns:a16="http://schemas.microsoft.com/office/drawing/2014/main" id="{520860FE-A4D0-45FB-A877-52948561F85D}"/>
              </a:ext>
            </a:extLst>
          </p:cNvPr>
          <p:cNvSpPr txBox="1"/>
          <p:nvPr/>
        </p:nvSpPr>
        <p:spPr>
          <a:xfrm>
            <a:off x="578256" y="9211733"/>
            <a:ext cx="8520670" cy="355034"/>
          </a:xfrm>
          <a:prstGeom prst="rect">
            <a:avLst/>
          </a:prstGeom>
          <a:noFill/>
        </p:spPr>
        <p:txBody>
          <a:bodyPr wrap="square" rtlCol="0">
            <a:spAutoFit/>
          </a:bodyPr>
          <a:lstStyle/>
          <a:p>
            <a:pPr algn="l" defTabSz="975364" hangingPunct="1">
              <a:defRPr/>
            </a:pPr>
            <a:r>
              <a:rPr lang="lv-LV" sz="1707" b="0" kern="1200" dirty="0">
                <a:latin typeface="Calibri Light" panose="020F0302020204030204" pitchFamily="34" charset="0"/>
                <a:ea typeface="Verdana" panose="020B0604030504040204" pitchFamily="34" charset="0"/>
                <a:cs typeface="Verdana" panose="020B0604030504040204" pitchFamily="34" charset="0"/>
              </a:rPr>
              <a:t>Avots</a:t>
            </a:r>
            <a:r>
              <a:rPr lang="en-US" sz="1707" b="0" kern="1200" dirty="0">
                <a:latin typeface="Calibri Light" panose="020F0302020204030204" pitchFamily="34" charset="0"/>
                <a:ea typeface="Verdana" panose="020B0604030504040204" pitchFamily="34" charset="0"/>
                <a:cs typeface="Verdana" panose="020B0604030504040204" pitchFamily="34" charset="0"/>
              </a:rPr>
              <a:t>: </a:t>
            </a:r>
            <a:r>
              <a:rPr lang="lv-LV" sz="1707" b="0" kern="1200" dirty="0">
                <a:latin typeface="Calibri Light" panose="020F0302020204030204" pitchFamily="34" charset="0"/>
                <a:ea typeface="Verdana" panose="020B0604030504040204" pitchFamily="34" charset="0"/>
                <a:cs typeface="Verdana" panose="020B0604030504040204" pitchFamily="34" charset="0"/>
              </a:rPr>
              <a:t>EM prognozes (2022) </a:t>
            </a:r>
            <a:endParaRPr lang="en-US" sz="1707" b="0" kern="1200" dirty="0">
              <a:latin typeface="Calibri Light" panose="020F0302020204030204" pitchFamily="34" charset="0"/>
              <a:ea typeface="Verdana" panose="020B0604030504040204" pitchFamily="34" charset="0"/>
              <a:cs typeface="Verdana" panose="020B0604030504040204" pitchFamily="34" charset="0"/>
            </a:endParaRPr>
          </a:p>
        </p:txBody>
      </p:sp>
      <p:graphicFrame>
        <p:nvGraphicFramePr>
          <p:cNvPr id="29" name="Content Placeholder 11">
            <a:extLst>
              <a:ext uri="{FF2B5EF4-FFF2-40B4-BE49-F238E27FC236}">
                <a16:creationId xmlns:a16="http://schemas.microsoft.com/office/drawing/2014/main" id="{28AF8A3B-78CB-4A91-A40F-474AF087A5CA}"/>
              </a:ext>
            </a:extLst>
          </p:cNvPr>
          <p:cNvGraphicFramePr>
            <a:graphicFrameLocks/>
          </p:cNvGraphicFramePr>
          <p:nvPr>
            <p:extLst>
              <p:ext uri="{D42A27DB-BD31-4B8C-83A1-F6EECF244321}">
                <p14:modId xmlns:p14="http://schemas.microsoft.com/office/powerpoint/2010/main" val="930240377"/>
              </p:ext>
            </p:extLst>
          </p:nvPr>
        </p:nvGraphicFramePr>
        <p:xfrm>
          <a:off x="1513087" y="4940123"/>
          <a:ext cx="13745631" cy="4342306"/>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7">
            <a:extLst>
              <a:ext uri="{FF2B5EF4-FFF2-40B4-BE49-F238E27FC236}">
                <a16:creationId xmlns:a16="http://schemas.microsoft.com/office/drawing/2014/main" id="{D27613F6-F83C-4068-BAE7-81B1C893FF5A}"/>
              </a:ext>
            </a:extLst>
          </p:cNvPr>
          <p:cNvSpPr txBox="1">
            <a:spLocks noChangeArrowheads="1"/>
          </p:cNvSpPr>
          <p:nvPr/>
        </p:nvSpPr>
        <p:spPr bwMode="auto">
          <a:xfrm>
            <a:off x="7218457" y="2598157"/>
            <a:ext cx="2113280" cy="442557"/>
          </a:xfrm>
          <a:prstGeom prst="rect">
            <a:avLst/>
          </a:prstGeom>
          <a:noFill/>
          <a:ln w="9525">
            <a:noFill/>
            <a:miter lim="800000"/>
            <a:headEnd/>
            <a:tailEnd/>
          </a:ln>
        </p:spPr>
        <p:txBody>
          <a:bodyPr wrap="square">
            <a:spAutoFit/>
          </a:bodyPr>
          <a:lstStyle/>
          <a:p>
            <a:pPr defTabSz="1300484" hangingPunct="1"/>
            <a:r>
              <a:rPr lang="lv-LV" sz="2276" kern="1200" dirty="0">
                <a:solidFill>
                  <a:prstClr val="black"/>
                </a:solidFill>
                <a:latin typeface="Arial Narrow"/>
                <a:ea typeface="+mn-ea"/>
                <a:cs typeface="Arial Narrow"/>
              </a:rPr>
              <a:t>2040. gads</a:t>
            </a:r>
            <a:endParaRPr lang="lv-LV" sz="2276" u="sng" kern="1200" dirty="0">
              <a:solidFill>
                <a:prstClr val="black"/>
              </a:solidFill>
              <a:latin typeface="Arial Narrow"/>
              <a:ea typeface="+mn-ea"/>
              <a:cs typeface="Arial Narrow"/>
            </a:endParaRPr>
          </a:p>
        </p:txBody>
      </p:sp>
      <p:sp>
        <p:nvSpPr>
          <p:cNvPr id="31" name="TextBox 7">
            <a:extLst>
              <a:ext uri="{FF2B5EF4-FFF2-40B4-BE49-F238E27FC236}">
                <a16:creationId xmlns:a16="http://schemas.microsoft.com/office/drawing/2014/main" id="{8F27B087-6517-4C33-9735-5626FB1A44DF}"/>
              </a:ext>
            </a:extLst>
          </p:cNvPr>
          <p:cNvSpPr txBox="1">
            <a:spLocks noChangeArrowheads="1"/>
          </p:cNvSpPr>
          <p:nvPr/>
        </p:nvSpPr>
        <p:spPr bwMode="auto">
          <a:xfrm>
            <a:off x="7218455" y="5139199"/>
            <a:ext cx="2113280" cy="442557"/>
          </a:xfrm>
          <a:prstGeom prst="rect">
            <a:avLst/>
          </a:prstGeom>
          <a:noFill/>
          <a:ln w="9525">
            <a:noFill/>
            <a:miter lim="800000"/>
            <a:headEnd/>
            <a:tailEnd/>
          </a:ln>
        </p:spPr>
        <p:txBody>
          <a:bodyPr wrap="square">
            <a:spAutoFit/>
          </a:bodyPr>
          <a:lstStyle/>
          <a:p>
            <a:pPr defTabSz="1300484" hangingPunct="1"/>
            <a:r>
              <a:rPr lang="lv-LV" sz="2276" kern="1200" dirty="0">
                <a:solidFill>
                  <a:prstClr val="black"/>
                </a:solidFill>
                <a:latin typeface="Arial Narrow"/>
                <a:ea typeface="+mn-ea"/>
                <a:cs typeface="Arial Narrow"/>
              </a:rPr>
              <a:t>2030. gads</a:t>
            </a:r>
            <a:endParaRPr lang="lv-LV" sz="2276" u="sng" kern="1200" dirty="0">
              <a:solidFill>
                <a:prstClr val="black"/>
              </a:solidFill>
              <a:latin typeface="Arial Narrow"/>
              <a:ea typeface="+mn-ea"/>
              <a:cs typeface="Arial Narrow"/>
            </a:endParaRPr>
          </a:p>
        </p:txBody>
      </p:sp>
      <p:sp>
        <p:nvSpPr>
          <p:cNvPr id="42" name="Title 1">
            <a:extLst>
              <a:ext uri="{FF2B5EF4-FFF2-40B4-BE49-F238E27FC236}">
                <a16:creationId xmlns:a16="http://schemas.microsoft.com/office/drawing/2014/main" id="{347FE8CA-C9F4-43C1-8884-8D0BBEB07012}"/>
              </a:ext>
            </a:extLst>
          </p:cNvPr>
          <p:cNvSpPr txBox="1">
            <a:spLocks/>
          </p:cNvSpPr>
          <p:nvPr/>
        </p:nvSpPr>
        <p:spPr>
          <a:xfrm>
            <a:off x="1919196" y="325123"/>
            <a:ext cx="13844002" cy="1025731"/>
          </a:xfrm>
          <a:prstGeom prst="rect">
            <a:avLst/>
          </a:prstGeom>
        </p:spPr>
        <p:txBody>
          <a:bodyPr vert="horz" lIns="130048" tIns="65025" rIns="130048" bIns="65025"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00417">
              <a:spcBef>
                <a:spcPts val="1422"/>
              </a:spcBef>
              <a:defRPr/>
            </a:pPr>
            <a:r>
              <a:rPr lang="lv-LV" altLang="lv-LV" sz="2845" cap="all" dirty="0">
                <a:solidFill>
                  <a:srgbClr val="00859B"/>
                </a:solidFill>
                <a:latin typeface="Verdana" panose="020B0604030504040204" pitchFamily="34" charset="0"/>
                <a:ea typeface="Verdana" panose="020B0604030504040204" pitchFamily="34" charset="0"/>
                <a:cs typeface="Segoe UI Light" panose="020B0502040204020203" pitchFamily="34" charset="0"/>
              </a:rPr>
              <a:t>Darbaspēka pietiekamība </a:t>
            </a:r>
          </a:p>
          <a:p>
            <a:pPr defTabSz="1300417">
              <a:spcBef>
                <a:spcPts val="1422"/>
              </a:spcBef>
              <a:defRPr/>
            </a:pPr>
            <a:r>
              <a:rPr lang="lv-LV" altLang="lv-LV" sz="2845" b="0" cap="all" dirty="0">
                <a:solidFill>
                  <a:srgbClr val="00859B"/>
                </a:solidFill>
                <a:latin typeface="Verdana" panose="020B0604030504040204" pitchFamily="34" charset="0"/>
                <a:ea typeface="Verdana" panose="020B0604030504040204" pitchFamily="34" charset="0"/>
                <a:cs typeface="Segoe UI Light" panose="020B0502040204020203" pitchFamily="34" charset="0"/>
              </a:rPr>
              <a:t>izglītības nozares saistītajās profesijās</a:t>
            </a:r>
          </a:p>
        </p:txBody>
      </p:sp>
    </p:spTree>
    <p:extLst>
      <p:ext uri="{BB962C8B-B14F-4D97-AF65-F5344CB8AC3E}">
        <p14:creationId xmlns:p14="http://schemas.microsoft.com/office/powerpoint/2010/main" val="2255116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7EB6519-D6DB-43CD-8FA6-FCD9FC1CBD9F}"/>
              </a:ext>
            </a:extLst>
          </p:cNvPr>
          <p:cNvGraphicFramePr>
            <a:graphicFrameLocks noGrp="1"/>
          </p:cNvGraphicFramePr>
          <p:nvPr>
            <p:ph idx="1"/>
            <p:extLst>
              <p:ext uri="{D42A27DB-BD31-4B8C-83A1-F6EECF244321}">
                <p14:modId xmlns:p14="http://schemas.microsoft.com/office/powerpoint/2010/main" val="4042658620"/>
              </p:ext>
            </p:extLst>
          </p:nvPr>
        </p:nvGraphicFramePr>
        <p:xfrm>
          <a:off x="266" y="1974634"/>
          <a:ext cx="12231927" cy="685779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7">
            <a:extLst>
              <a:ext uri="{FF2B5EF4-FFF2-40B4-BE49-F238E27FC236}">
                <a16:creationId xmlns:a16="http://schemas.microsoft.com/office/drawing/2014/main" id="{76512C1E-D3D9-46DB-9B4A-8F8214835C06}"/>
              </a:ext>
            </a:extLst>
          </p:cNvPr>
          <p:cNvSpPr txBox="1">
            <a:spLocks noChangeArrowheads="1"/>
          </p:cNvSpPr>
          <p:nvPr/>
        </p:nvSpPr>
        <p:spPr bwMode="auto">
          <a:xfrm>
            <a:off x="882090" y="1287974"/>
            <a:ext cx="10532443" cy="617733"/>
          </a:xfrm>
          <a:prstGeom prst="rect">
            <a:avLst/>
          </a:prstGeom>
          <a:noFill/>
          <a:ln w="9525">
            <a:noFill/>
            <a:miter lim="800000"/>
            <a:headEnd/>
            <a:tailEnd/>
          </a:ln>
        </p:spPr>
        <p:txBody>
          <a:bodyPr wrap="square">
            <a:spAutoFit/>
          </a:bodyPr>
          <a:lstStyle/>
          <a:p>
            <a:pPr defTabSz="1300484" hangingPunct="1"/>
            <a:r>
              <a:rPr lang="lv-LV" sz="1707" kern="1200" dirty="0">
                <a:solidFill>
                  <a:prstClr val="black"/>
                </a:solidFill>
                <a:latin typeface="Arial Narrow"/>
                <a:ea typeface="+mn-ea"/>
                <a:cs typeface="Arial Narrow"/>
              </a:rPr>
              <a:t>Vidējā bruto darba samaksa profesiju apakšgrupās PĒC PILNA LAIKA EKVIVALENTA *</a:t>
            </a:r>
          </a:p>
          <a:p>
            <a:pPr defTabSz="1300484" hangingPunct="1"/>
            <a:r>
              <a:rPr lang="lv-LV" sz="1707" b="0" kern="1200" dirty="0">
                <a:solidFill>
                  <a:prstClr val="black"/>
                </a:solidFill>
                <a:latin typeface="Arial Narrow"/>
                <a:ea typeface="+mn-ea"/>
                <a:cs typeface="Arial Narrow"/>
              </a:rPr>
              <a:t>2022. gada novembrī, EUR</a:t>
            </a:r>
          </a:p>
        </p:txBody>
      </p:sp>
      <p:sp>
        <p:nvSpPr>
          <p:cNvPr id="11" name="TextBox 10">
            <a:extLst>
              <a:ext uri="{FF2B5EF4-FFF2-40B4-BE49-F238E27FC236}">
                <a16:creationId xmlns:a16="http://schemas.microsoft.com/office/drawing/2014/main" id="{6F00062B-30D2-4122-B1AB-8E18125A3445}"/>
              </a:ext>
            </a:extLst>
          </p:cNvPr>
          <p:cNvSpPr txBox="1"/>
          <p:nvPr/>
        </p:nvSpPr>
        <p:spPr>
          <a:xfrm>
            <a:off x="239826" y="8981355"/>
            <a:ext cx="9446306" cy="530017"/>
          </a:xfrm>
          <a:prstGeom prst="rect">
            <a:avLst/>
          </a:prstGeom>
          <a:noFill/>
        </p:spPr>
        <p:txBody>
          <a:bodyPr wrap="square">
            <a:spAutoFit/>
          </a:bodyPr>
          <a:lstStyle/>
          <a:p>
            <a:pPr algn="l" defTabSz="1300484" hangingPunct="1">
              <a:spcAft>
                <a:spcPts val="1707"/>
              </a:spcAft>
            </a:pPr>
            <a:r>
              <a:rPr lang="lv-LV" sz="1422" b="0" kern="12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Avots: Valsts ieņēmumu dienests (atalgojums profesiju grupās), CSP (vidējā tautsaimniecībā)</a:t>
            </a:r>
            <a:br>
              <a:rPr lang="lv-LV" sz="1422" b="0" kern="12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br>
            <a:r>
              <a:rPr lang="lv-LV" sz="1422" b="0" kern="12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 Vidējā bruto darba samaksa profesiju grupās aprēķināta pēc pilnas slodzes ekvivalenta (160 stundu noslodze mēnesī)</a:t>
            </a:r>
            <a:endParaRPr lang="lv-LV" sz="4551" b="0" kern="12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p:txBody>
      </p:sp>
      <p:sp>
        <p:nvSpPr>
          <p:cNvPr id="12" name="Text Placeholder 1">
            <a:extLst>
              <a:ext uri="{FF2B5EF4-FFF2-40B4-BE49-F238E27FC236}">
                <a16:creationId xmlns:a16="http://schemas.microsoft.com/office/drawing/2014/main" id="{EBDC4A37-318D-4F7D-9F97-919DC8ACF938}"/>
              </a:ext>
            </a:extLst>
          </p:cNvPr>
          <p:cNvSpPr txBox="1">
            <a:spLocks/>
          </p:cNvSpPr>
          <p:nvPr/>
        </p:nvSpPr>
        <p:spPr>
          <a:xfrm>
            <a:off x="1334567" y="253028"/>
            <a:ext cx="14671131" cy="812530"/>
          </a:xfrm>
          <a:prstGeom prst="rect">
            <a:avLst/>
          </a:prstGeom>
        </p:spPr>
        <p:txBody>
          <a:bodyPr vert="horz" lIns="91437" tIns="45719" rIns="91437" bIns="45719" rtlCol="0" anchor="ctr">
            <a:noAutofit/>
          </a:bodyPr>
          <a:lstStyle>
            <a:lvl1pPr marL="0" indent="0" algn="ctr" defTabSz="1300460" rtl="0" eaLnBrk="1" latinLnBrk="0" hangingPunct="1">
              <a:lnSpc>
                <a:spcPct val="90000"/>
              </a:lnSpc>
              <a:spcBef>
                <a:spcPts val="1422"/>
              </a:spcBef>
              <a:buFont typeface="Arial" panose="020B0604020202020204" pitchFamily="34" charset="0"/>
              <a:buNone/>
              <a:defRPr sz="6000" b="1" i="0" kern="1200">
                <a:solidFill>
                  <a:srgbClr val="00859B"/>
                </a:solidFill>
                <a:latin typeface="Verdana" panose="020B0604030504040204" pitchFamily="34" charset="0"/>
                <a:ea typeface="Verdana" panose="020B0604030504040204" pitchFamily="34" charset="0"/>
                <a:cs typeface="Verdana" panose="020B0604030504040204" pitchFamily="34" charset="0"/>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defTabSz="1300417">
              <a:defRPr/>
            </a:pPr>
            <a:r>
              <a:rPr lang="lv-LV" sz="2560" cap="all" dirty="0">
                <a:cs typeface="Segoe UI Light" panose="020B0502040204020203" pitchFamily="34" charset="0"/>
              </a:rPr>
              <a:t>Darba alga </a:t>
            </a:r>
          </a:p>
          <a:p>
            <a:pPr defTabSz="1300417">
              <a:defRPr/>
            </a:pPr>
            <a:r>
              <a:rPr lang="lv-LV" sz="2560" b="0" cap="all" dirty="0">
                <a:cs typeface="Segoe UI Light" panose="020B0502040204020203" pitchFamily="34" charset="0"/>
              </a:rPr>
              <a:t>Izglītības nozarē un nozares saistītajās profesijās</a:t>
            </a:r>
            <a:endParaRPr lang="lv-LV" sz="2560" b="0" cap="all" dirty="0">
              <a:effectLst>
                <a:outerShdw blurRad="38100" dist="38100" dir="2700000" algn="tl">
                  <a:srgbClr val="000000">
                    <a:alpha val="43137"/>
                  </a:srgbClr>
                </a:outerShdw>
              </a:effectLst>
              <a:cs typeface="Segoe UI Light" panose="020B0502040204020203" pitchFamily="34" charset="0"/>
            </a:endParaRPr>
          </a:p>
        </p:txBody>
      </p:sp>
      <p:graphicFrame>
        <p:nvGraphicFramePr>
          <p:cNvPr id="16" name="Chart 15">
            <a:extLst>
              <a:ext uri="{FF2B5EF4-FFF2-40B4-BE49-F238E27FC236}">
                <a16:creationId xmlns:a16="http://schemas.microsoft.com/office/drawing/2014/main" id="{25BCB127-9CE0-41BA-B1C3-B034888BB361}"/>
              </a:ext>
            </a:extLst>
          </p:cNvPr>
          <p:cNvGraphicFramePr/>
          <p:nvPr>
            <p:extLst>
              <p:ext uri="{D42A27DB-BD31-4B8C-83A1-F6EECF244321}">
                <p14:modId xmlns:p14="http://schemas.microsoft.com/office/powerpoint/2010/main" val="3932282386"/>
              </p:ext>
            </p:extLst>
          </p:nvPr>
        </p:nvGraphicFramePr>
        <p:xfrm>
          <a:off x="12232196" y="1920863"/>
          <a:ext cx="5060039" cy="7778964"/>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7">
            <a:extLst>
              <a:ext uri="{FF2B5EF4-FFF2-40B4-BE49-F238E27FC236}">
                <a16:creationId xmlns:a16="http://schemas.microsoft.com/office/drawing/2014/main" id="{50DC2C98-8A94-49EB-AB58-393768DB9721}"/>
              </a:ext>
            </a:extLst>
          </p:cNvPr>
          <p:cNvSpPr txBox="1">
            <a:spLocks noChangeArrowheads="1"/>
          </p:cNvSpPr>
          <p:nvPr/>
        </p:nvSpPr>
        <p:spPr bwMode="auto">
          <a:xfrm>
            <a:off x="11191953" y="1318883"/>
            <a:ext cx="6262839" cy="617733"/>
          </a:xfrm>
          <a:prstGeom prst="rect">
            <a:avLst/>
          </a:prstGeom>
          <a:noFill/>
          <a:ln w="9525">
            <a:noFill/>
            <a:miter lim="800000"/>
            <a:headEnd/>
            <a:tailEnd/>
          </a:ln>
        </p:spPr>
        <p:txBody>
          <a:bodyPr wrap="square">
            <a:spAutoFit/>
          </a:bodyPr>
          <a:lstStyle/>
          <a:p>
            <a:pPr defTabSz="1300484" hangingPunct="1"/>
            <a:r>
              <a:rPr lang="lv-LV" sz="1707" kern="1200" dirty="0">
                <a:solidFill>
                  <a:prstClr val="black"/>
                </a:solidFill>
                <a:latin typeface="Arial Narrow"/>
                <a:ea typeface="+mn-ea"/>
                <a:cs typeface="Arial Narrow"/>
              </a:rPr>
              <a:t>Vidējā bruto darba samaksa sadalījumā pa tautsaimniecības nozarēm</a:t>
            </a:r>
          </a:p>
          <a:p>
            <a:pPr defTabSz="1300484" hangingPunct="1"/>
            <a:r>
              <a:rPr lang="lv-LV" sz="1707" b="0" kern="1200" dirty="0">
                <a:solidFill>
                  <a:prstClr val="black"/>
                </a:solidFill>
                <a:latin typeface="Arial Narrow"/>
                <a:ea typeface="+mn-ea"/>
                <a:cs typeface="Arial Narrow"/>
              </a:rPr>
              <a:t>2022. gada septembrī, EUR</a:t>
            </a:r>
          </a:p>
        </p:txBody>
      </p:sp>
      <p:sp>
        <p:nvSpPr>
          <p:cNvPr id="10" name="Speech Bubble: Rectangle with Corners Rounded 9">
            <a:extLst>
              <a:ext uri="{FF2B5EF4-FFF2-40B4-BE49-F238E27FC236}">
                <a16:creationId xmlns:a16="http://schemas.microsoft.com/office/drawing/2014/main" id="{82574BC8-7FE9-4EF6-8A4B-6138FD498914}"/>
              </a:ext>
            </a:extLst>
          </p:cNvPr>
          <p:cNvSpPr/>
          <p:nvPr/>
        </p:nvSpPr>
        <p:spPr>
          <a:xfrm>
            <a:off x="997371" y="1752216"/>
            <a:ext cx="3065826" cy="771145"/>
          </a:xfrm>
          <a:prstGeom prst="wedgeRoundRectCallout">
            <a:avLst>
              <a:gd name="adj1" fmla="val -48685"/>
              <a:gd name="adj2" fmla="val 6744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defTabSz="1300484" hangingPunct="1"/>
            <a:r>
              <a:rPr lang="lv-LV" sz="1280" b="0" kern="1200" dirty="0">
                <a:solidFill>
                  <a:prstClr val="black"/>
                </a:solidFill>
                <a:latin typeface="Calibri" panose="020F0502020204030204"/>
              </a:rPr>
              <a:t>Izglītības jomas vadītāji (</a:t>
            </a:r>
            <a:r>
              <a:rPr lang="lv-LV" sz="1280" kern="1200" dirty="0">
                <a:solidFill>
                  <a:prstClr val="black"/>
                </a:solidFill>
                <a:latin typeface="Calibri" panose="020F0502020204030204"/>
              </a:rPr>
              <a:t>vidēji 1993 EUR</a:t>
            </a:r>
            <a:r>
              <a:rPr lang="lv-LV" sz="1280" b="0" kern="1200" dirty="0">
                <a:solidFill>
                  <a:prstClr val="black"/>
                </a:solidFill>
                <a:latin typeface="Calibri" panose="020F0502020204030204"/>
              </a:rPr>
              <a:t>) – rektori, dekāni, skolu un katedru vadītāji </a:t>
            </a:r>
            <a:r>
              <a:rPr lang="lv-LV" sz="1280" b="0" kern="1200" dirty="0" err="1">
                <a:solidFill>
                  <a:prstClr val="black"/>
                </a:solidFill>
                <a:latin typeface="Calibri" panose="020F0502020204030204"/>
              </a:rPr>
              <a:t>utml</a:t>
            </a:r>
            <a:r>
              <a:rPr lang="lv-LV" sz="1280" b="0" kern="1200" dirty="0">
                <a:solidFill>
                  <a:prstClr val="black"/>
                </a:solidFill>
                <a:latin typeface="Calibri" panose="020F0502020204030204"/>
              </a:rPr>
              <a:t>. </a:t>
            </a:r>
          </a:p>
        </p:txBody>
      </p:sp>
      <p:sp>
        <p:nvSpPr>
          <p:cNvPr id="13" name="Speech Bubble: Rectangle with Corners Rounded 12">
            <a:extLst>
              <a:ext uri="{FF2B5EF4-FFF2-40B4-BE49-F238E27FC236}">
                <a16:creationId xmlns:a16="http://schemas.microsoft.com/office/drawing/2014/main" id="{7E62073C-694F-4A9A-8E1A-386594431EBC}"/>
              </a:ext>
            </a:extLst>
          </p:cNvPr>
          <p:cNvSpPr/>
          <p:nvPr/>
        </p:nvSpPr>
        <p:spPr>
          <a:xfrm>
            <a:off x="4460059" y="2284439"/>
            <a:ext cx="2535720" cy="684881"/>
          </a:xfrm>
          <a:prstGeom prst="wedgeRoundRectCallout">
            <a:avLst>
              <a:gd name="adj1" fmla="val -35378"/>
              <a:gd name="adj2" fmla="val 9090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defTabSz="1300484" hangingPunct="1"/>
            <a:r>
              <a:rPr lang="lv-LV" sz="1280" b="0" kern="1200" dirty="0">
                <a:solidFill>
                  <a:prstClr val="black"/>
                </a:solidFill>
                <a:latin typeface="Calibri" panose="020F0502020204030204"/>
              </a:rPr>
              <a:t>Universitāšu akadēmiskais personāls, pedagogi, izglītības jomas metodiķi </a:t>
            </a:r>
            <a:r>
              <a:rPr lang="lv-LV" sz="1280" b="0" kern="1200" dirty="0" err="1">
                <a:solidFill>
                  <a:prstClr val="black"/>
                </a:solidFill>
                <a:latin typeface="Calibri" panose="020F0502020204030204"/>
              </a:rPr>
              <a:t>utml</a:t>
            </a:r>
            <a:r>
              <a:rPr lang="lv-LV" sz="1280" b="0" kern="1200" dirty="0">
                <a:solidFill>
                  <a:prstClr val="black"/>
                </a:solidFill>
                <a:latin typeface="Calibri" panose="020F0502020204030204"/>
              </a:rPr>
              <a:t>.</a:t>
            </a:r>
          </a:p>
        </p:txBody>
      </p:sp>
      <p:sp>
        <p:nvSpPr>
          <p:cNvPr id="2" name="Slide Number Placeholder 3">
            <a:extLst>
              <a:ext uri="{FF2B5EF4-FFF2-40B4-BE49-F238E27FC236}">
                <a16:creationId xmlns:a16="http://schemas.microsoft.com/office/drawing/2014/main" id="{B3CB808B-4301-05C7-6D32-EE29D6D06572}"/>
              </a:ext>
            </a:extLst>
          </p:cNvPr>
          <p:cNvSpPr txBox="1">
            <a:spLocks/>
          </p:cNvSpPr>
          <p:nvPr/>
        </p:nvSpPr>
        <p:spPr>
          <a:xfrm>
            <a:off x="16005697" y="9172584"/>
            <a:ext cx="1204148" cy="433492"/>
          </a:xfrm>
          <a:prstGeom prst="rect">
            <a:avLst/>
          </a:prstGeom>
        </p:spPr>
        <p:txBody>
          <a:bodyPr vert="horz" lIns="130048" tIns="65025" rIns="130048" bIns="65025" rtlCol="0" anchor="ctr"/>
          <a:lstStyle>
            <a:defPPr>
              <a:defRPr lang="lv-LV"/>
            </a:defPPr>
            <a:lvl1pPr marL="0" algn="r" defTabSz="914400" rtl="0" eaLnBrk="1" latinLnBrk="0" hangingPunct="1">
              <a:defRPr sz="1000" kern="1200">
                <a:solidFill>
                  <a:schemeClr val="tx1">
                    <a:tint val="75000"/>
                  </a:schemeClr>
                </a:solidFill>
                <a:latin typeface="Segoe UI Light"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00484"/>
            <a:fld id="{BB52BD7A-E27C-4D8B-9BA7-C703671C96E0}" type="slidenum">
              <a:rPr lang="en-US" altLang="lv-LV" sz="1422" b="0">
                <a:solidFill>
                  <a:prstClr val="black">
                    <a:tint val="75000"/>
                  </a:prstClr>
                </a:solidFill>
              </a:rPr>
              <a:pPr defTabSz="1300484"/>
              <a:t>25</a:t>
            </a:fld>
            <a:endParaRPr lang="en-US" altLang="lv-LV" sz="1422" b="0" dirty="0">
              <a:solidFill>
                <a:prstClr val="black">
                  <a:tint val="75000"/>
                </a:prstClr>
              </a:solidFill>
            </a:endParaRPr>
          </a:p>
        </p:txBody>
      </p:sp>
    </p:spTree>
    <p:extLst>
      <p:ext uri="{BB962C8B-B14F-4D97-AF65-F5344CB8AC3E}">
        <p14:creationId xmlns:p14="http://schemas.microsoft.com/office/powerpoint/2010/main" val="410563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
            <a:extLst>
              <a:ext uri="{FF2B5EF4-FFF2-40B4-BE49-F238E27FC236}">
                <a16:creationId xmlns:a16="http://schemas.microsoft.com/office/drawing/2014/main" id="{76512C1E-D3D9-46DB-9B4A-8F8214835C06}"/>
              </a:ext>
            </a:extLst>
          </p:cNvPr>
          <p:cNvSpPr txBox="1">
            <a:spLocks noChangeArrowheads="1"/>
          </p:cNvSpPr>
          <p:nvPr/>
        </p:nvSpPr>
        <p:spPr bwMode="auto">
          <a:xfrm>
            <a:off x="3583447" y="1497409"/>
            <a:ext cx="10532443" cy="617733"/>
          </a:xfrm>
          <a:prstGeom prst="rect">
            <a:avLst/>
          </a:prstGeom>
          <a:noFill/>
          <a:ln w="9525">
            <a:noFill/>
            <a:miter lim="800000"/>
            <a:headEnd/>
            <a:tailEnd/>
          </a:ln>
        </p:spPr>
        <p:txBody>
          <a:bodyPr wrap="square">
            <a:spAutoFit/>
          </a:bodyPr>
          <a:lstStyle/>
          <a:p>
            <a:pPr defTabSz="1300460" hangingPunct="1"/>
            <a:r>
              <a:rPr lang="lv-LV" sz="1707" kern="1200" dirty="0">
                <a:solidFill>
                  <a:prstClr val="black"/>
                </a:solidFill>
                <a:latin typeface="Arial Narrow"/>
                <a:ea typeface="+mn-ea"/>
                <a:cs typeface="Arial Narrow"/>
              </a:rPr>
              <a:t>Vidējā bruto darba samaksa izglītības nozares saistītajās profesijās </a:t>
            </a:r>
          </a:p>
          <a:p>
            <a:pPr defTabSz="1300460" hangingPunct="1"/>
            <a:r>
              <a:rPr lang="lv-LV" sz="1707" b="0" kern="1200" dirty="0">
                <a:solidFill>
                  <a:prstClr val="black"/>
                </a:solidFill>
                <a:latin typeface="Arial Narrow"/>
                <a:ea typeface="+mn-ea"/>
                <a:cs typeface="Arial Narrow"/>
              </a:rPr>
              <a:t>2022. gada novembrī, EUR</a:t>
            </a:r>
          </a:p>
        </p:txBody>
      </p:sp>
      <p:sp>
        <p:nvSpPr>
          <p:cNvPr id="11" name="TextBox 10">
            <a:extLst>
              <a:ext uri="{FF2B5EF4-FFF2-40B4-BE49-F238E27FC236}">
                <a16:creationId xmlns:a16="http://schemas.microsoft.com/office/drawing/2014/main" id="{6F00062B-30D2-4122-B1AB-8E18125A3445}"/>
              </a:ext>
            </a:extLst>
          </p:cNvPr>
          <p:cNvSpPr txBox="1"/>
          <p:nvPr/>
        </p:nvSpPr>
        <p:spPr>
          <a:xfrm>
            <a:off x="239825" y="8981355"/>
            <a:ext cx="10042359" cy="530017"/>
          </a:xfrm>
          <a:prstGeom prst="rect">
            <a:avLst/>
          </a:prstGeom>
          <a:noFill/>
        </p:spPr>
        <p:txBody>
          <a:bodyPr wrap="square">
            <a:spAutoFit/>
          </a:bodyPr>
          <a:lstStyle/>
          <a:p>
            <a:pPr algn="l" defTabSz="1300460" hangingPunct="1">
              <a:spcAft>
                <a:spcPts val="1707"/>
              </a:spcAft>
            </a:pPr>
            <a:r>
              <a:rPr lang="lv-LV" sz="1422" b="0" kern="12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Avots: Valsts ieņēmumu dienests (atalgojums profesiju grupās)</a:t>
            </a:r>
            <a:br>
              <a:rPr lang="lv-LV" sz="1422" b="0" kern="12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br>
            <a:r>
              <a:rPr lang="lv-LV" sz="1422" b="0" kern="12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 Vidējā bruto darba samaksa profesiju grupās aprēķināta pēc pilnas slodzes ekvivalenta (pie 160 stundu noslodzes mēnesī)</a:t>
            </a:r>
            <a:endParaRPr lang="lv-LV" sz="4551" b="0" kern="12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p:txBody>
      </p:sp>
      <p:sp>
        <p:nvSpPr>
          <p:cNvPr id="12" name="Text Placeholder 1">
            <a:extLst>
              <a:ext uri="{FF2B5EF4-FFF2-40B4-BE49-F238E27FC236}">
                <a16:creationId xmlns:a16="http://schemas.microsoft.com/office/drawing/2014/main" id="{EBDC4A37-318D-4F7D-9F97-919DC8ACF938}"/>
              </a:ext>
            </a:extLst>
          </p:cNvPr>
          <p:cNvSpPr txBox="1">
            <a:spLocks/>
          </p:cNvSpPr>
          <p:nvPr/>
        </p:nvSpPr>
        <p:spPr>
          <a:xfrm>
            <a:off x="1212644" y="402659"/>
            <a:ext cx="14671131" cy="812531"/>
          </a:xfrm>
          <a:prstGeom prst="rect">
            <a:avLst/>
          </a:prstGeom>
        </p:spPr>
        <p:txBody>
          <a:bodyPr vert="horz" lIns="91438" tIns="45719" rIns="91438" bIns="45719" rtlCol="0" anchor="ctr">
            <a:noAutofit/>
          </a:bodyPr>
          <a:lstStyle>
            <a:lvl1pPr marL="0" indent="0" algn="ctr" defTabSz="1300460" rtl="0" eaLnBrk="1" latinLnBrk="0" hangingPunct="1">
              <a:lnSpc>
                <a:spcPct val="90000"/>
              </a:lnSpc>
              <a:spcBef>
                <a:spcPts val="1422"/>
              </a:spcBef>
              <a:buFont typeface="Arial" panose="020B0604020202020204" pitchFamily="34" charset="0"/>
              <a:buNone/>
              <a:defRPr sz="6000" b="1" i="0" kern="1200">
                <a:solidFill>
                  <a:srgbClr val="00859B"/>
                </a:solidFill>
                <a:latin typeface="Verdana" panose="020B0604030504040204" pitchFamily="34" charset="0"/>
                <a:ea typeface="Verdana" panose="020B0604030504040204" pitchFamily="34" charset="0"/>
                <a:cs typeface="Verdana" panose="020B0604030504040204" pitchFamily="34" charset="0"/>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defTabSz="1300393">
              <a:defRPr/>
            </a:pPr>
            <a:r>
              <a:rPr lang="lv-LV" sz="2560" cap="all" dirty="0">
                <a:cs typeface="Segoe UI Light" panose="020B0502040204020203" pitchFamily="34" charset="0"/>
              </a:rPr>
              <a:t>Darba alga </a:t>
            </a:r>
          </a:p>
          <a:p>
            <a:pPr defTabSz="1300393">
              <a:defRPr/>
            </a:pPr>
            <a:r>
              <a:rPr lang="lv-LV" sz="2560" b="0" cap="all" dirty="0">
                <a:cs typeface="Segoe UI Light" panose="020B0502040204020203" pitchFamily="34" charset="0"/>
              </a:rPr>
              <a:t>Izglītības nozares saistītajās profesijās</a:t>
            </a:r>
            <a:endParaRPr lang="lv-LV" sz="2560" b="0" cap="all" dirty="0">
              <a:effectLst>
                <a:outerShdw blurRad="38100" dist="38100" dir="2700000" algn="tl">
                  <a:srgbClr val="000000">
                    <a:alpha val="43137"/>
                  </a:srgbClr>
                </a:outerShdw>
              </a:effectLst>
              <a:cs typeface="Segoe UI Light" panose="020B0502040204020203" pitchFamily="34" charset="0"/>
            </a:endParaRPr>
          </a:p>
        </p:txBody>
      </p:sp>
      <p:sp>
        <p:nvSpPr>
          <p:cNvPr id="2" name="Slide Number Placeholder 3">
            <a:extLst>
              <a:ext uri="{FF2B5EF4-FFF2-40B4-BE49-F238E27FC236}">
                <a16:creationId xmlns:a16="http://schemas.microsoft.com/office/drawing/2014/main" id="{13CBDA58-3776-7944-0F48-3243A3947FD5}"/>
              </a:ext>
            </a:extLst>
          </p:cNvPr>
          <p:cNvSpPr txBox="1">
            <a:spLocks/>
          </p:cNvSpPr>
          <p:nvPr/>
        </p:nvSpPr>
        <p:spPr>
          <a:xfrm>
            <a:off x="15896289" y="9265878"/>
            <a:ext cx="1204149" cy="433493"/>
          </a:xfrm>
          <a:prstGeom prst="rect">
            <a:avLst/>
          </a:prstGeom>
        </p:spPr>
        <p:txBody>
          <a:bodyPr vert="horz" lIns="130048" tIns="65024" rIns="130048" bIns="65024" rtlCol="0" anchor="ctr"/>
          <a:lstStyle>
            <a:defPPr>
              <a:defRPr lang="lv-LV"/>
            </a:defPPr>
            <a:lvl1pPr marL="0" algn="r" defTabSz="914400" rtl="0" eaLnBrk="1" latinLnBrk="0" hangingPunct="1">
              <a:defRPr sz="1000" kern="1200">
                <a:solidFill>
                  <a:schemeClr val="tx1">
                    <a:tint val="75000"/>
                  </a:schemeClr>
                </a:solidFill>
                <a:latin typeface="Segoe UI Light"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00460"/>
            <a:fld id="{BB52BD7A-E27C-4D8B-9BA7-C703671C96E0}" type="slidenum">
              <a:rPr lang="en-US" altLang="lv-LV" sz="1422" b="0">
                <a:solidFill>
                  <a:prstClr val="black">
                    <a:tint val="75000"/>
                  </a:prstClr>
                </a:solidFill>
              </a:rPr>
              <a:pPr defTabSz="1300460"/>
              <a:t>26</a:t>
            </a:fld>
            <a:endParaRPr lang="en-US" altLang="lv-LV" sz="1422" b="0" dirty="0">
              <a:solidFill>
                <a:prstClr val="black">
                  <a:tint val="75000"/>
                </a:prstClr>
              </a:solidFill>
            </a:endParaRPr>
          </a:p>
        </p:txBody>
      </p:sp>
      <p:sp>
        <p:nvSpPr>
          <p:cNvPr id="4" name="Rectangle 3">
            <a:extLst>
              <a:ext uri="{FF2B5EF4-FFF2-40B4-BE49-F238E27FC236}">
                <a16:creationId xmlns:a16="http://schemas.microsoft.com/office/drawing/2014/main" id="{793E64B6-56D0-301C-0B38-4F551A8E012A}"/>
              </a:ext>
            </a:extLst>
          </p:cNvPr>
          <p:cNvSpPr/>
          <p:nvPr/>
        </p:nvSpPr>
        <p:spPr>
          <a:xfrm>
            <a:off x="10563367" y="2382353"/>
            <a:ext cx="464023" cy="5873838"/>
          </a:xfrm>
          <a:prstGeom prst="rect">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ontent Placeholder 5">
            <a:extLst>
              <a:ext uri="{FF2B5EF4-FFF2-40B4-BE49-F238E27FC236}">
                <a16:creationId xmlns:a16="http://schemas.microsoft.com/office/drawing/2014/main" id="{D7EB6519-D6DB-43CD-8FA6-FCD9FC1CBD9F}"/>
              </a:ext>
            </a:extLst>
          </p:cNvPr>
          <p:cNvGraphicFramePr>
            <a:graphicFrameLocks noGrp="1"/>
          </p:cNvGraphicFramePr>
          <p:nvPr>
            <p:ph idx="1"/>
            <p:extLst>
              <p:ext uri="{D42A27DB-BD31-4B8C-83A1-F6EECF244321}">
                <p14:modId xmlns:p14="http://schemas.microsoft.com/office/powerpoint/2010/main" val="2962487715"/>
              </p:ext>
            </p:extLst>
          </p:nvPr>
        </p:nvGraphicFramePr>
        <p:xfrm>
          <a:off x="0" y="2015577"/>
          <a:ext cx="17041705" cy="68577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4287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7EB6519-D6DB-43CD-8FA6-FCD9FC1CBD9F}"/>
              </a:ext>
            </a:extLst>
          </p:cNvPr>
          <p:cNvGraphicFramePr>
            <a:graphicFrameLocks noGrp="1"/>
          </p:cNvGraphicFramePr>
          <p:nvPr>
            <p:ph idx="1"/>
            <p:extLst>
              <p:ext uri="{D42A27DB-BD31-4B8C-83A1-F6EECF244321}">
                <p14:modId xmlns:p14="http://schemas.microsoft.com/office/powerpoint/2010/main" val="941075344"/>
              </p:ext>
            </p:extLst>
          </p:nvPr>
        </p:nvGraphicFramePr>
        <p:xfrm>
          <a:off x="268" y="1974634"/>
          <a:ext cx="17041705" cy="685779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7">
            <a:extLst>
              <a:ext uri="{FF2B5EF4-FFF2-40B4-BE49-F238E27FC236}">
                <a16:creationId xmlns:a16="http://schemas.microsoft.com/office/drawing/2014/main" id="{76512C1E-D3D9-46DB-9B4A-8F8214835C06}"/>
              </a:ext>
            </a:extLst>
          </p:cNvPr>
          <p:cNvSpPr txBox="1">
            <a:spLocks noChangeArrowheads="1"/>
          </p:cNvSpPr>
          <p:nvPr/>
        </p:nvSpPr>
        <p:spPr bwMode="auto">
          <a:xfrm>
            <a:off x="3403912" y="1631212"/>
            <a:ext cx="10532443" cy="617733"/>
          </a:xfrm>
          <a:prstGeom prst="rect">
            <a:avLst/>
          </a:prstGeom>
          <a:noFill/>
          <a:ln w="9525">
            <a:noFill/>
            <a:miter lim="800000"/>
            <a:headEnd/>
            <a:tailEnd/>
          </a:ln>
        </p:spPr>
        <p:txBody>
          <a:bodyPr wrap="square">
            <a:spAutoFit/>
          </a:bodyPr>
          <a:lstStyle/>
          <a:p>
            <a:pPr defTabSz="1300484" hangingPunct="1"/>
            <a:r>
              <a:rPr lang="lv-LV" sz="1707" kern="1200" dirty="0">
                <a:solidFill>
                  <a:prstClr val="black"/>
                </a:solidFill>
                <a:latin typeface="Arial Narrow"/>
                <a:ea typeface="+mn-ea"/>
                <a:cs typeface="Arial Narrow"/>
              </a:rPr>
              <a:t>Vidējais darba stundu skaits mēnesī vienai darba vietai</a:t>
            </a:r>
          </a:p>
          <a:p>
            <a:pPr defTabSz="1300484" hangingPunct="1"/>
            <a:r>
              <a:rPr lang="lv-LV" sz="1707" b="0" kern="1200" dirty="0">
                <a:solidFill>
                  <a:prstClr val="black"/>
                </a:solidFill>
                <a:latin typeface="Arial Narrow"/>
                <a:ea typeface="+mn-ea"/>
                <a:cs typeface="Arial Narrow"/>
              </a:rPr>
              <a:t>2022. gada novembrī</a:t>
            </a:r>
          </a:p>
        </p:txBody>
      </p:sp>
      <p:sp>
        <p:nvSpPr>
          <p:cNvPr id="11" name="TextBox 10">
            <a:extLst>
              <a:ext uri="{FF2B5EF4-FFF2-40B4-BE49-F238E27FC236}">
                <a16:creationId xmlns:a16="http://schemas.microsoft.com/office/drawing/2014/main" id="{6F00062B-30D2-4122-B1AB-8E18125A3445}"/>
              </a:ext>
            </a:extLst>
          </p:cNvPr>
          <p:cNvSpPr txBox="1"/>
          <p:nvPr/>
        </p:nvSpPr>
        <p:spPr>
          <a:xfrm>
            <a:off x="515038" y="9214857"/>
            <a:ext cx="9446306" cy="311175"/>
          </a:xfrm>
          <a:prstGeom prst="rect">
            <a:avLst/>
          </a:prstGeom>
          <a:noFill/>
        </p:spPr>
        <p:txBody>
          <a:bodyPr wrap="square">
            <a:spAutoFit/>
          </a:bodyPr>
          <a:lstStyle/>
          <a:p>
            <a:pPr algn="l" defTabSz="1300484" hangingPunct="1">
              <a:spcAft>
                <a:spcPts val="1707"/>
              </a:spcAft>
            </a:pPr>
            <a:r>
              <a:rPr lang="lv-LV" sz="1422" b="0" kern="12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Avots: Valsts ieņēmumu dienests</a:t>
            </a:r>
            <a:endParaRPr lang="lv-LV" sz="4551" b="0" kern="12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p:txBody>
      </p:sp>
      <p:sp>
        <p:nvSpPr>
          <p:cNvPr id="12" name="Text Placeholder 1">
            <a:extLst>
              <a:ext uri="{FF2B5EF4-FFF2-40B4-BE49-F238E27FC236}">
                <a16:creationId xmlns:a16="http://schemas.microsoft.com/office/drawing/2014/main" id="{EBDC4A37-318D-4F7D-9F97-919DC8ACF938}"/>
              </a:ext>
            </a:extLst>
          </p:cNvPr>
          <p:cNvSpPr txBox="1">
            <a:spLocks/>
          </p:cNvSpPr>
          <p:nvPr/>
        </p:nvSpPr>
        <p:spPr>
          <a:xfrm>
            <a:off x="1347079" y="475254"/>
            <a:ext cx="14671131" cy="812530"/>
          </a:xfrm>
          <a:prstGeom prst="rect">
            <a:avLst/>
          </a:prstGeom>
        </p:spPr>
        <p:txBody>
          <a:bodyPr vert="horz" lIns="91437" tIns="45719" rIns="91437" bIns="45719" rtlCol="0" anchor="ctr">
            <a:noAutofit/>
          </a:bodyPr>
          <a:lstStyle>
            <a:lvl1pPr marL="0" indent="0" algn="ctr" defTabSz="1300460" rtl="0" eaLnBrk="1" latinLnBrk="0" hangingPunct="1">
              <a:lnSpc>
                <a:spcPct val="90000"/>
              </a:lnSpc>
              <a:spcBef>
                <a:spcPts val="1422"/>
              </a:spcBef>
              <a:buFont typeface="Arial" panose="020B0604020202020204" pitchFamily="34" charset="0"/>
              <a:buNone/>
              <a:defRPr sz="6000" b="1" i="0" kern="1200">
                <a:solidFill>
                  <a:srgbClr val="00859B"/>
                </a:solidFill>
                <a:latin typeface="Verdana" panose="020B0604030504040204" pitchFamily="34" charset="0"/>
                <a:ea typeface="Verdana" panose="020B0604030504040204" pitchFamily="34" charset="0"/>
                <a:cs typeface="Verdana" panose="020B0604030504040204" pitchFamily="34" charset="0"/>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defTabSz="1300417">
              <a:defRPr/>
            </a:pPr>
            <a:r>
              <a:rPr lang="lv-LV" sz="2560" cap="all" dirty="0">
                <a:cs typeface="Segoe UI Light" panose="020B0502040204020203" pitchFamily="34" charset="0"/>
              </a:rPr>
              <a:t>Nostrādātās stundas/darbavietu noslodze</a:t>
            </a:r>
          </a:p>
          <a:p>
            <a:pPr defTabSz="1300417">
              <a:defRPr/>
            </a:pPr>
            <a:r>
              <a:rPr lang="lv-LV" sz="2560" b="0" cap="all" dirty="0">
                <a:cs typeface="Segoe UI Light" panose="020B0502040204020203" pitchFamily="34" charset="0"/>
              </a:rPr>
              <a:t>Izglītības nozares saistītajās profesijās</a:t>
            </a:r>
            <a:endParaRPr lang="lv-LV" sz="2560" b="0" cap="all" dirty="0">
              <a:effectLst>
                <a:outerShdw blurRad="38100" dist="38100" dir="2700000" algn="tl">
                  <a:srgbClr val="000000">
                    <a:alpha val="43137"/>
                  </a:srgbClr>
                </a:outerShdw>
              </a:effectLst>
              <a:cs typeface="Segoe UI Light" panose="020B0502040204020203" pitchFamily="34" charset="0"/>
            </a:endParaRPr>
          </a:p>
        </p:txBody>
      </p:sp>
      <p:cxnSp>
        <p:nvCxnSpPr>
          <p:cNvPr id="3" name="Straight Connector 2">
            <a:extLst>
              <a:ext uri="{FF2B5EF4-FFF2-40B4-BE49-F238E27FC236}">
                <a16:creationId xmlns:a16="http://schemas.microsoft.com/office/drawing/2014/main" id="{C0CFBEE6-28D5-45C4-A1DE-AEF0A8C5DE07}"/>
              </a:ext>
            </a:extLst>
          </p:cNvPr>
          <p:cNvCxnSpPr/>
          <p:nvPr/>
        </p:nvCxnSpPr>
        <p:spPr>
          <a:xfrm>
            <a:off x="515039" y="3024836"/>
            <a:ext cx="16310187" cy="176106"/>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4" name="TextBox 3">
            <a:extLst>
              <a:ext uri="{FF2B5EF4-FFF2-40B4-BE49-F238E27FC236}">
                <a16:creationId xmlns:a16="http://schemas.microsoft.com/office/drawing/2014/main" id="{39173D4E-31DF-4758-A8E8-BE49BCAF50AB}"/>
              </a:ext>
            </a:extLst>
          </p:cNvPr>
          <p:cNvSpPr txBox="1"/>
          <p:nvPr/>
        </p:nvSpPr>
        <p:spPr>
          <a:xfrm>
            <a:off x="13936354" y="2790592"/>
            <a:ext cx="2817707" cy="355034"/>
          </a:xfrm>
          <a:prstGeom prst="rect">
            <a:avLst/>
          </a:prstGeom>
          <a:noFill/>
        </p:spPr>
        <p:txBody>
          <a:bodyPr wrap="square" rtlCol="0">
            <a:spAutoFit/>
          </a:bodyPr>
          <a:lstStyle/>
          <a:p>
            <a:pPr algn="l" defTabSz="1300484" hangingPunct="1"/>
            <a:r>
              <a:rPr lang="lv-LV" sz="1707" kern="1200" dirty="0">
                <a:solidFill>
                  <a:prstClr val="black"/>
                </a:solidFill>
                <a:latin typeface="Calibri" panose="020F0502020204030204"/>
                <a:ea typeface="+mn-ea"/>
                <a:cs typeface="+mn-cs"/>
              </a:rPr>
              <a:t>Vidēji - 123 stundas mēnesī</a:t>
            </a:r>
            <a:endParaRPr lang="en-GB" sz="1707" kern="1200" dirty="0">
              <a:solidFill>
                <a:prstClr val="black"/>
              </a:solidFill>
              <a:latin typeface="Calibri" panose="020F0502020204030204"/>
              <a:ea typeface="+mn-ea"/>
              <a:cs typeface="+mn-cs"/>
            </a:endParaRPr>
          </a:p>
        </p:txBody>
      </p:sp>
      <p:sp>
        <p:nvSpPr>
          <p:cNvPr id="2" name="Slide Number Placeholder 3">
            <a:extLst>
              <a:ext uri="{FF2B5EF4-FFF2-40B4-BE49-F238E27FC236}">
                <a16:creationId xmlns:a16="http://schemas.microsoft.com/office/drawing/2014/main" id="{5B8A3F79-AE2E-08CB-871C-3747A3EC3242}"/>
              </a:ext>
            </a:extLst>
          </p:cNvPr>
          <p:cNvSpPr txBox="1">
            <a:spLocks/>
          </p:cNvSpPr>
          <p:nvPr/>
        </p:nvSpPr>
        <p:spPr>
          <a:xfrm>
            <a:off x="16018210" y="9309285"/>
            <a:ext cx="1204148" cy="433492"/>
          </a:xfrm>
          <a:prstGeom prst="rect">
            <a:avLst/>
          </a:prstGeom>
        </p:spPr>
        <p:txBody>
          <a:bodyPr vert="horz" lIns="130048" tIns="65025" rIns="130048" bIns="65025" rtlCol="0" anchor="ctr"/>
          <a:lstStyle>
            <a:defPPr>
              <a:defRPr lang="lv-LV"/>
            </a:defPPr>
            <a:lvl1pPr marL="0" algn="r" defTabSz="914400" rtl="0" eaLnBrk="1" latinLnBrk="0" hangingPunct="1">
              <a:defRPr sz="1000" kern="1200">
                <a:solidFill>
                  <a:schemeClr val="tx1">
                    <a:tint val="75000"/>
                  </a:schemeClr>
                </a:solidFill>
                <a:latin typeface="Segoe UI Light"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00484"/>
            <a:fld id="{BB52BD7A-E27C-4D8B-9BA7-C703671C96E0}" type="slidenum">
              <a:rPr lang="en-US" altLang="lv-LV" sz="1422" b="0">
                <a:solidFill>
                  <a:prstClr val="black">
                    <a:tint val="75000"/>
                  </a:prstClr>
                </a:solidFill>
              </a:rPr>
              <a:pPr defTabSz="1300484"/>
              <a:t>27</a:t>
            </a:fld>
            <a:endParaRPr lang="en-US" altLang="lv-LV" sz="1422" b="0" dirty="0">
              <a:solidFill>
                <a:prstClr val="black">
                  <a:tint val="75000"/>
                </a:prstClr>
              </a:solidFill>
            </a:endParaRPr>
          </a:p>
        </p:txBody>
      </p:sp>
    </p:spTree>
    <p:extLst>
      <p:ext uri="{BB962C8B-B14F-4D97-AF65-F5344CB8AC3E}">
        <p14:creationId xmlns:p14="http://schemas.microsoft.com/office/powerpoint/2010/main" val="4213542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A7EB3AC-CC85-A22B-470E-6556D61FBAE1}"/>
              </a:ext>
            </a:extLst>
          </p:cNvPr>
          <p:cNvGraphicFramePr>
            <a:graphicFrameLocks noGrp="1"/>
          </p:cNvGraphicFramePr>
          <p:nvPr>
            <p:ph idx="1"/>
            <p:extLst>
              <p:ext uri="{D42A27DB-BD31-4B8C-83A1-F6EECF244321}">
                <p14:modId xmlns:p14="http://schemas.microsoft.com/office/powerpoint/2010/main" val="2325237663"/>
              </p:ext>
            </p:extLst>
          </p:nvPr>
        </p:nvGraphicFramePr>
        <p:xfrm>
          <a:off x="1192372" y="2596445"/>
          <a:ext cx="14955520" cy="6188569"/>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a:extLst>
              <a:ext uri="{FF2B5EF4-FFF2-40B4-BE49-F238E27FC236}">
                <a16:creationId xmlns:a16="http://schemas.microsoft.com/office/drawing/2014/main" id="{CDEEC8B6-ECC1-BD48-AF07-6D62F2D88D7A}"/>
              </a:ext>
            </a:extLst>
          </p:cNvPr>
          <p:cNvSpPr txBox="1">
            <a:spLocks/>
          </p:cNvSpPr>
          <p:nvPr/>
        </p:nvSpPr>
        <p:spPr>
          <a:xfrm>
            <a:off x="1404838" y="126069"/>
            <a:ext cx="14955520" cy="1025731"/>
          </a:xfrm>
          <a:prstGeom prst="rect">
            <a:avLst/>
          </a:prstGeom>
        </p:spPr>
        <p:txBody>
          <a:bodyPr vert="horz" lIns="130048" tIns="65025" rIns="130048" bIns="65025"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00417">
              <a:spcBef>
                <a:spcPts val="1422"/>
              </a:spcBef>
              <a:defRPr/>
            </a:pPr>
            <a:r>
              <a:rPr lang="lv-LV" altLang="lv-LV" sz="2845" cap="all" dirty="0">
                <a:solidFill>
                  <a:srgbClr val="00859B"/>
                </a:solidFill>
                <a:latin typeface="Verdana" panose="020B0604030504040204" pitchFamily="34" charset="0"/>
                <a:ea typeface="Verdana" panose="020B0604030504040204" pitchFamily="34" charset="0"/>
                <a:cs typeface="Segoe UI Light" panose="020B0502040204020203" pitchFamily="34" charset="0"/>
              </a:rPr>
              <a:t>Izglītības jomas profesijās nodarbināto vecumstruktūra</a:t>
            </a:r>
          </a:p>
        </p:txBody>
      </p:sp>
      <p:sp>
        <p:nvSpPr>
          <p:cNvPr id="11" name="TextBox 7">
            <a:extLst>
              <a:ext uri="{FF2B5EF4-FFF2-40B4-BE49-F238E27FC236}">
                <a16:creationId xmlns:a16="http://schemas.microsoft.com/office/drawing/2014/main" id="{CA403CEE-62D7-607B-21DD-396767804CC3}"/>
              </a:ext>
            </a:extLst>
          </p:cNvPr>
          <p:cNvSpPr txBox="1">
            <a:spLocks noChangeArrowheads="1"/>
          </p:cNvSpPr>
          <p:nvPr/>
        </p:nvSpPr>
        <p:spPr bwMode="auto">
          <a:xfrm>
            <a:off x="3151921" y="2055829"/>
            <a:ext cx="10532443" cy="705065"/>
          </a:xfrm>
          <a:prstGeom prst="rect">
            <a:avLst/>
          </a:prstGeom>
          <a:noFill/>
          <a:ln w="9525">
            <a:noFill/>
            <a:miter lim="800000"/>
            <a:headEnd/>
            <a:tailEnd/>
          </a:ln>
        </p:spPr>
        <p:txBody>
          <a:bodyPr wrap="square">
            <a:spAutoFit/>
          </a:bodyPr>
          <a:lstStyle/>
          <a:p>
            <a:pPr defTabSz="1300484" hangingPunct="1"/>
            <a:r>
              <a:rPr lang="lv-LV" sz="1991" kern="1200" dirty="0">
                <a:solidFill>
                  <a:prstClr val="black"/>
                </a:solidFill>
                <a:latin typeface="Arial Narrow"/>
                <a:ea typeface="+mn-ea"/>
                <a:cs typeface="Arial Narrow"/>
              </a:rPr>
              <a:t>Izglītības jomas vecāko speciālistu profesijās nodarbināto sadalījums pa 5-gadīgām vecuma grupām</a:t>
            </a:r>
          </a:p>
          <a:p>
            <a:pPr defTabSz="1300484" hangingPunct="1"/>
            <a:r>
              <a:rPr lang="lv-LV" sz="1991" b="0" kern="1200" dirty="0">
                <a:solidFill>
                  <a:prstClr val="black"/>
                </a:solidFill>
                <a:latin typeface="Arial Narrow"/>
                <a:ea typeface="+mn-ea"/>
                <a:cs typeface="Arial Narrow"/>
              </a:rPr>
              <a:t>2021. gadā</a:t>
            </a:r>
          </a:p>
        </p:txBody>
      </p:sp>
      <p:sp>
        <p:nvSpPr>
          <p:cNvPr id="12" name="TextBox 11">
            <a:extLst>
              <a:ext uri="{FF2B5EF4-FFF2-40B4-BE49-F238E27FC236}">
                <a16:creationId xmlns:a16="http://schemas.microsoft.com/office/drawing/2014/main" id="{BED451EA-D34C-2982-14DE-70CC58127B5F}"/>
              </a:ext>
            </a:extLst>
          </p:cNvPr>
          <p:cNvSpPr txBox="1"/>
          <p:nvPr/>
        </p:nvSpPr>
        <p:spPr>
          <a:xfrm>
            <a:off x="465944" y="8997338"/>
            <a:ext cx="2685976" cy="289310"/>
          </a:xfrm>
          <a:prstGeom prst="rect">
            <a:avLst/>
          </a:prstGeom>
          <a:noFill/>
        </p:spPr>
        <p:txBody>
          <a:bodyPr wrap="square" rtlCol="0">
            <a:spAutoFit/>
          </a:bodyPr>
          <a:lstStyle/>
          <a:p>
            <a:pPr algn="l" defTabSz="975364" hangingPunct="1">
              <a:defRPr/>
            </a:pPr>
            <a:r>
              <a:rPr lang="lv-LV" sz="1280" b="0" kern="1200" dirty="0">
                <a:latin typeface="Segoe UI Light" panose="020B0502040204020203" pitchFamily="34" charset="0"/>
                <a:ea typeface="Verdana" panose="020B0604030504040204" pitchFamily="34" charset="0"/>
                <a:cs typeface="Verdana" panose="020B0604030504040204" pitchFamily="34" charset="0"/>
              </a:rPr>
              <a:t>Avots</a:t>
            </a:r>
            <a:r>
              <a:rPr lang="en-US" sz="1280" b="0" kern="1200" dirty="0">
                <a:latin typeface="Segoe UI Light" panose="020B0502040204020203" pitchFamily="34" charset="0"/>
                <a:ea typeface="Verdana" panose="020B0604030504040204" pitchFamily="34" charset="0"/>
                <a:cs typeface="Verdana" panose="020B0604030504040204" pitchFamily="34" charset="0"/>
              </a:rPr>
              <a:t>: </a:t>
            </a:r>
            <a:r>
              <a:rPr lang="lv-LV" sz="1280" b="0" kern="1200" dirty="0">
                <a:latin typeface="Segoe UI Light" panose="020B0502040204020203" pitchFamily="34" charset="0"/>
                <a:ea typeface="Verdana" panose="020B0604030504040204" pitchFamily="34" charset="0"/>
                <a:cs typeface="Verdana" panose="020B0604030504040204" pitchFamily="34" charset="0"/>
              </a:rPr>
              <a:t>CSP</a:t>
            </a:r>
            <a:endParaRPr lang="en-US" sz="1280" b="0" kern="1200" dirty="0">
              <a:latin typeface="Segoe UI Light" panose="020B0502040204020203" pitchFamily="34" charset="0"/>
              <a:ea typeface="Verdana" panose="020B0604030504040204" pitchFamily="34" charset="0"/>
              <a:cs typeface="Verdana" panose="020B0604030504040204" pitchFamily="34" charset="0"/>
            </a:endParaRPr>
          </a:p>
        </p:txBody>
      </p:sp>
      <p:sp>
        <p:nvSpPr>
          <p:cNvPr id="13" name="Slide Number Placeholder 3">
            <a:extLst>
              <a:ext uri="{FF2B5EF4-FFF2-40B4-BE49-F238E27FC236}">
                <a16:creationId xmlns:a16="http://schemas.microsoft.com/office/drawing/2014/main" id="{DE972333-C09E-729A-E9C1-BEAE15014A03}"/>
              </a:ext>
            </a:extLst>
          </p:cNvPr>
          <p:cNvSpPr txBox="1">
            <a:spLocks/>
          </p:cNvSpPr>
          <p:nvPr/>
        </p:nvSpPr>
        <p:spPr>
          <a:xfrm>
            <a:off x="15557860" y="8994987"/>
            <a:ext cx="1204148" cy="433492"/>
          </a:xfrm>
          <a:prstGeom prst="rect">
            <a:avLst/>
          </a:prstGeom>
        </p:spPr>
        <p:txBody>
          <a:bodyPr vert="horz" lIns="130048" tIns="65025" rIns="130048" bIns="65025" rtlCol="0" anchor="ctr"/>
          <a:lstStyle>
            <a:defPPr>
              <a:defRPr lang="lv-LV"/>
            </a:defPPr>
            <a:lvl1pPr marL="0" algn="r" defTabSz="914400" rtl="0" eaLnBrk="1" latinLnBrk="0" hangingPunct="1">
              <a:defRPr sz="1000" kern="1200">
                <a:solidFill>
                  <a:schemeClr val="tx1">
                    <a:tint val="75000"/>
                  </a:schemeClr>
                </a:solidFill>
                <a:latin typeface="Segoe UI Light"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00484"/>
            <a:fld id="{BB52BD7A-E27C-4D8B-9BA7-C703671C96E0}" type="slidenum">
              <a:rPr lang="en-US" altLang="lv-LV" sz="1422" b="0">
                <a:solidFill>
                  <a:prstClr val="black">
                    <a:tint val="75000"/>
                  </a:prstClr>
                </a:solidFill>
              </a:rPr>
              <a:pPr defTabSz="1300484"/>
              <a:t>28</a:t>
            </a:fld>
            <a:endParaRPr lang="en-US" altLang="lv-LV" sz="1422" b="0" dirty="0">
              <a:solidFill>
                <a:prstClr val="black">
                  <a:tint val="75000"/>
                </a:prstClr>
              </a:solidFill>
            </a:endParaRPr>
          </a:p>
        </p:txBody>
      </p:sp>
    </p:spTree>
    <p:extLst>
      <p:ext uri="{BB962C8B-B14F-4D97-AF65-F5344CB8AC3E}">
        <p14:creationId xmlns:p14="http://schemas.microsoft.com/office/powerpoint/2010/main" val="1154452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36946E-4524-EB6A-2C68-CF95741130F6}"/>
              </a:ext>
            </a:extLst>
          </p:cNvPr>
          <p:cNvSpPr>
            <a:spLocks noGrp="1"/>
          </p:cNvSpPr>
          <p:nvPr>
            <p:ph type="body" sz="quarter" idx="13"/>
          </p:nvPr>
        </p:nvSpPr>
        <p:spPr/>
        <p:txBody>
          <a:bodyPr/>
          <a:lstStyle/>
          <a:p>
            <a:r>
              <a:rPr lang="lv-LV" dirty="0"/>
              <a:t>Veselības aprūpes nozare</a:t>
            </a:r>
            <a:endParaRPr lang="en-GB" dirty="0"/>
          </a:p>
        </p:txBody>
      </p:sp>
      <p:pic>
        <p:nvPicPr>
          <p:cNvPr id="4" name="Picture 3" descr="Person using iPad">
            <a:extLst>
              <a:ext uri="{FF2B5EF4-FFF2-40B4-BE49-F238E27FC236}">
                <a16:creationId xmlns:a16="http://schemas.microsoft.com/office/drawing/2014/main" id="{4A3E4EF3-3DEB-D471-8702-04C698DCC50A}"/>
              </a:ext>
            </a:extLst>
          </p:cNvPr>
          <p:cNvPicPr>
            <a:picLocks noChangeAspect="1"/>
          </p:cNvPicPr>
          <p:nvPr/>
        </p:nvPicPr>
        <p:blipFill rotWithShape="1">
          <a:blip r:embed="rId2">
            <a:extLst>
              <a:ext uri="{28A0092B-C50C-407E-A947-70E740481C1C}">
                <a14:useLocalDpi xmlns:a14="http://schemas.microsoft.com/office/drawing/2010/main" val="0"/>
              </a:ext>
            </a:extLst>
          </a:blip>
          <a:srcRect l="4824"/>
          <a:stretch/>
        </p:blipFill>
        <p:spPr>
          <a:xfrm>
            <a:off x="9206076" y="1038107"/>
            <a:ext cx="7808613" cy="7791167"/>
          </a:xfrm>
          <a:prstGeom prst="rect">
            <a:avLst/>
          </a:prstGeom>
        </p:spPr>
      </p:pic>
    </p:spTree>
    <p:extLst>
      <p:ext uri="{BB962C8B-B14F-4D97-AF65-F5344CB8AC3E}">
        <p14:creationId xmlns:p14="http://schemas.microsoft.com/office/powerpoint/2010/main" val="1749087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654FBB-45E9-4955-9B87-F69A662D7B8B}"/>
              </a:ext>
            </a:extLst>
          </p:cNvPr>
          <p:cNvSpPr>
            <a:spLocks noGrp="1"/>
          </p:cNvSpPr>
          <p:nvPr>
            <p:ph type="body" sz="quarter" idx="13"/>
          </p:nvPr>
        </p:nvSpPr>
        <p:spPr>
          <a:xfrm>
            <a:off x="743188" y="1042194"/>
            <a:ext cx="7187816" cy="7669212"/>
          </a:xfrm>
        </p:spPr>
        <p:txBody>
          <a:bodyPr>
            <a:normAutofit/>
          </a:bodyPr>
          <a:lstStyle/>
          <a:p>
            <a:pPr>
              <a:defRPr/>
            </a:pPr>
            <a:r>
              <a:rPr lang="lv-LV" sz="5689" cap="all" dirty="0">
                <a:latin typeface="Calibri Light" panose="020F0302020204030204" pitchFamily="34" charset="0"/>
                <a:cs typeface="Segoe UI Light" panose="020B0502040204020203" pitchFamily="34" charset="0"/>
              </a:rPr>
              <a:t>Darbaspēka pieprasījuma izmaiņas</a:t>
            </a:r>
            <a:endParaRPr lang="lv-LV" sz="5689" b="0" cap="all" dirty="0">
              <a:latin typeface="Calibri Light" panose="020F0302020204030204" pitchFamily="34" charset="0"/>
              <a:cs typeface="Segoe UI Light" panose="020B0502040204020203" pitchFamily="34" charset="0"/>
            </a:endParaRPr>
          </a:p>
        </p:txBody>
      </p:sp>
      <p:pic>
        <p:nvPicPr>
          <p:cNvPr id="3074" name="Picture 2">
            <a:extLst>
              <a:ext uri="{FF2B5EF4-FFF2-40B4-BE49-F238E27FC236}">
                <a16:creationId xmlns:a16="http://schemas.microsoft.com/office/drawing/2014/main" id="{4CDACC05-CD97-4933-8181-CA6DAD7D6A1B}"/>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259" t="23218" r="1353" b="8916"/>
          <a:stretch/>
        </p:blipFill>
        <p:spPr bwMode="auto">
          <a:xfrm>
            <a:off x="9219607" y="1122377"/>
            <a:ext cx="7619164" cy="39795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ake a peek inside some of the world&amp;#39;s largest automated factories">
            <a:extLst>
              <a:ext uri="{FF2B5EF4-FFF2-40B4-BE49-F238E27FC236}">
                <a16:creationId xmlns:a16="http://schemas.microsoft.com/office/drawing/2014/main" id="{B22E5032-93B2-4341-B8DE-546C953FF6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03" b="10455"/>
          <a:stretch/>
        </p:blipFill>
        <p:spPr bwMode="auto">
          <a:xfrm>
            <a:off x="9219608" y="5101964"/>
            <a:ext cx="7605619" cy="369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504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6" name="Content Placeholder 5">
                <a:extLst>
                  <a:ext uri="{FF2B5EF4-FFF2-40B4-BE49-F238E27FC236}">
                    <a16:creationId xmlns:a16="http://schemas.microsoft.com/office/drawing/2014/main" id="{80EFE537-718F-4591-BF14-89D1D5759676}"/>
                  </a:ext>
                </a:extLst>
              </p:cNvPr>
              <p:cNvGraphicFramePr>
                <a:graphicFrameLocks noGrp="1"/>
              </p:cNvGraphicFramePr>
              <p:nvPr>
                <p:ph idx="1"/>
                <p:extLst>
                  <p:ext uri="{D42A27DB-BD31-4B8C-83A1-F6EECF244321}">
                    <p14:modId xmlns:p14="http://schemas.microsoft.com/office/powerpoint/2010/main" val="3457530417"/>
                  </p:ext>
                </p:extLst>
              </p:nvPr>
            </p:nvGraphicFramePr>
            <p:xfrm>
              <a:off x="1029810" y="1882988"/>
              <a:ext cx="16025707" cy="787061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Content Placeholder 5">
                <a:extLst>
                  <a:ext uri="{FF2B5EF4-FFF2-40B4-BE49-F238E27FC236}">
                    <a16:creationId xmlns:a16="http://schemas.microsoft.com/office/drawing/2014/main" id="{80EFE537-718F-4591-BF14-89D1D5759676}"/>
                  </a:ext>
                </a:extLst>
              </p:cNvPr>
              <p:cNvPicPr>
                <a:picLocks noGrp="1" noRot="1" noChangeAspect="1" noMove="1" noResize="1" noEditPoints="1" noAdjustHandles="1" noChangeArrowheads="1" noChangeShapeType="1"/>
              </p:cNvPicPr>
              <p:nvPr/>
            </p:nvPicPr>
            <p:blipFill>
              <a:blip r:embed="rId3"/>
              <a:stretch>
                <a:fillRect/>
              </a:stretch>
            </p:blipFill>
            <p:spPr>
              <a:xfrm>
                <a:off x="1029810" y="1882988"/>
                <a:ext cx="16025707" cy="7870613"/>
              </a:xfrm>
              <a:prstGeom prst="rect">
                <a:avLst/>
              </a:prstGeom>
            </p:spPr>
          </p:pic>
        </mc:Fallback>
      </mc:AlternateContent>
      <p:sp>
        <p:nvSpPr>
          <p:cNvPr id="9" name="Title 1">
            <a:extLst>
              <a:ext uri="{FF2B5EF4-FFF2-40B4-BE49-F238E27FC236}">
                <a16:creationId xmlns:a16="http://schemas.microsoft.com/office/drawing/2014/main" id="{DBB87DFD-DAF7-4D4F-B3B8-198F5FD05865}"/>
              </a:ext>
            </a:extLst>
          </p:cNvPr>
          <p:cNvSpPr>
            <a:spLocks noGrp="1"/>
          </p:cNvSpPr>
          <p:nvPr>
            <p:ph type="title"/>
          </p:nvPr>
        </p:nvSpPr>
        <p:spPr>
          <a:xfrm>
            <a:off x="1781766" y="470789"/>
            <a:ext cx="14521793" cy="591460"/>
          </a:xfrm>
        </p:spPr>
        <p:txBody>
          <a:bodyPr>
            <a:noAutofit/>
          </a:bodyPr>
          <a:lstStyle/>
          <a:p>
            <a:pPr>
              <a:defRPr/>
            </a:pPr>
            <a:r>
              <a:rPr lang="lv-LV" sz="2844" cap="all" dirty="0">
                <a:solidFill>
                  <a:srgbClr val="00859B"/>
                </a:solidFill>
                <a:latin typeface="Verdana" panose="020B0604030504040204" pitchFamily="34" charset="0"/>
                <a:cs typeface="Segoe UI Light" panose="020B0502040204020203" pitchFamily="34" charset="0"/>
              </a:rPr>
              <a:t>Darbavietu sadalījums veselības nozares saistītajā profesijās</a:t>
            </a:r>
          </a:p>
        </p:txBody>
      </p:sp>
      <p:sp>
        <p:nvSpPr>
          <p:cNvPr id="10" name="TextBox 7">
            <a:extLst>
              <a:ext uri="{FF2B5EF4-FFF2-40B4-BE49-F238E27FC236}">
                <a16:creationId xmlns:a16="http://schemas.microsoft.com/office/drawing/2014/main" id="{BED7A3ED-18F4-44F3-9B15-D286A5CF256C}"/>
              </a:ext>
            </a:extLst>
          </p:cNvPr>
          <p:cNvSpPr txBox="1">
            <a:spLocks noChangeArrowheads="1"/>
          </p:cNvSpPr>
          <p:nvPr/>
        </p:nvSpPr>
        <p:spPr bwMode="auto">
          <a:xfrm>
            <a:off x="3260732" y="1226397"/>
            <a:ext cx="10532443" cy="617733"/>
          </a:xfrm>
          <a:prstGeom prst="rect">
            <a:avLst/>
          </a:prstGeom>
          <a:noFill/>
          <a:ln w="9525">
            <a:noFill/>
            <a:miter lim="800000"/>
            <a:headEnd/>
            <a:tailEnd/>
          </a:ln>
        </p:spPr>
        <p:txBody>
          <a:bodyPr wrap="square">
            <a:spAutoFit/>
          </a:bodyPr>
          <a:lstStyle/>
          <a:p>
            <a:pPr defTabSz="1300460" hangingPunct="1"/>
            <a:r>
              <a:rPr lang="lv-LV" sz="1707" kern="1200" dirty="0">
                <a:solidFill>
                  <a:prstClr val="black"/>
                </a:solidFill>
                <a:latin typeface="Arial Narrow"/>
                <a:ea typeface="+mn-ea"/>
                <a:cs typeface="Arial Narrow"/>
              </a:rPr>
              <a:t>Darbavietu sadalījums veselības nozares saistītajā profesijās</a:t>
            </a:r>
          </a:p>
          <a:p>
            <a:pPr defTabSz="1300460" hangingPunct="1"/>
            <a:r>
              <a:rPr lang="lv-LV" sz="1707" b="0" kern="1200" dirty="0">
                <a:solidFill>
                  <a:prstClr val="black"/>
                </a:solidFill>
                <a:latin typeface="Arial Narrow"/>
                <a:ea typeface="+mn-ea"/>
                <a:cs typeface="Arial Narrow"/>
              </a:rPr>
              <a:t>2022. gada jūnijā</a:t>
            </a:r>
          </a:p>
        </p:txBody>
      </p:sp>
      <p:sp>
        <p:nvSpPr>
          <p:cNvPr id="11" name="TextBox 10">
            <a:extLst>
              <a:ext uri="{FF2B5EF4-FFF2-40B4-BE49-F238E27FC236}">
                <a16:creationId xmlns:a16="http://schemas.microsoft.com/office/drawing/2014/main" id="{0642DF02-7B4E-49EA-A07F-7688759D8499}"/>
              </a:ext>
            </a:extLst>
          </p:cNvPr>
          <p:cNvSpPr txBox="1"/>
          <p:nvPr/>
        </p:nvSpPr>
        <p:spPr>
          <a:xfrm>
            <a:off x="195296" y="9327711"/>
            <a:ext cx="3720546" cy="289310"/>
          </a:xfrm>
          <a:prstGeom prst="rect">
            <a:avLst/>
          </a:prstGeom>
          <a:noFill/>
        </p:spPr>
        <p:txBody>
          <a:bodyPr wrap="square" rtlCol="0">
            <a:spAutoFit/>
          </a:bodyPr>
          <a:lstStyle/>
          <a:p>
            <a:pPr algn="l" defTabSz="975295" hangingPunct="1">
              <a:defRPr/>
            </a:pPr>
            <a:r>
              <a:rPr lang="lv-LV" sz="1280" b="0" kern="1200" dirty="0">
                <a:solidFill>
                  <a:prstClr val="black"/>
                </a:solidFill>
                <a:latin typeface="Segoe UI Light" panose="020B0502040204020203" pitchFamily="34" charset="0"/>
                <a:ea typeface="Verdana" panose="020B0604030504040204" pitchFamily="34" charset="0"/>
                <a:cs typeface="Verdana" panose="020B0604030504040204" pitchFamily="34" charset="0"/>
              </a:rPr>
              <a:t>Avots</a:t>
            </a:r>
            <a:r>
              <a:rPr lang="en-US" sz="1280" b="0" kern="1200" dirty="0">
                <a:solidFill>
                  <a:prstClr val="black"/>
                </a:solidFill>
                <a:latin typeface="Segoe UI Light" panose="020B0502040204020203" pitchFamily="34" charset="0"/>
                <a:ea typeface="Verdana" panose="020B0604030504040204" pitchFamily="34" charset="0"/>
                <a:cs typeface="Verdana" panose="020B0604030504040204" pitchFamily="34" charset="0"/>
              </a:rPr>
              <a:t>: </a:t>
            </a:r>
            <a:r>
              <a:rPr lang="lv-LV" sz="1280" b="0" kern="1200" dirty="0">
                <a:solidFill>
                  <a:prstClr val="black"/>
                </a:solidFill>
                <a:latin typeface="Segoe UI Light" panose="020B0502040204020203" pitchFamily="34" charset="0"/>
                <a:ea typeface="Verdana" panose="020B0604030504040204" pitchFamily="34" charset="0"/>
                <a:cs typeface="Verdana" panose="020B0604030504040204" pitchFamily="34" charset="0"/>
              </a:rPr>
              <a:t>VID dati</a:t>
            </a:r>
            <a:endParaRPr lang="en-US" sz="1280" b="0" kern="1200" dirty="0">
              <a:solidFill>
                <a:prstClr val="black"/>
              </a:solidFill>
              <a:latin typeface="Segoe UI Light" panose="020B0502040204020203"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947FCFEC-9BCD-4CFF-B485-634DBA28D51E}"/>
              </a:ext>
            </a:extLst>
          </p:cNvPr>
          <p:cNvSpPr txBox="1"/>
          <p:nvPr/>
        </p:nvSpPr>
        <p:spPr>
          <a:xfrm rot="16200000">
            <a:off x="-3179021" y="5285183"/>
            <a:ext cx="6723401" cy="705065"/>
          </a:xfrm>
          <a:prstGeom prst="rect">
            <a:avLst/>
          </a:prstGeom>
          <a:noFill/>
        </p:spPr>
        <p:txBody>
          <a:bodyPr wrap="square" rtlCol="0">
            <a:spAutoFit/>
          </a:bodyPr>
          <a:lstStyle/>
          <a:p>
            <a:pPr algn="l" defTabSz="1300460" hangingPunct="1"/>
            <a:r>
              <a:rPr lang="lv-LV" sz="1991" b="0" kern="1200" dirty="0">
                <a:solidFill>
                  <a:srgbClr val="01859C"/>
                </a:solidFill>
                <a:latin typeface="Calibri" panose="020F0502020204030204"/>
                <a:ea typeface="+mn-ea"/>
                <a:cs typeface="+mn-cs"/>
              </a:rPr>
              <a:t> </a:t>
            </a:r>
          </a:p>
          <a:p>
            <a:pPr defTabSz="1300460" hangingPunct="1"/>
            <a:r>
              <a:rPr lang="lv-LV" sz="1991" kern="1200" dirty="0">
                <a:solidFill>
                  <a:srgbClr val="01859C"/>
                </a:solidFill>
                <a:latin typeface="Calibri" panose="020F0502020204030204"/>
                <a:ea typeface="+mn-ea"/>
                <a:cs typeface="+mn-cs"/>
              </a:rPr>
              <a:t>Kopā - 40642 darbavietas  </a:t>
            </a:r>
            <a:endParaRPr lang="en-GB" sz="1991" kern="1200" dirty="0">
              <a:solidFill>
                <a:srgbClr val="01859C"/>
              </a:solidFill>
              <a:latin typeface="Calibri" panose="020F0502020204030204"/>
              <a:ea typeface="+mn-ea"/>
              <a:cs typeface="+mn-cs"/>
            </a:endParaRPr>
          </a:p>
        </p:txBody>
      </p:sp>
      <p:sp>
        <p:nvSpPr>
          <p:cNvPr id="13" name="Left Brace 12">
            <a:extLst>
              <a:ext uri="{FF2B5EF4-FFF2-40B4-BE49-F238E27FC236}">
                <a16:creationId xmlns:a16="http://schemas.microsoft.com/office/drawing/2014/main" id="{846F59B5-202F-465C-83CB-EEA3BDCDA48E}"/>
              </a:ext>
            </a:extLst>
          </p:cNvPr>
          <p:cNvSpPr/>
          <p:nvPr/>
        </p:nvSpPr>
        <p:spPr>
          <a:xfrm>
            <a:off x="704692" y="1882987"/>
            <a:ext cx="254676" cy="7247467"/>
          </a:xfrm>
          <a:prstGeom prst="leftBrace">
            <a:avLst/>
          </a:prstGeom>
          <a:ln w="12700"/>
        </p:spPr>
        <p:style>
          <a:lnRef idx="1">
            <a:schemeClr val="dk1"/>
          </a:lnRef>
          <a:fillRef idx="0">
            <a:schemeClr val="dk1"/>
          </a:fillRef>
          <a:effectRef idx="0">
            <a:schemeClr val="dk1"/>
          </a:effectRef>
          <a:fontRef idx="minor">
            <a:schemeClr val="tx1"/>
          </a:fontRef>
        </p:style>
        <p:txBody>
          <a:bodyPr rtlCol="0" anchor="ctr"/>
          <a:lstStyle/>
          <a:p>
            <a:pPr defTabSz="1300460" hangingPunct="1"/>
            <a:endParaRPr lang="en-GB" sz="2560" b="0" kern="1200">
              <a:solidFill>
                <a:prstClr val="black"/>
              </a:solidFill>
              <a:latin typeface="Calibri" panose="020F0502020204030204"/>
            </a:endParaRPr>
          </a:p>
        </p:txBody>
      </p:sp>
    </p:spTree>
    <p:extLst>
      <p:ext uri="{BB962C8B-B14F-4D97-AF65-F5344CB8AC3E}">
        <p14:creationId xmlns:p14="http://schemas.microsoft.com/office/powerpoint/2010/main" val="2005558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F05221-8C4C-9FC3-BD8B-58BE21F902C6}"/>
              </a:ext>
            </a:extLst>
          </p:cNvPr>
          <p:cNvSpPr/>
          <p:nvPr/>
        </p:nvSpPr>
        <p:spPr>
          <a:xfrm>
            <a:off x="7839988" y="2601422"/>
            <a:ext cx="426456" cy="5873838"/>
          </a:xfrm>
          <a:prstGeom prst="rect">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1AFE28AC-BF54-AA56-C24C-FDC641004C84}"/>
              </a:ext>
            </a:extLst>
          </p:cNvPr>
          <p:cNvSpPr/>
          <p:nvPr/>
        </p:nvSpPr>
        <p:spPr>
          <a:xfrm>
            <a:off x="1034641" y="2612718"/>
            <a:ext cx="426456" cy="5862542"/>
          </a:xfrm>
          <a:prstGeom prst="rect">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1C49DA4-86C7-4AED-A297-6A61D61490A2}"/>
              </a:ext>
            </a:extLst>
          </p:cNvPr>
          <p:cNvCxnSpPr>
            <a:cxnSpLocks/>
          </p:cNvCxnSpPr>
          <p:nvPr/>
        </p:nvCxnSpPr>
        <p:spPr>
          <a:xfrm flipV="1">
            <a:off x="1211275" y="5539501"/>
            <a:ext cx="15671006" cy="30291"/>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TextBox 27">
            <a:extLst>
              <a:ext uri="{FF2B5EF4-FFF2-40B4-BE49-F238E27FC236}">
                <a16:creationId xmlns:a16="http://schemas.microsoft.com/office/drawing/2014/main" id="{3734993A-8100-4E95-A53E-2E6425DBD5A3}"/>
              </a:ext>
            </a:extLst>
          </p:cNvPr>
          <p:cNvSpPr txBox="1"/>
          <p:nvPr/>
        </p:nvSpPr>
        <p:spPr>
          <a:xfrm>
            <a:off x="13543901" y="5001824"/>
            <a:ext cx="2593772" cy="4989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60" fontAlgn="base" hangingPunct="1">
              <a:lnSpc>
                <a:spcPct val="107000"/>
              </a:lnSpc>
            </a:pPr>
            <a:r>
              <a:rPr lang="lv-LV" sz="2560" b="0" kern="1200" dirty="0">
                <a:solidFill>
                  <a:prstClr val="black">
                    <a:lumMod val="65000"/>
                    <a:lumOff val="35000"/>
                  </a:prstClr>
                </a:solidFill>
                <a:latin typeface="Gill Sans Nova Cond Lt" panose="020B0306020104020203" pitchFamily="34" charset="0"/>
                <a:ea typeface="Verdana" panose="020B0604030504040204" pitchFamily="34" charset="0"/>
                <a:cs typeface="Verdana" panose="020B0604030504040204" pitchFamily="34" charset="0"/>
              </a:rPr>
              <a:t>2008. gads=100</a:t>
            </a:r>
            <a:endParaRPr lang="lv-LV" sz="2560" b="0" kern="1200" dirty="0">
              <a:solidFill>
                <a:prstClr val="black">
                  <a:lumMod val="65000"/>
                  <a:lumOff val="35000"/>
                </a:prstClr>
              </a:solidFill>
              <a:latin typeface="Gill Sans Nova Cond Lt" panose="020B0306020104020203" pitchFamily="34" charset="0"/>
              <a:ea typeface="Calibri" panose="020F0502020204030204" pitchFamily="34" charset="0"/>
              <a:cs typeface="Times New Roman" panose="02020603050405020304" pitchFamily="18" charset="0"/>
            </a:endParaRPr>
          </a:p>
        </p:txBody>
      </p:sp>
      <p:sp>
        <p:nvSpPr>
          <p:cNvPr id="7" name="Rectangle 4">
            <a:extLst>
              <a:ext uri="{FF2B5EF4-FFF2-40B4-BE49-F238E27FC236}">
                <a16:creationId xmlns:a16="http://schemas.microsoft.com/office/drawing/2014/main" id="{10270A5D-CC27-4D67-93C0-D55FE4CBC554}"/>
              </a:ext>
            </a:extLst>
          </p:cNvPr>
          <p:cNvSpPr>
            <a:spLocks noChangeArrowheads="1"/>
          </p:cNvSpPr>
          <p:nvPr/>
        </p:nvSpPr>
        <p:spPr bwMode="auto">
          <a:xfrm>
            <a:off x="5113371" y="1570453"/>
            <a:ext cx="6844985" cy="75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587013"/>
            <a:r>
              <a:rPr lang="lv-LV" altLang="lv-LV" sz="1991" dirty="0">
                <a:latin typeface="Segoe UI Light" panose="020B0502040204020203" pitchFamily="34" charset="0"/>
                <a:ea typeface="+mn-ea"/>
                <a:cs typeface="Segoe UI" panose="020B0502040204020203" pitchFamily="34" charset="0"/>
              </a:rPr>
              <a:t>Nodarbināto skaita dinamika</a:t>
            </a:r>
            <a:r>
              <a:rPr lang="en-US" altLang="lv-LV" sz="1991" dirty="0">
                <a:latin typeface="Segoe UI Light" panose="020B0502040204020203" pitchFamily="34" charset="0"/>
                <a:ea typeface="+mn-ea"/>
                <a:cs typeface="Segoe UI" panose="020B0502040204020203" pitchFamily="34" charset="0"/>
              </a:rPr>
              <a:t> </a:t>
            </a:r>
            <a:endParaRPr lang="lv-LV" altLang="lv-LV" sz="1991" dirty="0">
              <a:latin typeface="Segoe UI Light" panose="020B0502040204020203" pitchFamily="34" charset="0"/>
              <a:ea typeface="+mn-ea"/>
              <a:cs typeface="Segoe UI" panose="020B0502040204020203" pitchFamily="34" charset="0"/>
            </a:endParaRPr>
          </a:p>
          <a:p>
            <a:pPr defTabSz="587013">
              <a:spcBef>
                <a:spcPts val="853"/>
              </a:spcBef>
            </a:pPr>
            <a:r>
              <a:rPr lang="lv-LV" altLang="lv-LV" sz="1564" b="0" dirty="0">
                <a:latin typeface="Segoe UI Light" panose="020B0502040204020203" pitchFamily="34" charset="0"/>
                <a:ea typeface="+mn-ea"/>
                <a:cs typeface="Segoe UI" panose="020B0502040204020203" pitchFamily="34" charset="0"/>
              </a:rPr>
              <a:t>procentos, </a:t>
            </a:r>
            <a:r>
              <a:rPr lang="en-US" altLang="lv-LV" sz="1564" b="0" dirty="0">
                <a:latin typeface="Segoe UI Light" panose="020B0502040204020203" pitchFamily="34" charset="0"/>
                <a:ea typeface="+mn-ea"/>
                <a:cs typeface="Segoe UI" panose="020B0502040204020203" pitchFamily="34" charset="0"/>
              </a:rPr>
              <a:t>20</a:t>
            </a:r>
            <a:r>
              <a:rPr lang="lv-LV" altLang="lv-LV" sz="1564" b="0" dirty="0">
                <a:latin typeface="Segoe UI Light" panose="020B0502040204020203" pitchFamily="34" charset="0"/>
                <a:ea typeface="+mn-ea"/>
                <a:cs typeface="Segoe UI" panose="020B0502040204020203" pitchFamily="34" charset="0"/>
              </a:rPr>
              <a:t>08.gads</a:t>
            </a:r>
            <a:r>
              <a:rPr lang="en-US" altLang="lv-LV" sz="1564" b="0" dirty="0">
                <a:latin typeface="Segoe UI Light" panose="020B0502040204020203" pitchFamily="34" charset="0"/>
                <a:ea typeface="+mn-ea"/>
                <a:cs typeface="Segoe UI" panose="020B0502040204020203" pitchFamily="34" charset="0"/>
              </a:rPr>
              <a:t> = 100</a:t>
            </a:r>
            <a:endParaRPr lang="lv-LV" altLang="lv-LV" sz="1564" b="0" dirty="0">
              <a:solidFill>
                <a:prstClr val="black"/>
              </a:solidFill>
              <a:latin typeface="Segoe UI Light" panose="020B0502040204020203" pitchFamily="34" charset="0"/>
              <a:ea typeface="+mn-ea"/>
              <a:cs typeface="Segoe UI" panose="020B0502040204020203" pitchFamily="34" charset="0"/>
            </a:endParaRPr>
          </a:p>
        </p:txBody>
      </p:sp>
      <p:sp>
        <p:nvSpPr>
          <p:cNvPr id="16" name="Title 1">
            <a:extLst>
              <a:ext uri="{FF2B5EF4-FFF2-40B4-BE49-F238E27FC236}">
                <a16:creationId xmlns:a16="http://schemas.microsoft.com/office/drawing/2014/main" id="{706C116A-6726-49E1-A7FD-94C6A3A04876}"/>
              </a:ext>
            </a:extLst>
          </p:cNvPr>
          <p:cNvSpPr txBox="1">
            <a:spLocks/>
          </p:cNvSpPr>
          <p:nvPr/>
        </p:nvSpPr>
        <p:spPr>
          <a:xfrm>
            <a:off x="3139657" y="544965"/>
            <a:ext cx="12107387" cy="855246"/>
          </a:xfrm>
          <a:prstGeom prst="rect">
            <a:avLst/>
          </a:prstGeom>
        </p:spPr>
        <p:txBody>
          <a:bodyPr vert="horz" lIns="130048" tIns="65024" rIns="130048" bIns="65024" rtlCol="0" anchor="b">
            <a:noAutofit/>
          </a:bodyPr>
          <a:lstStyle>
            <a:lvl1pPr algn="l" defTabSz="914400" rtl="0" eaLnBrk="1" latinLnBrk="0" hangingPunct="1">
              <a:lnSpc>
                <a:spcPct val="90000"/>
              </a:lnSpc>
              <a:spcBef>
                <a:spcPct val="0"/>
              </a:spcBef>
              <a:buNone/>
              <a:defRPr sz="2400" b="1" kern="1200">
                <a:solidFill>
                  <a:schemeClr val="tx1"/>
                </a:solidFill>
                <a:latin typeface="Segoe UI Light" panose="020B0502040204020203" pitchFamily="34" charset="0"/>
                <a:ea typeface="Verdana" panose="020B0604030504040204" pitchFamily="34" charset="0"/>
                <a:cs typeface="Verdana" panose="020B0604030504040204" pitchFamily="34" charset="0"/>
              </a:defRPr>
            </a:lvl1pPr>
          </a:lstStyle>
          <a:p>
            <a:pPr algn="ctr" defTabSz="1300460" fontAlgn="base">
              <a:lnSpc>
                <a:spcPct val="100000"/>
              </a:lnSpc>
              <a:spcAft>
                <a:spcPct val="0"/>
              </a:spcAft>
            </a:pPr>
            <a:r>
              <a:rPr lang="lv-LV" altLang="lv-LV" sz="2844" cap="all" dirty="0">
                <a:solidFill>
                  <a:srgbClr val="00859B"/>
                </a:solidFill>
                <a:latin typeface="Verdana" panose="020B0604030504040204" pitchFamily="34" charset="0"/>
                <a:cs typeface="Segoe UI Light" panose="020B0502040204020203" pitchFamily="34" charset="0"/>
              </a:rPr>
              <a:t>Darbaspēka pieprasījuma prognozes</a:t>
            </a:r>
          </a:p>
          <a:p>
            <a:pPr algn="ctr" defTabSz="1300460" fontAlgn="base">
              <a:lnSpc>
                <a:spcPct val="100000"/>
              </a:lnSpc>
              <a:spcAft>
                <a:spcPct val="0"/>
              </a:spcAft>
            </a:pPr>
            <a:r>
              <a:rPr lang="lv-LV" altLang="lv-LV" sz="2844" b="0" cap="all" dirty="0">
                <a:solidFill>
                  <a:srgbClr val="00859B"/>
                </a:solidFill>
                <a:latin typeface="Verdana" panose="020B0604030504040204" pitchFamily="34" charset="0"/>
                <a:cs typeface="Segoe UI Light" panose="020B0502040204020203" pitchFamily="34" charset="0"/>
              </a:rPr>
              <a:t>veselības aprūpes nozarē</a:t>
            </a:r>
          </a:p>
        </p:txBody>
      </p:sp>
      <p:sp>
        <p:nvSpPr>
          <p:cNvPr id="17" name="TextBox 16">
            <a:extLst>
              <a:ext uri="{FF2B5EF4-FFF2-40B4-BE49-F238E27FC236}">
                <a16:creationId xmlns:a16="http://schemas.microsoft.com/office/drawing/2014/main" id="{87B06680-5BF0-4107-92B1-E661C10463D7}"/>
              </a:ext>
            </a:extLst>
          </p:cNvPr>
          <p:cNvSpPr txBox="1"/>
          <p:nvPr/>
        </p:nvSpPr>
        <p:spPr>
          <a:xfrm>
            <a:off x="344501" y="9233953"/>
            <a:ext cx="6015356" cy="289310"/>
          </a:xfrm>
          <a:prstGeom prst="rect">
            <a:avLst/>
          </a:prstGeom>
          <a:noFill/>
        </p:spPr>
        <p:txBody>
          <a:bodyPr wrap="square" rtlCol="0">
            <a:spAutoFit/>
          </a:bodyPr>
          <a:lstStyle/>
          <a:p>
            <a:pPr algn="l" defTabSz="975345" hangingPunct="1">
              <a:defRPr/>
            </a:pPr>
            <a:r>
              <a:rPr lang="lv-LV" sz="1280" b="0" kern="1200" dirty="0">
                <a:latin typeface="Segoe UI Light" panose="020B0502040204020203" pitchFamily="34" charset="0"/>
                <a:ea typeface="Verdana" panose="020B0604030504040204" pitchFamily="34" charset="0"/>
                <a:cs typeface="Verdana" panose="020B0604030504040204" pitchFamily="34" charset="0"/>
              </a:rPr>
              <a:t>Avots</a:t>
            </a:r>
            <a:r>
              <a:rPr lang="en-US" sz="1280" b="0" kern="1200" dirty="0">
                <a:latin typeface="Segoe UI Light" panose="020B0502040204020203" pitchFamily="34" charset="0"/>
                <a:ea typeface="Verdana" panose="020B0604030504040204" pitchFamily="34" charset="0"/>
                <a:cs typeface="Verdana" panose="020B0604030504040204" pitchFamily="34" charset="0"/>
              </a:rPr>
              <a:t>: </a:t>
            </a:r>
            <a:r>
              <a:rPr lang="lv-LV" sz="1280" b="0" kern="1200" dirty="0">
                <a:latin typeface="Segoe UI Light" panose="020B0502040204020203" pitchFamily="34" charset="0"/>
                <a:ea typeface="Verdana" panose="020B0604030504040204" pitchFamily="34" charset="0"/>
                <a:cs typeface="Verdana" panose="020B0604030504040204" pitchFamily="34" charset="0"/>
              </a:rPr>
              <a:t>CSP dati līdz 2022. gadam, EM prognozes (2022) sākot ar 2023. gadu </a:t>
            </a:r>
            <a:endParaRPr lang="en-US" sz="1280" b="0" kern="1200" dirty="0">
              <a:latin typeface="Segoe UI Light" panose="020B0502040204020203" pitchFamily="34" charset="0"/>
              <a:ea typeface="Verdana" panose="020B0604030504040204" pitchFamily="34" charset="0"/>
              <a:cs typeface="Verdana" panose="020B0604030504040204" pitchFamily="34" charset="0"/>
            </a:endParaRPr>
          </a:p>
        </p:txBody>
      </p:sp>
      <p:sp>
        <p:nvSpPr>
          <p:cNvPr id="18" name="TextBox 27">
            <a:extLst>
              <a:ext uri="{FF2B5EF4-FFF2-40B4-BE49-F238E27FC236}">
                <a16:creationId xmlns:a16="http://schemas.microsoft.com/office/drawing/2014/main" id="{AF17745F-753D-4AC9-83AB-AE48C65B104C}"/>
              </a:ext>
            </a:extLst>
          </p:cNvPr>
          <p:cNvSpPr txBox="1"/>
          <p:nvPr/>
        </p:nvSpPr>
        <p:spPr>
          <a:xfrm>
            <a:off x="7123025" y="3272022"/>
            <a:ext cx="2593772" cy="4989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60" fontAlgn="base" hangingPunct="1">
              <a:lnSpc>
                <a:spcPct val="107000"/>
              </a:lnSpc>
            </a:pPr>
            <a:r>
              <a:rPr lang="lv-LV" sz="2560" kern="1200" dirty="0">
                <a:solidFill>
                  <a:prstClr val="black">
                    <a:lumMod val="65000"/>
                    <a:lumOff val="35000"/>
                  </a:prstClr>
                </a:solidFill>
                <a:latin typeface="Gill Sans Nova Cond Lt" panose="020B0306020104020203" pitchFamily="34" charset="0"/>
                <a:ea typeface="Verdana" panose="020B0604030504040204" pitchFamily="34" charset="0"/>
                <a:cs typeface="Verdana" panose="020B0604030504040204" pitchFamily="34" charset="0"/>
              </a:rPr>
              <a:t>59,8 tūkst.</a:t>
            </a:r>
            <a:endParaRPr lang="lv-LV" sz="2560" kern="1200" dirty="0">
              <a:solidFill>
                <a:prstClr val="black">
                  <a:lumMod val="65000"/>
                  <a:lumOff val="35000"/>
                </a:prstClr>
              </a:solidFill>
              <a:latin typeface="Gill Sans Nova Cond Lt" panose="020B0306020104020203" pitchFamily="34" charset="0"/>
              <a:ea typeface="Calibri" panose="020F0502020204030204" pitchFamily="34" charset="0"/>
              <a:cs typeface="Times New Roman" panose="02020603050405020304" pitchFamily="18" charset="0"/>
            </a:endParaRPr>
          </a:p>
        </p:txBody>
      </p:sp>
      <p:sp>
        <p:nvSpPr>
          <p:cNvPr id="23" name="TextBox 27">
            <a:extLst>
              <a:ext uri="{FF2B5EF4-FFF2-40B4-BE49-F238E27FC236}">
                <a16:creationId xmlns:a16="http://schemas.microsoft.com/office/drawing/2014/main" id="{2E21298E-6F8F-4535-8B01-6F6853C5B165}"/>
              </a:ext>
            </a:extLst>
          </p:cNvPr>
          <p:cNvSpPr txBox="1"/>
          <p:nvPr/>
        </p:nvSpPr>
        <p:spPr>
          <a:xfrm>
            <a:off x="152812" y="4559311"/>
            <a:ext cx="2593772" cy="4989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60" fontAlgn="base" hangingPunct="1">
              <a:lnSpc>
                <a:spcPct val="107000"/>
              </a:lnSpc>
            </a:pPr>
            <a:r>
              <a:rPr lang="lv-LV" sz="2560" kern="1200" dirty="0">
                <a:solidFill>
                  <a:prstClr val="black">
                    <a:lumMod val="65000"/>
                    <a:lumOff val="35000"/>
                  </a:prstClr>
                </a:solidFill>
                <a:latin typeface="Gill Sans Nova Cond Lt" panose="020B0306020104020203" pitchFamily="34" charset="0"/>
                <a:ea typeface="Verdana" panose="020B0604030504040204" pitchFamily="34" charset="0"/>
                <a:cs typeface="Verdana" panose="020B0604030504040204" pitchFamily="34" charset="0"/>
              </a:rPr>
              <a:t>48,2 tūkst.</a:t>
            </a:r>
            <a:endParaRPr lang="lv-LV" sz="2560" kern="1200" dirty="0">
              <a:solidFill>
                <a:prstClr val="black">
                  <a:lumMod val="65000"/>
                  <a:lumOff val="35000"/>
                </a:prstClr>
              </a:solidFill>
              <a:latin typeface="Gill Sans Nova Cond Lt" panose="020B0306020104020203" pitchFamily="34" charset="0"/>
              <a:ea typeface="Calibri" panose="020F0502020204030204" pitchFamily="34" charset="0"/>
              <a:cs typeface="Times New Roman" panose="02020603050405020304" pitchFamily="18" charset="0"/>
            </a:endParaRPr>
          </a:p>
        </p:txBody>
      </p:sp>
      <p:sp>
        <p:nvSpPr>
          <p:cNvPr id="24" name="Arrow: Up 23">
            <a:extLst>
              <a:ext uri="{FF2B5EF4-FFF2-40B4-BE49-F238E27FC236}">
                <a16:creationId xmlns:a16="http://schemas.microsoft.com/office/drawing/2014/main" id="{97C13EE1-6C6D-46F2-AEA7-EA3D536C18EE}"/>
              </a:ext>
            </a:extLst>
          </p:cNvPr>
          <p:cNvSpPr/>
          <p:nvPr/>
        </p:nvSpPr>
        <p:spPr>
          <a:xfrm>
            <a:off x="11324500" y="3142524"/>
            <a:ext cx="298027" cy="37708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300460" hangingPunct="1"/>
            <a:endParaRPr lang="en-GB" sz="2560" b="0" kern="1200">
              <a:solidFill>
                <a:prstClr val="white"/>
              </a:solidFill>
              <a:latin typeface="Calibri" panose="020F0502020204030204"/>
            </a:endParaRPr>
          </a:p>
        </p:txBody>
      </p:sp>
      <p:sp>
        <p:nvSpPr>
          <p:cNvPr id="26" name="TextBox 27">
            <a:extLst>
              <a:ext uri="{FF2B5EF4-FFF2-40B4-BE49-F238E27FC236}">
                <a16:creationId xmlns:a16="http://schemas.microsoft.com/office/drawing/2014/main" id="{2559B681-905E-421B-A5FA-D8EB89596BD8}"/>
              </a:ext>
            </a:extLst>
          </p:cNvPr>
          <p:cNvSpPr txBox="1"/>
          <p:nvPr/>
        </p:nvSpPr>
        <p:spPr>
          <a:xfrm>
            <a:off x="104201" y="5671686"/>
            <a:ext cx="2593772" cy="45377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60" fontAlgn="base" hangingPunct="1">
              <a:lnSpc>
                <a:spcPct val="107000"/>
              </a:lnSpc>
            </a:pPr>
            <a:r>
              <a:rPr lang="lv-LV" sz="2276" kern="1200" dirty="0">
                <a:solidFill>
                  <a:prstClr val="black">
                    <a:lumMod val="65000"/>
                    <a:lumOff val="35000"/>
                  </a:prstClr>
                </a:solidFill>
                <a:latin typeface="Gill Sans Nova Cond Lt" panose="020B0306020104020203" pitchFamily="34" charset="0"/>
                <a:ea typeface="Verdana" panose="020B0604030504040204" pitchFamily="34" charset="0"/>
                <a:cs typeface="Verdana" panose="020B0604030504040204" pitchFamily="34" charset="0"/>
              </a:rPr>
              <a:t>385,7 tūkst.</a:t>
            </a:r>
            <a:endParaRPr lang="lv-LV" sz="2276" kern="1200" dirty="0">
              <a:solidFill>
                <a:prstClr val="black">
                  <a:lumMod val="65000"/>
                  <a:lumOff val="35000"/>
                </a:prstClr>
              </a:solidFill>
              <a:latin typeface="Gill Sans Nova Cond Lt" panose="020B0306020104020203"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28FF1DF-B141-9393-82EE-D41E50578237}"/>
              </a:ext>
            </a:extLst>
          </p:cNvPr>
          <p:cNvSpPr/>
          <p:nvPr/>
        </p:nvSpPr>
        <p:spPr>
          <a:xfrm>
            <a:off x="11745128" y="2615070"/>
            <a:ext cx="426456" cy="5873838"/>
          </a:xfrm>
          <a:prstGeom prst="rect">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D8EBF95-9DF4-9ED9-216C-747581EF0E73}"/>
              </a:ext>
            </a:extLst>
          </p:cNvPr>
          <p:cNvSpPr/>
          <p:nvPr/>
        </p:nvSpPr>
        <p:spPr>
          <a:xfrm>
            <a:off x="16558183" y="2518887"/>
            <a:ext cx="426456" cy="5873838"/>
          </a:xfrm>
          <a:prstGeom prst="rect">
            <a:avLst/>
          </a:prstGeom>
          <a:solidFill>
            <a:schemeClr val="bg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27">
            <a:extLst>
              <a:ext uri="{FF2B5EF4-FFF2-40B4-BE49-F238E27FC236}">
                <a16:creationId xmlns:a16="http://schemas.microsoft.com/office/drawing/2014/main" id="{B82CED5A-F62B-3BC4-52AE-AD6A85CE82CB}"/>
              </a:ext>
            </a:extLst>
          </p:cNvPr>
          <p:cNvSpPr txBox="1"/>
          <p:nvPr/>
        </p:nvSpPr>
        <p:spPr>
          <a:xfrm>
            <a:off x="11561206" y="3097095"/>
            <a:ext cx="1217530" cy="4989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60" fontAlgn="base" hangingPunct="1">
              <a:lnSpc>
                <a:spcPct val="107000"/>
              </a:lnSpc>
            </a:pPr>
            <a:r>
              <a:rPr lang="lv-LV" sz="2560" kern="1200" dirty="0">
                <a:solidFill>
                  <a:prstClr val="black">
                    <a:lumMod val="65000"/>
                    <a:lumOff val="35000"/>
                  </a:prstClr>
                </a:solidFill>
                <a:latin typeface="Gill Sans Nova Cond Lt" panose="020B0306020104020203" pitchFamily="34" charset="0"/>
                <a:ea typeface="Verdana" panose="020B0604030504040204" pitchFamily="34" charset="0"/>
                <a:cs typeface="Verdana" panose="020B0604030504040204" pitchFamily="34" charset="0"/>
              </a:rPr>
              <a:t>60,2 tūkst.</a:t>
            </a:r>
            <a:endParaRPr lang="lv-LV" sz="2560" kern="1200" dirty="0">
              <a:solidFill>
                <a:prstClr val="black">
                  <a:lumMod val="65000"/>
                  <a:lumOff val="35000"/>
                </a:prstClr>
              </a:solidFill>
              <a:latin typeface="Gill Sans Nova Cond Lt" panose="020B0306020104020203" pitchFamily="34" charset="0"/>
              <a:ea typeface="Calibri" panose="020F0502020204030204" pitchFamily="34" charset="0"/>
              <a:cs typeface="Times New Roman" panose="02020603050405020304" pitchFamily="18" charset="0"/>
            </a:endParaRPr>
          </a:p>
        </p:txBody>
      </p:sp>
      <p:sp>
        <p:nvSpPr>
          <p:cNvPr id="13" name="Arrow: Up 12">
            <a:extLst>
              <a:ext uri="{FF2B5EF4-FFF2-40B4-BE49-F238E27FC236}">
                <a16:creationId xmlns:a16="http://schemas.microsoft.com/office/drawing/2014/main" id="{D3A3E0C6-F3CA-53F4-BF5D-C5017FA412CB}"/>
              </a:ext>
            </a:extLst>
          </p:cNvPr>
          <p:cNvSpPr/>
          <p:nvPr/>
        </p:nvSpPr>
        <p:spPr>
          <a:xfrm>
            <a:off x="7545053" y="3282212"/>
            <a:ext cx="298027" cy="37708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300460" hangingPunct="1"/>
            <a:endParaRPr lang="en-GB" sz="2560" b="0" kern="1200">
              <a:solidFill>
                <a:prstClr val="white"/>
              </a:solidFill>
              <a:latin typeface="Calibri" panose="020F0502020204030204"/>
            </a:endParaRPr>
          </a:p>
        </p:txBody>
      </p:sp>
      <p:sp>
        <p:nvSpPr>
          <p:cNvPr id="14" name="TextBox 27">
            <a:extLst>
              <a:ext uri="{FF2B5EF4-FFF2-40B4-BE49-F238E27FC236}">
                <a16:creationId xmlns:a16="http://schemas.microsoft.com/office/drawing/2014/main" id="{07705055-551B-C92C-8C0F-7090A87F1319}"/>
              </a:ext>
            </a:extLst>
          </p:cNvPr>
          <p:cNvSpPr txBox="1"/>
          <p:nvPr/>
        </p:nvSpPr>
        <p:spPr>
          <a:xfrm>
            <a:off x="16153158" y="2973782"/>
            <a:ext cx="1290303" cy="49891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60" fontAlgn="base" hangingPunct="1">
              <a:lnSpc>
                <a:spcPct val="107000"/>
              </a:lnSpc>
            </a:pPr>
            <a:r>
              <a:rPr lang="lv-LV" sz="2560" kern="1200" dirty="0">
                <a:solidFill>
                  <a:prstClr val="black">
                    <a:lumMod val="65000"/>
                    <a:lumOff val="35000"/>
                  </a:prstClr>
                </a:solidFill>
                <a:latin typeface="Gill Sans Nova Cond Lt" panose="020B0306020104020203" pitchFamily="34" charset="0"/>
                <a:ea typeface="Verdana" panose="020B0604030504040204" pitchFamily="34" charset="0"/>
                <a:cs typeface="Verdana" panose="020B0604030504040204" pitchFamily="34" charset="0"/>
              </a:rPr>
              <a:t>61,5 tūkst.</a:t>
            </a:r>
            <a:endParaRPr lang="lv-LV" sz="2560" kern="1200" dirty="0">
              <a:solidFill>
                <a:prstClr val="black">
                  <a:lumMod val="65000"/>
                  <a:lumOff val="35000"/>
                </a:prstClr>
              </a:solidFill>
              <a:latin typeface="Gill Sans Nova Cond Lt" panose="020B0306020104020203" pitchFamily="34" charset="0"/>
              <a:ea typeface="Calibri" panose="020F0502020204030204" pitchFamily="34" charset="0"/>
              <a:cs typeface="Times New Roman" panose="02020603050405020304" pitchFamily="18" charset="0"/>
            </a:endParaRPr>
          </a:p>
        </p:txBody>
      </p:sp>
      <p:sp>
        <p:nvSpPr>
          <p:cNvPr id="15" name="Arrow: Up 14">
            <a:extLst>
              <a:ext uri="{FF2B5EF4-FFF2-40B4-BE49-F238E27FC236}">
                <a16:creationId xmlns:a16="http://schemas.microsoft.com/office/drawing/2014/main" id="{76E10409-E127-4FED-D483-45F73B6F8C17}"/>
              </a:ext>
            </a:extLst>
          </p:cNvPr>
          <p:cNvSpPr/>
          <p:nvPr/>
        </p:nvSpPr>
        <p:spPr>
          <a:xfrm>
            <a:off x="15911345" y="2994844"/>
            <a:ext cx="298027" cy="377084"/>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300460" hangingPunct="1"/>
            <a:endParaRPr lang="en-GB" sz="2560" b="0" kern="1200">
              <a:solidFill>
                <a:prstClr val="white"/>
              </a:solidFill>
              <a:latin typeface="Calibri" panose="020F0502020204030204"/>
            </a:endParaRPr>
          </a:p>
        </p:txBody>
      </p:sp>
      <p:sp>
        <p:nvSpPr>
          <p:cNvPr id="2" name="TextBox 27">
            <a:extLst>
              <a:ext uri="{FF2B5EF4-FFF2-40B4-BE49-F238E27FC236}">
                <a16:creationId xmlns:a16="http://schemas.microsoft.com/office/drawing/2014/main" id="{4E1A860C-77A7-588F-B53B-65EA28E7683E}"/>
              </a:ext>
            </a:extLst>
          </p:cNvPr>
          <p:cNvSpPr txBox="1"/>
          <p:nvPr/>
        </p:nvSpPr>
        <p:spPr>
          <a:xfrm>
            <a:off x="6829715" y="4876800"/>
            <a:ext cx="2593772" cy="45377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60" fontAlgn="base" hangingPunct="1">
              <a:lnSpc>
                <a:spcPct val="107000"/>
              </a:lnSpc>
            </a:pPr>
            <a:r>
              <a:rPr lang="lv-LV" sz="2276" kern="1200" dirty="0">
                <a:solidFill>
                  <a:prstClr val="black">
                    <a:lumMod val="65000"/>
                    <a:lumOff val="35000"/>
                  </a:prstClr>
                </a:solidFill>
                <a:latin typeface="Gill Sans Nova Cond Lt" panose="020B0306020104020203" pitchFamily="34" charset="0"/>
                <a:ea typeface="Verdana" panose="020B0604030504040204" pitchFamily="34" charset="0"/>
                <a:cs typeface="Verdana" panose="020B0604030504040204" pitchFamily="34" charset="0"/>
              </a:rPr>
              <a:t>391,6 tūkst.</a:t>
            </a:r>
            <a:endParaRPr lang="lv-LV" sz="2276" kern="1200" dirty="0">
              <a:solidFill>
                <a:prstClr val="black">
                  <a:lumMod val="65000"/>
                  <a:lumOff val="35000"/>
                </a:prstClr>
              </a:solidFill>
              <a:latin typeface="Gill Sans Nova Cond Lt" panose="020B0306020104020203" pitchFamily="34" charset="0"/>
              <a:ea typeface="Calibri" panose="020F0502020204030204" pitchFamily="34" charset="0"/>
              <a:cs typeface="Times New Roman" panose="02020603050405020304" pitchFamily="18" charset="0"/>
            </a:endParaRPr>
          </a:p>
        </p:txBody>
      </p:sp>
      <p:sp>
        <p:nvSpPr>
          <p:cNvPr id="10" name="TextBox 27">
            <a:extLst>
              <a:ext uri="{FF2B5EF4-FFF2-40B4-BE49-F238E27FC236}">
                <a16:creationId xmlns:a16="http://schemas.microsoft.com/office/drawing/2014/main" id="{4B5BB8B7-49A7-9F68-E02B-564B0D13C4C7}"/>
              </a:ext>
            </a:extLst>
          </p:cNvPr>
          <p:cNvSpPr txBox="1"/>
          <p:nvPr/>
        </p:nvSpPr>
        <p:spPr>
          <a:xfrm>
            <a:off x="10749005" y="4487857"/>
            <a:ext cx="2593772" cy="45377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60" fontAlgn="base" hangingPunct="1">
              <a:lnSpc>
                <a:spcPct val="107000"/>
              </a:lnSpc>
            </a:pPr>
            <a:r>
              <a:rPr lang="lv-LV" sz="2276" kern="1200" dirty="0">
                <a:solidFill>
                  <a:prstClr val="black">
                    <a:lumMod val="65000"/>
                    <a:lumOff val="35000"/>
                  </a:prstClr>
                </a:solidFill>
                <a:latin typeface="Gill Sans Nova Cond Lt" panose="020B0306020104020203" pitchFamily="34" charset="0"/>
                <a:ea typeface="Verdana" panose="020B0604030504040204" pitchFamily="34" charset="0"/>
                <a:cs typeface="Verdana" panose="020B0604030504040204" pitchFamily="34" charset="0"/>
              </a:rPr>
              <a:t>416,2 tūkst.</a:t>
            </a:r>
            <a:endParaRPr lang="lv-LV" sz="2276" kern="1200" dirty="0">
              <a:solidFill>
                <a:prstClr val="black">
                  <a:lumMod val="65000"/>
                  <a:lumOff val="35000"/>
                </a:prstClr>
              </a:solidFill>
              <a:latin typeface="Gill Sans Nova Cond Lt" panose="020B0306020104020203" pitchFamily="34" charset="0"/>
              <a:ea typeface="Calibri" panose="020F0502020204030204" pitchFamily="34" charset="0"/>
              <a:cs typeface="Times New Roman" panose="02020603050405020304" pitchFamily="18" charset="0"/>
            </a:endParaRPr>
          </a:p>
        </p:txBody>
      </p:sp>
      <p:sp>
        <p:nvSpPr>
          <p:cNvPr id="19" name="TextBox 27">
            <a:extLst>
              <a:ext uri="{FF2B5EF4-FFF2-40B4-BE49-F238E27FC236}">
                <a16:creationId xmlns:a16="http://schemas.microsoft.com/office/drawing/2014/main" id="{47364BB4-1913-FF79-B1E3-2BDB02B46199}"/>
              </a:ext>
            </a:extLst>
          </p:cNvPr>
          <p:cNvSpPr txBox="1"/>
          <p:nvPr/>
        </p:nvSpPr>
        <p:spPr>
          <a:xfrm>
            <a:off x="16246231" y="3926635"/>
            <a:ext cx="1103513" cy="45377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300460" fontAlgn="base" hangingPunct="1">
              <a:lnSpc>
                <a:spcPct val="107000"/>
              </a:lnSpc>
            </a:pPr>
            <a:r>
              <a:rPr lang="lv-LV" sz="2276" kern="1200" dirty="0">
                <a:solidFill>
                  <a:prstClr val="black">
                    <a:lumMod val="65000"/>
                    <a:lumOff val="35000"/>
                  </a:prstClr>
                </a:solidFill>
                <a:latin typeface="Gill Sans Nova Cond Lt" panose="020B0306020104020203" pitchFamily="34" charset="0"/>
                <a:ea typeface="Verdana" panose="020B0604030504040204" pitchFamily="34" charset="0"/>
                <a:cs typeface="Verdana" panose="020B0604030504040204" pitchFamily="34" charset="0"/>
              </a:rPr>
              <a:t>447, 4 tūkst.</a:t>
            </a:r>
            <a:endParaRPr lang="lv-LV" sz="2276" kern="1200" dirty="0">
              <a:solidFill>
                <a:prstClr val="black">
                  <a:lumMod val="65000"/>
                  <a:lumOff val="35000"/>
                </a:prstClr>
              </a:solidFill>
              <a:latin typeface="Gill Sans Nova Cond Lt" panose="020B0306020104020203" pitchFamily="34" charset="0"/>
              <a:ea typeface="Calibri" panose="020F0502020204030204" pitchFamily="34" charset="0"/>
              <a:cs typeface="Times New Roman" panose="02020603050405020304" pitchFamily="18" charset="0"/>
            </a:endParaRPr>
          </a:p>
        </p:txBody>
      </p:sp>
      <p:sp>
        <p:nvSpPr>
          <p:cNvPr id="20" name="Arrow: Up 19">
            <a:extLst>
              <a:ext uri="{FF2B5EF4-FFF2-40B4-BE49-F238E27FC236}">
                <a16:creationId xmlns:a16="http://schemas.microsoft.com/office/drawing/2014/main" id="{3C0811CE-462C-CCCE-6370-511446A65717}"/>
              </a:ext>
            </a:extLst>
          </p:cNvPr>
          <p:cNvSpPr/>
          <p:nvPr/>
        </p:nvSpPr>
        <p:spPr>
          <a:xfrm>
            <a:off x="7380279" y="4990825"/>
            <a:ext cx="238044" cy="255937"/>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300460" hangingPunct="1"/>
            <a:endParaRPr lang="en-GB" sz="2560" b="0" kern="1200">
              <a:solidFill>
                <a:prstClr val="white"/>
              </a:solidFill>
              <a:latin typeface="Calibri" panose="020F0502020204030204"/>
            </a:endParaRPr>
          </a:p>
        </p:txBody>
      </p:sp>
      <p:sp>
        <p:nvSpPr>
          <p:cNvPr id="21" name="Arrow: Up 20">
            <a:extLst>
              <a:ext uri="{FF2B5EF4-FFF2-40B4-BE49-F238E27FC236}">
                <a16:creationId xmlns:a16="http://schemas.microsoft.com/office/drawing/2014/main" id="{DB5954B1-1CD1-781B-A386-B94387DC5E67}"/>
              </a:ext>
            </a:extLst>
          </p:cNvPr>
          <p:cNvSpPr/>
          <p:nvPr/>
        </p:nvSpPr>
        <p:spPr>
          <a:xfrm>
            <a:off x="11243806" y="4567113"/>
            <a:ext cx="238044" cy="255937"/>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300460" hangingPunct="1"/>
            <a:endParaRPr lang="en-GB" sz="2560" b="0" kern="1200">
              <a:solidFill>
                <a:prstClr val="white"/>
              </a:solidFill>
              <a:latin typeface="Calibri" panose="020F0502020204030204"/>
            </a:endParaRPr>
          </a:p>
        </p:txBody>
      </p:sp>
      <p:sp>
        <p:nvSpPr>
          <p:cNvPr id="31" name="Arrow: Up 30">
            <a:extLst>
              <a:ext uri="{FF2B5EF4-FFF2-40B4-BE49-F238E27FC236}">
                <a16:creationId xmlns:a16="http://schemas.microsoft.com/office/drawing/2014/main" id="{6282486E-D10D-2952-AD2E-3E4E5FD3AFFD}"/>
              </a:ext>
            </a:extLst>
          </p:cNvPr>
          <p:cNvSpPr/>
          <p:nvPr/>
        </p:nvSpPr>
        <p:spPr>
          <a:xfrm>
            <a:off x="15968686" y="4025557"/>
            <a:ext cx="238044" cy="255937"/>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300460" hangingPunct="1"/>
            <a:endParaRPr lang="en-GB" sz="2560" b="0" kern="1200">
              <a:solidFill>
                <a:prstClr val="white"/>
              </a:solidFill>
              <a:latin typeface="Calibri" panose="020F0502020204030204"/>
            </a:endParaRPr>
          </a:p>
        </p:txBody>
      </p:sp>
      <p:graphicFrame>
        <p:nvGraphicFramePr>
          <p:cNvPr id="4" name="Chart 3">
            <a:extLst>
              <a:ext uri="{FF2B5EF4-FFF2-40B4-BE49-F238E27FC236}">
                <a16:creationId xmlns:a16="http://schemas.microsoft.com/office/drawing/2014/main" id="{7B3AF4FB-3B0F-4484-99F5-A4926EBB1626}"/>
              </a:ext>
            </a:extLst>
          </p:cNvPr>
          <p:cNvGraphicFramePr/>
          <p:nvPr>
            <p:extLst>
              <p:ext uri="{D42A27DB-BD31-4B8C-83A1-F6EECF244321}">
                <p14:modId xmlns:p14="http://schemas.microsoft.com/office/powerpoint/2010/main" val="2085962069"/>
              </p:ext>
            </p:extLst>
          </p:nvPr>
        </p:nvGraphicFramePr>
        <p:xfrm>
          <a:off x="344501" y="2542074"/>
          <a:ext cx="16742496" cy="63946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0595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11">
            <a:extLst>
              <a:ext uri="{FF2B5EF4-FFF2-40B4-BE49-F238E27FC236}">
                <a16:creationId xmlns:a16="http://schemas.microsoft.com/office/drawing/2014/main" id="{ADBA948D-FFB7-4751-9D06-D5A96BBF980F}"/>
              </a:ext>
            </a:extLst>
          </p:cNvPr>
          <p:cNvGraphicFramePr>
            <a:graphicFrameLocks/>
          </p:cNvGraphicFramePr>
          <p:nvPr>
            <p:extLst>
              <p:ext uri="{D42A27DB-BD31-4B8C-83A1-F6EECF244321}">
                <p14:modId xmlns:p14="http://schemas.microsoft.com/office/powerpoint/2010/main" val="1108110831"/>
              </p:ext>
            </p:extLst>
          </p:nvPr>
        </p:nvGraphicFramePr>
        <p:xfrm>
          <a:off x="1513087" y="2399082"/>
          <a:ext cx="13745631" cy="4342306"/>
        </p:xfrm>
        <a:graphic>
          <a:graphicData uri="http://schemas.openxmlformats.org/drawingml/2006/chart">
            <c:chart xmlns:c="http://schemas.openxmlformats.org/drawingml/2006/chart" xmlns:r="http://schemas.openxmlformats.org/officeDocument/2006/relationships" r:id="rId3"/>
          </a:graphicData>
        </a:graphic>
      </p:graphicFrame>
      <p:sp>
        <p:nvSpPr>
          <p:cNvPr id="26" name="Slide Number Placeholder 3">
            <a:extLst>
              <a:ext uri="{FF2B5EF4-FFF2-40B4-BE49-F238E27FC236}">
                <a16:creationId xmlns:a16="http://schemas.microsoft.com/office/drawing/2014/main" id="{D28B2EED-B894-4A02-9796-E4516E91665A}"/>
              </a:ext>
            </a:extLst>
          </p:cNvPr>
          <p:cNvSpPr txBox="1">
            <a:spLocks/>
          </p:cNvSpPr>
          <p:nvPr/>
        </p:nvSpPr>
        <p:spPr>
          <a:xfrm>
            <a:off x="15557860" y="8994987"/>
            <a:ext cx="1204148" cy="433492"/>
          </a:xfrm>
          <a:prstGeom prst="rect">
            <a:avLst/>
          </a:prstGeom>
        </p:spPr>
        <p:txBody>
          <a:bodyPr vert="horz" lIns="130048" tIns="65025" rIns="130048" bIns="65025" rtlCol="0" anchor="ctr"/>
          <a:lstStyle>
            <a:defPPr>
              <a:defRPr lang="lv-LV"/>
            </a:defPPr>
            <a:lvl1pPr marL="0" algn="r" defTabSz="914400" rtl="0" eaLnBrk="1" latinLnBrk="0" hangingPunct="1">
              <a:defRPr sz="1000" kern="1200">
                <a:solidFill>
                  <a:schemeClr val="tx1">
                    <a:tint val="75000"/>
                  </a:schemeClr>
                </a:solidFill>
                <a:latin typeface="Segoe UI Light"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00484"/>
            <a:fld id="{BB52BD7A-E27C-4D8B-9BA7-C703671C96E0}" type="slidenum">
              <a:rPr lang="en-US" altLang="lv-LV" sz="1422" b="0">
                <a:solidFill>
                  <a:prstClr val="black">
                    <a:tint val="75000"/>
                  </a:prstClr>
                </a:solidFill>
              </a:rPr>
              <a:pPr defTabSz="1300484"/>
              <a:t>32</a:t>
            </a:fld>
            <a:endParaRPr lang="en-US" altLang="lv-LV" sz="1422" b="0" dirty="0">
              <a:solidFill>
                <a:prstClr val="black">
                  <a:tint val="75000"/>
                </a:prstClr>
              </a:solidFill>
            </a:endParaRPr>
          </a:p>
        </p:txBody>
      </p:sp>
      <p:sp>
        <p:nvSpPr>
          <p:cNvPr id="27" name="TextBox 7">
            <a:extLst>
              <a:ext uri="{FF2B5EF4-FFF2-40B4-BE49-F238E27FC236}">
                <a16:creationId xmlns:a16="http://schemas.microsoft.com/office/drawing/2014/main" id="{40BF1BE4-6F2B-4BF9-A26A-26D841290C6C}"/>
              </a:ext>
            </a:extLst>
          </p:cNvPr>
          <p:cNvSpPr txBox="1">
            <a:spLocks noChangeArrowheads="1"/>
          </p:cNvSpPr>
          <p:nvPr/>
        </p:nvSpPr>
        <p:spPr bwMode="auto">
          <a:xfrm>
            <a:off x="2672421" y="1516577"/>
            <a:ext cx="10532443" cy="705258"/>
          </a:xfrm>
          <a:prstGeom prst="rect">
            <a:avLst/>
          </a:prstGeom>
          <a:noFill/>
          <a:ln w="9525">
            <a:noFill/>
            <a:miter lim="800000"/>
            <a:headEnd/>
            <a:tailEnd/>
          </a:ln>
        </p:spPr>
        <p:txBody>
          <a:bodyPr wrap="square">
            <a:spAutoFit/>
          </a:bodyPr>
          <a:lstStyle/>
          <a:p>
            <a:pPr defTabSz="1300484" hangingPunct="1"/>
            <a:r>
              <a:rPr lang="lv-LV" sz="2276" kern="1200" dirty="0">
                <a:solidFill>
                  <a:prstClr val="black"/>
                </a:solidFill>
                <a:latin typeface="Arial Narrow"/>
                <a:ea typeface="+mn-ea"/>
                <a:cs typeface="Arial Narrow"/>
              </a:rPr>
              <a:t>Darbaspēka piedāvājuma un pieprasījuma attiecība</a:t>
            </a:r>
            <a:endParaRPr lang="lv-LV" sz="2276" u="sng" kern="1200" dirty="0">
              <a:solidFill>
                <a:prstClr val="black"/>
              </a:solidFill>
              <a:latin typeface="Arial Narrow"/>
              <a:ea typeface="+mn-ea"/>
              <a:cs typeface="Arial Narrow"/>
            </a:endParaRPr>
          </a:p>
          <a:p>
            <a:pPr defTabSz="1300484" hangingPunct="1"/>
            <a:r>
              <a:rPr lang="lv-LV" sz="1707" b="0" kern="1200" dirty="0">
                <a:solidFill>
                  <a:prstClr val="black"/>
                </a:solidFill>
                <a:latin typeface="Arial Narrow"/>
                <a:ea typeface="+mn-ea"/>
                <a:cs typeface="Arial Narrow"/>
              </a:rPr>
              <a:t>procentos, pieprasījums pret piedāvājumu (piedāvājums= 100, rādītājs &gt;100= darbaspēka pieprasījums pārsniedz piedāvājumu)</a:t>
            </a:r>
          </a:p>
        </p:txBody>
      </p:sp>
      <p:sp>
        <p:nvSpPr>
          <p:cNvPr id="28" name="TextBox 27">
            <a:extLst>
              <a:ext uri="{FF2B5EF4-FFF2-40B4-BE49-F238E27FC236}">
                <a16:creationId xmlns:a16="http://schemas.microsoft.com/office/drawing/2014/main" id="{520860FE-A4D0-45FB-A877-52948561F85D}"/>
              </a:ext>
            </a:extLst>
          </p:cNvPr>
          <p:cNvSpPr txBox="1"/>
          <p:nvPr/>
        </p:nvSpPr>
        <p:spPr>
          <a:xfrm>
            <a:off x="320527" y="9250960"/>
            <a:ext cx="8520670" cy="355034"/>
          </a:xfrm>
          <a:prstGeom prst="rect">
            <a:avLst/>
          </a:prstGeom>
          <a:noFill/>
        </p:spPr>
        <p:txBody>
          <a:bodyPr wrap="square" rtlCol="0">
            <a:spAutoFit/>
          </a:bodyPr>
          <a:lstStyle/>
          <a:p>
            <a:pPr algn="l" defTabSz="975364" hangingPunct="1">
              <a:defRPr/>
            </a:pPr>
            <a:r>
              <a:rPr lang="lv-LV" sz="1707" b="0" kern="1200" dirty="0">
                <a:latin typeface="Calibri Light" panose="020F0302020204030204" pitchFamily="34" charset="0"/>
                <a:ea typeface="Verdana" panose="020B0604030504040204" pitchFamily="34" charset="0"/>
                <a:cs typeface="Verdana" panose="020B0604030504040204" pitchFamily="34" charset="0"/>
              </a:rPr>
              <a:t>Avots</a:t>
            </a:r>
            <a:r>
              <a:rPr lang="en-US" sz="1707" b="0" kern="1200" dirty="0">
                <a:latin typeface="Calibri Light" panose="020F0302020204030204" pitchFamily="34" charset="0"/>
                <a:ea typeface="Verdana" panose="020B0604030504040204" pitchFamily="34" charset="0"/>
                <a:cs typeface="Verdana" panose="020B0604030504040204" pitchFamily="34" charset="0"/>
              </a:rPr>
              <a:t>: </a:t>
            </a:r>
            <a:r>
              <a:rPr lang="lv-LV" sz="1707" b="0" kern="1200" dirty="0">
                <a:latin typeface="Calibri Light" panose="020F0302020204030204" pitchFamily="34" charset="0"/>
                <a:ea typeface="Verdana" panose="020B0604030504040204" pitchFamily="34" charset="0"/>
                <a:cs typeface="Verdana" panose="020B0604030504040204" pitchFamily="34" charset="0"/>
              </a:rPr>
              <a:t>EM prognozes (2022) </a:t>
            </a:r>
            <a:endParaRPr lang="en-US" sz="1707" b="0" kern="1200" dirty="0">
              <a:latin typeface="Calibri Light" panose="020F0302020204030204" pitchFamily="34" charset="0"/>
              <a:ea typeface="Verdana" panose="020B0604030504040204" pitchFamily="34" charset="0"/>
              <a:cs typeface="Verdana" panose="020B0604030504040204" pitchFamily="34" charset="0"/>
            </a:endParaRPr>
          </a:p>
        </p:txBody>
      </p:sp>
      <p:graphicFrame>
        <p:nvGraphicFramePr>
          <p:cNvPr id="29" name="Content Placeholder 11">
            <a:extLst>
              <a:ext uri="{FF2B5EF4-FFF2-40B4-BE49-F238E27FC236}">
                <a16:creationId xmlns:a16="http://schemas.microsoft.com/office/drawing/2014/main" id="{28AF8A3B-78CB-4A91-A40F-474AF087A5CA}"/>
              </a:ext>
            </a:extLst>
          </p:cNvPr>
          <p:cNvGraphicFramePr>
            <a:graphicFrameLocks/>
          </p:cNvGraphicFramePr>
          <p:nvPr>
            <p:extLst>
              <p:ext uri="{D42A27DB-BD31-4B8C-83A1-F6EECF244321}">
                <p14:modId xmlns:p14="http://schemas.microsoft.com/office/powerpoint/2010/main" val="2265750781"/>
              </p:ext>
            </p:extLst>
          </p:nvPr>
        </p:nvGraphicFramePr>
        <p:xfrm>
          <a:off x="1513087" y="4940123"/>
          <a:ext cx="13745631" cy="4342306"/>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7">
            <a:extLst>
              <a:ext uri="{FF2B5EF4-FFF2-40B4-BE49-F238E27FC236}">
                <a16:creationId xmlns:a16="http://schemas.microsoft.com/office/drawing/2014/main" id="{D27613F6-F83C-4068-BAE7-81B1C893FF5A}"/>
              </a:ext>
            </a:extLst>
          </p:cNvPr>
          <p:cNvSpPr txBox="1">
            <a:spLocks noChangeArrowheads="1"/>
          </p:cNvSpPr>
          <p:nvPr/>
        </p:nvSpPr>
        <p:spPr bwMode="auto">
          <a:xfrm>
            <a:off x="7483840" y="2433455"/>
            <a:ext cx="2113280" cy="442557"/>
          </a:xfrm>
          <a:prstGeom prst="rect">
            <a:avLst/>
          </a:prstGeom>
          <a:noFill/>
          <a:ln w="9525">
            <a:noFill/>
            <a:miter lim="800000"/>
            <a:headEnd/>
            <a:tailEnd/>
          </a:ln>
        </p:spPr>
        <p:txBody>
          <a:bodyPr wrap="square">
            <a:spAutoFit/>
          </a:bodyPr>
          <a:lstStyle/>
          <a:p>
            <a:pPr defTabSz="1300484" hangingPunct="1"/>
            <a:r>
              <a:rPr lang="lv-LV" sz="2276" kern="1200" dirty="0">
                <a:solidFill>
                  <a:prstClr val="black"/>
                </a:solidFill>
                <a:latin typeface="Arial Narrow"/>
                <a:ea typeface="+mn-ea"/>
                <a:cs typeface="Arial Narrow"/>
              </a:rPr>
              <a:t>2040. gads</a:t>
            </a:r>
            <a:endParaRPr lang="lv-LV" sz="2276" u="sng" kern="1200" dirty="0">
              <a:solidFill>
                <a:prstClr val="black"/>
              </a:solidFill>
              <a:latin typeface="Arial Narrow"/>
              <a:ea typeface="+mn-ea"/>
              <a:cs typeface="Arial Narrow"/>
            </a:endParaRPr>
          </a:p>
        </p:txBody>
      </p:sp>
      <p:sp>
        <p:nvSpPr>
          <p:cNvPr id="31" name="TextBox 7">
            <a:extLst>
              <a:ext uri="{FF2B5EF4-FFF2-40B4-BE49-F238E27FC236}">
                <a16:creationId xmlns:a16="http://schemas.microsoft.com/office/drawing/2014/main" id="{8F27B087-6517-4C33-9735-5626FB1A44DF}"/>
              </a:ext>
            </a:extLst>
          </p:cNvPr>
          <p:cNvSpPr txBox="1">
            <a:spLocks noChangeArrowheads="1"/>
          </p:cNvSpPr>
          <p:nvPr/>
        </p:nvSpPr>
        <p:spPr bwMode="auto">
          <a:xfrm>
            <a:off x="7483840" y="4951642"/>
            <a:ext cx="2113280" cy="442557"/>
          </a:xfrm>
          <a:prstGeom prst="rect">
            <a:avLst/>
          </a:prstGeom>
          <a:noFill/>
          <a:ln w="9525">
            <a:noFill/>
            <a:miter lim="800000"/>
            <a:headEnd/>
            <a:tailEnd/>
          </a:ln>
        </p:spPr>
        <p:txBody>
          <a:bodyPr wrap="square">
            <a:spAutoFit/>
          </a:bodyPr>
          <a:lstStyle/>
          <a:p>
            <a:pPr defTabSz="1300484" hangingPunct="1"/>
            <a:r>
              <a:rPr lang="lv-LV" sz="2276" kern="1200" dirty="0">
                <a:solidFill>
                  <a:prstClr val="black"/>
                </a:solidFill>
                <a:latin typeface="Arial Narrow"/>
                <a:ea typeface="+mn-ea"/>
                <a:cs typeface="Arial Narrow"/>
              </a:rPr>
              <a:t>2030. gads</a:t>
            </a:r>
            <a:endParaRPr lang="lv-LV" sz="2276" u="sng" kern="1200" dirty="0">
              <a:solidFill>
                <a:prstClr val="black"/>
              </a:solidFill>
              <a:latin typeface="Arial Narrow"/>
              <a:ea typeface="+mn-ea"/>
              <a:cs typeface="Arial Narrow"/>
            </a:endParaRPr>
          </a:p>
        </p:txBody>
      </p:sp>
      <p:sp>
        <p:nvSpPr>
          <p:cNvPr id="42" name="Title 1">
            <a:extLst>
              <a:ext uri="{FF2B5EF4-FFF2-40B4-BE49-F238E27FC236}">
                <a16:creationId xmlns:a16="http://schemas.microsoft.com/office/drawing/2014/main" id="{347FE8CA-C9F4-43C1-8884-8D0BBEB07012}"/>
              </a:ext>
            </a:extLst>
          </p:cNvPr>
          <p:cNvSpPr txBox="1">
            <a:spLocks/>
          </p:cNvSpPr>
          <p:nvPr/>
        </p:nvSpPr>
        <p:spPr>
          <a:xfrm>
            <a:off x="1919196" y="325123"/>
            <a:ext cx="13844002" cy="1025731"/>
          </a:xfrm>
          <a:prstGeom prst="rect">
            <a:avLst/>
          </a:prstGeom>
        </p:spPr>
        <p:txBody>
          <a:bodyPr vert="horz" lIns="130048" tIns="65025" rIns="130048" bIns="65025"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1300417">
              <a:spcBef>
                <a:spcPts val="1422"/>
              </a:spcBef>
              <a:defRPr/>
            </a:pPr>
            <a:r>
              <a:rPr lang="lv-LV" altLang="lv-LV" sz="2845" cap="all" dirty="0">
                <a:solidFill>
                  <a:srgbClr val="00859B"/>
                </a:solidFill>
                <a:latin typeface="Verdana" panose="020B0604030504040204" pitchFamily="34" charset="0"/>
                <a:ea typeface="Verdana" panose="020B0604030504040204" pitchFamily="34" charset="0"/>
                <a:cs typeface="Segoe UI Light" panose="020B0502040204020203" pitchFamily="34" charset="0"/>
              </a:rPr>
              <a:t>Darbaspēka pietiekamība </a:t>
            </a:r>
          </a:p>
          <a:p>
            <a:pPr defTabSz="1300417">
              <a:spcBef>
                <a:spcPts val="1422"/>
              </a:spcBef>
              <a:defRPr/>
            </a:pPr>
            <a:r>
              <a:rPr lang="lv-LV" altLang="lv-LV" sz="2845" b="0" cap="all" dirty="0">
                <a:solidFill>
                  <a:srgbClr val="00859B"/>
                </a:solidFill>
                <a:latin typeface="Verdana" panose="020B0604030504040204" pitchFamily="34" charset="0"/>
                <a:ea typeface="Verdana" panose="020B0604030504040204" pitchFamily="34" charset="0"/>
                <a:cs typeface="Segoe UI Light" panose="020B0502040204020203" pitchFamily="34" charset="0"/>
              </a:rPr>
              <a:t>Veselības nozares saistītajās profesijās</a:t>
            </a:r>
          </a:p>
        </p:txBody>
      </p:sp>
      <p:sp>
        <p:nvSpPr>
          <p:cNvPr id="2" name="Rectangle 1">
            <a:extLst>
              <a:ext uri="{FF2B5EF4-FFF2-40B4-BE49-F238E27FC236}">
                <a16:creationId xmlns:a16="http://schemas.microsoft.com/office/drawing/2014/main" id="{A313CE0F-6890-C2CF-0347-7A7389353D7C}"/>
              </a:ext>
            </a:extLst>
          </p:cNvPr>
          <p:cNvSpPr/>
          <p:nvPr/>
        </p:nvSpPr>
        <p:spPr>
          <a:xfrm>
            <a:off x="6606862" y="3040714"/>
            <a:ext cx="1136282" cy="5954273"/>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92003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7">
            <a:extLst>
              <a:ext uri="{FF2B5EF4-FFF2-40B4-BE49-F238E27FC236}">
                <a16:creationId xmlns:a16="http://schemas.microsoft.com/office/drawing/2014/main" id="{76512C1E-D3D9-46DB-9B4A-8F8214835C06}"/>
              </a:ext>
            </a:extLst>
          </p:cNvPr>
          <p:cNvSpPr txBox="1">
            <a:spLocks noChangeArrowheads="1"/>
          </p:cNvSpPr>
          <p:nvPr/>
        </p:nvSpPr>
        <p:spPr bwMode="auto">
          <a:xfrm>
            <a:off x="972242" y="1474713"/>
            <a:ext cx="10532443" cy="617733"/>
          </a:xfrm>
          <a:prstGeom prst="rect">
            <a:avLst/>
          </a:prstGeom>
          <a:noFill/>
          <a:ln w="9525">
            <a:noFill/>
            <a:miter lim="800000"/>
            <a:headEnd/>
            <a:tailEnd/>
          </a:ln>
        </p:spPr>
        <p:txBody>
          <a:bodyPr wrap="square">
            <a:spAutoFit/>
          </a:bodyPr>
          <a:lstStyle/>
          <a:p>
            <a:pPr defTabSz="1300484" hangingPunct="1"/>
            <a:r>
              <a:rPr lang="lv-LV" sz="1707" kern="1200" dirty="0">
                <a:solidFill>
                  <a:prstClr val="black"/>
                </a:solidFill>
                <a:latin typeface="Arial Narrow"/>
                <a:ea typeface="+mn-ea"/>
                <a:cs typeface="Arial Narrow"/>
              </a:rPr>
              <a:t>Vidējā bruto darba samaksa profesiju apakšgrupās PĒC PILNA LAIKA EKVIVALENTA *</a:t>
            </a:r>
          </a:p>
          <a:p>
            <a:pPr defTabSz="1300484" hangingPunct="1"/>
            <a:r>
              <a:rPr lang="lv-LV" sz="1707" b="0" kern="1200" dirty="0">
                <a:solidFill>
                  <a:prstClr val="black"/>
                </a:solidFill>
                <a:latin typeface="Arial Narrow"/>
                <a:ea typeface="+mn-ea"/>
                <a:cs typeface="Arial Narrow"/>
              </a:rPr>
              <a:t>2022. gada novembrī, EUR</a:t>
            </a:r>
          </a:p>
        </p:txBody>
      </p:sp>
      <p:sp>
        <p:nvSpPr>
          <p:cNvPr id="11" name="TextBox 10">
            <a:extLst>
              <a:ext uri="{FF2B5EF4-FFF2-40B4-BE49-F238E27FC236}">
                <a16:creationId xmlns:a16="http://schemas.microsoft.com/office/drawing/2014/main" id="{6F00062B-30D2-4122-B1AB-8E18125A3445}"/>
              </a:ext>
            </a:extLst>
          </p:cNvPr>
          <p:cNvSpPr txBox="1"/>
          <p:nvPr/>
        </p:nvSpPr>
        <p:spPr>
          <a:xfrm>
            <a:off x="239826" y="8981355"/>
            <a:ext cx="9446306" cy="530017"/>
          </a:xfrm>
          <a:prstGeom prst="rect">
            <a:avLst/>
          </a:prstGeom>
          <a:noFill/>
        </p:spPr>
        <p:txBody>
          <a:bodyPr wrap="square">
            <a:spAutoFit/>
          </a:bodyPr>
          <a:lstStyle/>
          <a:p>
            <a:pPr algn="l" defTabSz="1300484" hangingPunct="1">
              <a:spcAft>
                <a:spcPts val="1707"/>
              </a:spcAft>
            </a:pPr>
            <a:r>
              <a:rPr lang="lv-LV" sz="1422" b="0" kern="12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Avots: Valsts ieņēmumu dienests (atalgojums profesiju grupās), CSP (vidējā tautsaimniecībā)</a:t>
            </a:r>
            <a:br>
              <a:rPr lang="lv-LV" sz="1422" b="0" kern="12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br>
            <a:r>
              <a:rPr lang="lv-LV" sz="1422" b="0" kern="12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 Vidējā bruto darba samaksa profesiju grupās aprēķināta pēc pilnas slodzes ekvivalenta (160 stundu noslodze mēnesī)</a:t>
            </a:r>
            <a:endParaRPr lang="lv-LV" sz="4551" b="0" kern="12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p:txBody>
      </p:sp>
      <p:sp>
        <p:nvSpPr>
          <p:cNvPr id="12" name="Text Placeholder 1">
            <a:extLst>
              <a:ext uri="{FF2B5EF4-FFF2-40B4-BE49-F238E27FC236}">
                <a16:creationId xmlns:a16="http://schemas.microsoft.com/office/drawing/2014/main" id="{EBDC4A37-318D-4F7D-9F97-919DC8ACF938}"/>
              </a:ext>
            </a:extLst>
          </p:cNvPr>
          <p:cNvSpPr txBox="1">
            <a:spLocks/>
          </p:cNvSpPr>
          <p:nvPr/>
        </p:nvSpPr>
        <p:spPr>
          <a:xfrm>
            <a:off x="1334567" y="253028"/>
            <a:ext cx="14671131" cy="812530"/>
          </a:xfrm>
          <a:prstGeom prst="rect">
            <a:avLst/>
          </a:prstGeom>
        </p:spPr>
        <p:txBody>
          <a:bodyPr vert="horz" lIns="91437" tIns="45719" rIns="91437" bIns="45719" rtlCol="0" anchor="ctr">
            <a:noAutofit/>
          </a:bodyPr>
          <a:lstStyle>
            <a:lvl1pPr marL="0" indent="0" algn="ctr" defTabSz="1300460" rtl="0" eaLnBrk="1" latinLnBrk="0" hangingPunct="1">
              <a:lnSpc>
                <a:spcPct val="90000"/>
              </a:lnSpc>
              <a:spcBef>
                <a:spcPts val="1422"/>
              </a:spcBef>
              <a:buFont typeface="Arial" panose="020B0604020202020204" pitchFamily="34" charset="0"/>
              <a:buNone/>
              <a:defRPr sz="6000" b="1" i="0" kern="1200">
                <a:solidFill>
                  <a:srgbClr val="00859B"/>
                </a:solidFill>
                <a:latin typeface="Verdana" panose="020B0604030504040204" pitchFamily="34" charset="0"/>
                <a:ea typeface="Verdana" panose="020B0604030504040204" pitchFamily="34" charset="0"/>
                <a:cs typeface="Verdana" panose="020B0604030504040204" pitchFamily="34" charset="0"/>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defTabSz="1300417">
              <a:defRPr/>
            </a:pPr>
            <a:r>
              <a:rPr lang="lv-LV" sz="2560" cap="all" dirty="0">
                <a:cs typeface="Segoe UI Light" panose="020B0502040204020203" pitchFamily="34" charset="0"/>
              </a:rPr>
              <a:t>Darba alga </a:t>
            </a:r>
          </a:p>
          <a:p>
            <a:pPr defTabSz="1300417">
              <a:defRPr/>
            </a:pPr>
            <a:r>
              <a:rPr lang="lv-LV" sz="2560" b="0" cap="all" dirty="0">
                <a:cs typeface="Segoe UI Light" panose="020B0502040204020203" pitchFamily="34" charset="0"/>
              </a:rPr>
              <a:t>Veselības aprūpes nozarē un nozares saistītajās profesijās</a:t>
            </a:r>
            <a:endParaRPr lang="lv-LV" sz="2560" b="0" cap="all" dirty="0">
              <a:effectLst>
                <a:outerShdw blurRad="38100" dist="38100" dir="2700000" algn="tl">
                  <a:srgbClr val="000000">
                    <a:alpha val="43137"/>
                  </a:srgbClr>
                </a:outerShdw>
              </a:effectLst>
              <a:cs typeface="Segoe UI Light" panose="020B0502040204020203" pitchFamily="34" charset="0"/>
            </a:endParaRPr>
          </a:p>
        </p:txBody>
      </p:sp>
      <p:graphicFrame>
        <p:nvGraphicFramePr>
          <p:cNvPr id="16" name="Chart 15">
            <a:extLst>
              <a:ext uri="{FF2B5EF4-FFF2-40B4-BE49-F238E27FC236}">
                <a16:creationId xmlns:a16="http://schemas.microsoft.com/office/drawing/2014/main" id="{25BCB127-9CE0-41BA-B1C3-B034888BB361}"/>
              </a:ext>
            </a:extLst>
          </p:cNvPr>
          <p:cNvGraphicFramePr/>
          <p:nvPr>
            <p:extLst>
              <p:ext uri="{D42A27DB-BD31-4B8C-83A1-F6EECF244321}">
                <p14:modId xmlns:p14="http://schemas.microsoft.com/office/powerpoint/2010/main" val="93298581"/>
              </p:ext>
            </p:extLst>
          </p:nvPr>
        </p:nvGraphicFramePr>
        <p:xfrm>
          <a:off x="12232196" y="1920863"/>
          <a:ext cx="5060039" cy="7778964"/>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7">
            <a:extLst>
              <a:ext uri="{FF2B5EF4-FFF2-40B4-BE49-F238E27FC236}">
                <a16:creationId xmlns:a16="http://schemas.microsoft.com/office/drawing/2014/main" id="{50DC2C98-8A94-49EB-AB58-393768DB9721}"/>
              </a:ext>
            </a:extLst>
          </p:cNvPr>
          <p:cNvSpPr txBox="1">
            <a:spLocks noChangeArrowheads="1"/>
          </p:cNvSpPr>
          <p:nvPr/>
        </p:nvSpPr>
        <p:spPr bwMode="auto">
          <a:xfrm>
            <a:off x="11191953" y="1318883"/>
            <a:ext cx="6262839" cy="617733"/>
          </a:xfrm>
          <a:prstGeom prst="rect">
            <a:avLst/>
          </a:prstGeom>
          <a:noFill/>
          <a:ln w="9525">
            <a:noFill/>
            <a:miter lim="800000"/>
            <a:headEnd/>
            <a:tailEnd/>
          </a:ln>
        </p:spPr>
        <p:txBody>
          <a:bodyPr wrap="square">
            <a:spAutoFit/>
          </a:bodyPr>
          <a:lstStyle/>
          <a:p>
            <a:pPr defTabSz="1300484" hangingPunct="1"/>
            <a:r>
              <a:rPr lang="lv-LV" sz="1707" kern="1200" dirty="0">
                <a:solidFill>
                  <a:prstClr val="black"/>
                </a:solidFill>
                <a:latin typeface="Arial Narrow"/>
                <a:ea typeface="+mn-ea"/>
                <a:cs typeface="Arial Narrow"/>
              </a:rPr>
              <a:t>Vidējā bruto darba samaksa sadalījumā pa tautsaimniecības nozarēm</a:t>
            </a:r>
          </a:p>
          <a:p>
            <a:pPr defTabSz="1300484" hangingPunct="1"/>
            <a:r>
              <a:rPr lang="lv-LV" sz="1707" b="0" kern="1200" dirty="0">
                <a:solidFill>
                  <a:prstClr val="black"/>
                </a:solidFill>
                <a:latin typeface="Arial Narrow"/>
                <a:ea typeface="+mn-ea"/>
                <a:cs typeface="Arial Narrow"/>
              </a:rPr>
              <a:t>2022. gada septembrī, EUR</a:t>
            </a:r>
          </a:p>
        </p:txBody>
      </p:sp>
      <p:sp>
        <p:nvSpPr>
          <p:cNvPr id="2" name="Slide Number Placeholder 3">
            <a:extLst>
              <a:ext uri="{FF2B5EF4-FFF2-40B4-BE49-F238E27FC236}">
                <a16:creationId xmlns:a16="http://schemas.microsoft.com/office/drawing/2014/main" id="{B3CB808B-4301-05C7-6D32-EE29D6D06572}"/>
              </a:ext>
            </a:extLst>
          </p:cNvPr>
          <p:cNvSpPr txBox="1">
            <a:spLocks/>
          </p:cNvSpPr>
          <p:nvPr/>
        </p:nvSpPr>
        <p:spPr>
          <a:xfrm>
            <a:off x="16005697" y="9172584"/>
            <a:ext cx="1204148" cy="433492"/>
          </a:xfrm>
          <a:prstGeom prst="rect">
            <a:avLst/>
          </a:prstGeom>
        </p:spPr>
        <p:txBody>
          <a:bodyPr vert="horz" lIns="130048" tIns="65025" rIns="130048" bIns="65025" rtlCol="0" anchor="ctr"/>
          <a:lstStyle>
            <a:defPPr>
              <a:defRPr lang="lv-LV"/>
            </a:defPPr>
            <a:lvl1pPr marL="0" algn="r" defTabSz="914400" rtl="0" eaLnBrk="1" latinLnBrk="0" hangingPunct="1">
              <a:defRPr sz="1000" kern="1200">
                <a:solidFill>
                  <a:schemeClr val="tx1">
                    <a:tint val="75000"/>
                  </a:schemeClr>
                </a:solidFill>
                <a:latin typeface="Segoe UI Light" panose="020B05020402040202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300484"/>
            <a:fld id="{BB52BD7A-E27C-4D8B-9BA7-C703671C96E0}" type="slidenum">
              <a:rPr lang="en-US" altLang="lv-LV" sz="1422" b="0">
                <a:solidFill>
                  <a:prstClr val="black">
                    <a:tint val="75000"/>
                  </a:prstClr>
                </a:solidFill>
              </a:rPr>
              <a:pPr defTabSz="1300484"/>
              <a:t>33</a:t>
            </a:fld>
            <a:endParaRPr lang="en-US" altLang="lv-LV" sz="1422" b="0" dirty="0">
              <a:solidFill>
                <a:prstClr val="black">
                  <a:tint val="75000"/>
                </a:prstClr>
              </a:solidFill>
            </a:endParaRPr>
          </a:p>
        </p:txBody>
      </p:sp>
      <p:graphicFrame>
        <p:nvGraphicFramePr>
          <p:cNvPr id="5" name="Content Placeholder 5">
            <a:extLst>
              <a:ext uri="{FF2B5EF4-FFF2-40B4-BE49-F238E27FC236}">
                <a16:creationId xmlns:a16="http://schemas.microsoft.com/office/drawing/2014/main" id="{48612C15-6040-A97A-442A-FDA9D24A9262}"/>
              </a:ext>
            </a:extLst>
          </p:cNvPr>
          <p:cNvGraphicFramePr>
            <a:graphicFrameLocks noGrp="1"/>
          </p:cNvGraphicFramePr>
          <p:nvPr>
            <p:ph idx="1"/>
            <p:extLst>
              <p:ext uri="{D42A27DB-BD31-4B8C-83A1-F6EECF244321}">
                <p14:modId xmlns:p14="http://schemas.microsoft.com/office/powerpoint/2010/main" val="973209107"/>
              </p:ext>
            </p:extLst>
          </p:nvPr>
        </p:nvGraphicFramePr>
        <p:xfrm>
          <a:off x="266" y="1974634"/>
          <a:ext cx="12231927" cy="6857792"/>
        </p:xfrm>
        <a:graphic>
          <a:graphicData uri="http://schemas.openxmlformats.org/drawingml/2006/chart">
            <c:chart xmlns:c="http://schemas.openxmlformats.org/drawingml/2006/chart" xmlns:r="http://schemas.openxmlformats.org/officeDocument/2006/relationships" r:id="rId3"/>
          </a:graphicData>
        </a:graphic>
      </p:graphicFrame>
      <p:sp>
        <p:nvSpPr>
          <p:cNvPr id="7" name="Speech Bubble: Rectangle with Corners Rounded 6">
            <a:extLst>
              <a:ext uri="{FF2B5EF4-FFF2-40B4-BE49-F238E27FC236}">
                <a16:creationId xmlns:a16="http://schemas.microsoft.com/office/drawing/2014/main" id="{D67A8083-92CC-DB7B-6E08-8D14B1AEAF95}"/>
              </a:ext>
            </a:extLst>
          </p:cNvPr>
          <p:cNvSpPr/>
          <p:nvPr/>
        </p:nvSpPr>
        <p:spPr>
          <a:xfrm>
            <a:off x="239826" y="833576"/>
            <a:ext cx="1743520" cy="684880"/>
          </a:xfrm>
          <a:prstGeom prst="wedgeRoundRectCallout">
            <a:avLst>
              <a:gd name="adj1" fmla="val -8683"/>
              <a:gd name="adj2" fmla="val 212229"/>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defTabSz="1300460" hangingPunct="1"/>
            <a:r>
              <a:rPr lang="lv-LV" sz="1280" b="0" kern="1200" dirty="0">
                <a:solidFill>
                  <a:prstClr val="black"/>
                </a:solidFill>
                <a:latin typeface="Calibri" panose="020F0502020204030204"/>
              </a:rPr>
              <a:t>Veselības aprūpes pakalpojumu jomas vadītāji</a:t>
            </a:r>
          </a:p>
        </p:txBody>
      </p:sp>
      <p:sp>
        <p:nvSpPr>
          <p:cNvPr id="8" name="Speech Bubble: Rectangle with Corners Rounded 7">
            <a:extLst>
              <a:ext uri="{FF2B5EF4-FFF2-40B4-BE49-F238E27FC236}">
                <a16:creationId xmlns:a16="http://schemas.microsoft.com/office/drawing/2014/main" id="{68A8A5F2-CC91-E740-0FAE-77F1AD26EB27}"/>
              </a:ext>
            </a:extLst>
          </p:cNvPr>
          <p:cNvSpPr/>
          <p:nvPr/>
        </p:nvSpPr>
        <p:spPr>
          <a:xfrm>
            <a:off x="1466382" y="1825705"/>
            <a:ext cx="1973298" cy="770405"/>
          </a:xfrm>
          <a:prstGeom prst="wedgeRoundRectCallout">
            <a:avLst>
              <a:gd name="adj1" fmla="val -54298"/>
              <a:gd name="adj2" fmla="val 69757"/>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defTabSz="1300460" hangingPunct="1"/>
            <a:r>
              <a:rPr lang="lv-LV" sz="1280" b="0" kern="1200" dirty="0">
                <a:solidFill>
                  <a:prstClr val="black"/>
                </a:solidFill>
                <a:latin typeface="Calibri" panose="020F0502020204030204"/>
              </a:rPr>
              <a:t>Ārsti, ārstu palīgi, medicīnas māsu profesiju vecākie speciālisti</a:t>
            </a:r>
          </a:p>
        </p:txBody>
      </p:sp>
      <p:sp>
        <p:nvSpPr>
          <p:cNvPr id="14" name="Speech Bubble: Rectangle with Corners Rounded 13">
            <a:extLst>
              <a:ext uri="{FF2B5EF4-FFF2-40B4-BE49-F238E27FC236}">
                <a16:creationId xmlns:a16="http://schemas.microsoft.com/office/drawing/2014/main" id="{EFA71413-477E-9DED-8AA2-5FC7B4A61934}"/>
              </a:ext>
            </a:extLst>
          </p:cNvPr>
          <p:cNvSpPr/>
          <p:nvPr/>
        </p:nvSpPr>
        <p:spPr>
          <a:xfrm>
            <a:off x="3655371" y="2092440"/>
            <a:ext cx="2535721" cy="684880"/>
          </a:xfrm>
          <a:prstGeom prst="wedgeRoundRectCallout">
            <a:avLst>
              <a:gd name="adj1" fmla="val -62253"/>
              <a:gd name="adj2" fmla="val 10179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defTabSz="1300460" hangingPunct="1"/>
            <a:r>
              <a:rPr lang="lv-LV" sz="1280" b="0" kern="1200" dirty="0">
                <a:solidFill>
                  <a:prstClr val="black"/>
                </a:solidFill>
                <a:latin typeface="Calibri" panose="020F0502020204030204"/>
              </a:rPr>
              <a:t>Medicīnas māsas, fizioterapijas speciālisti, feldšeri, radiologu asistenti</a:t>
            </a:r>
          </a:p>
        </p:txBody>
      </p:sp>
      <p:sp>
        <p:nvSpPr>
          <p:cNvPr id="15" name="Speech Bubble: Rectangle with Corners Rounded 14">
            <a:extLst>
              <a:ext uri="{FF2B5EF4-FFF2-40B4-BE49-F238E27FC236}">
                <a16:creationId xmlns:a16="http://schemas.microsoft.com/office/drawing/2014/main" id="{40CA4DDE-EC9E-CD91-0CB0-273A31EE00F5}"/>
              </a:ext>
            </a:extLst>
          </p:cNvPr>
          <p:cNvSpPr/>
          <p:nvPr/>
        </p:nvSpPr>
        <p:spPr>
          <a:xfrm>
            <a:off x="9686132" y="2659513"/>
            <a:ext cx="2182308" cy="617733"/>
          </a:xfrm>
          <a:prstGeom prst="wedgeRoundRectCallout">
            <a:avLst>
              <a:gd name="adj1" fmla="val 7408"/>
              <a:gd name="adj2" fmla="val 132550"/>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defTabSz="1300460" hangingPunct="1"/>
            <a:r>
              <a:rPr lang="lv-LV" sz="1280" b="0" kern="1200" dirty="0">
                <a:solidFill>
                  <a:prstClr val="black"/>
                </a:solidFill>
                <a:latin typeface="RobustaTLPro-Regular"/>
              </a:rPr>
              <a:t>Veselības aprūpes speciālistu palīgi, s</a:t>
            </a:r>
            <a:r>
              <a:rPr lang="lv-LV" sz="1280" b="0" kern="1200" dirty="0">
                <a:solidFill>
                  <a:prstClr val="black"/>
                </a:solidFill>
                <a:latin typeface="Calibri" panose="020F0502020204030204"/>
              </a:rPr>
              <a:t>anitāri, māsu palīgi</a:t>
            </a:r>
          </a:p>
        </p:txBody>
      </p:sp>
    </p:spTree>
    <p:extLst>
      <p:ext uri="{BB962C8B-B14F-4D97-AF65-F5344CB8AC3E}">
        <p14:creationId xmlns:p14="http://schemas.microsoft.com/office/powerpoint/2010/main" val="3281726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51A628-F624-446A-B890-A526C5121EC5}"/>
              </a:ext>
            </a:extLst>
          </p:cNvPr>
          <p:cNvSpPr>
            <a:spLocks noGrp="1"/>
          </p:cNvSpPr>
          <p:nvPr>
            <p:ph type="body" sz="quarter" idx="13"/>
          </p:nvPr>
        </p:nvSpPr>
        <p:spPr>
          <a:xfrm>
            <a:off x="937659" y="4322330"/>
            <a:ext cx="15464953" cy="2631994"/>
          </a:xfrm>
        </p:spPr>
        <p:txBody>
          <a:bodyPr/>
          <a:lstStyle/>
          <a:p>
            <a:r>
              <a:rPr lang="lv-LV" dirty="0"/>
              <a:t>Paldies!</a:t>
            </a:r>
            <a:endParaRPr lang="en-GB" dirty="0"/>
          </a:p>
        </p:txBody>
      </p:sp>
      <p:pic>
        <p:nvPicPr>
          <p:cNvPr id="4" name="Picture 3">
            <a:extLst>
              <a:ext uri="{FF2B5EF4-FFF2-40B4-BE49-F238E27FC236}">
                <a16:creationId xmlns:a16="http://schemas.microsoft.com/office/drawing/2014/main" id="{981DA886-F07D-46DB-A4CE-965B58653B80}"/>
              </a:ext>
            </a:extLst>
          </p:cNvPr>
          <p:cNvPicPr>
            <a:picLocks noChangeAspect="1"/>
          </p:cNvPicPr>
          <p:nvPr/>
        </p:nvPicPr>
        <p:blipFill>
          <a:blip r:embed="rId2"/>
          <a:stretch>
            <a:fillRect/>
          </a:stretch>
        </p:blipFill>
        <p:spPr>
          <a:xfrm>
            <a:off x="9781812" y="6306193"/>
            <a:ext cx="5211794" cy="1296267"/>
          </a:xfrm>
          <a:prstGeom prst="rect">
            <a:avLst/>
          </a:prstGeom>
        </p:spPr>
      </p:pic>
      <p:sp>
        <p:nvSpPr>
          <p:cNvPr id="5" name="Rectangle 4">
            <a:extLst>
              <a:ext uri="{FF2B5EF4-FFF2-40B4-BE49-F238E27FC236}">
                <a16:creationId xmlns:a16="http://schemas.microsoft.com/office/drawing/2014/main" id="{93C8F7BE-5107-4F4F-AFCA-707F7CBF6B4D}"/>
              </a:ext>
            </a:extLst>
          </p:cNvPr>
          <p:cNvSpPr/>
          <p:nvPr/>
        </p:nvSpPr>
        <p:spPr>
          <a:xfrm>
            <a:off x="3310588" y="6666956"/>
            <a:ext cx="4886674" cy="584775"/>
          </a:xfrm>
          <a:prstGeom prst="rect">
            <a:avLst/>
          </a:prstGeom>
        </p:spPr>
        <p:txBody>
          <a:bodyPr wrap="square">
            <a:spAutoFit/>
          </a:bodyPr>
          <a:lstStyle/>
          <a:p>
            <a:r>
              <a:rPr lang="lv-LV" sz="3200" dirty="0">
                <a:solidFill>
                  <a:srgbClr val="00859B"/>
                </a:solidFill>
                <a:latin typeface="Calibri Light" panose="020F0302020204030204"/>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http://prognozes.em.gov.lv</a:t>
            </a:r>
            <a:endParaRPr lang="lv-LV" sz="3200" dirty="0">
              <a:solidFill>
                <a:srgbClr val="00859B"/>
              </a:solidFill>
            </a:endParaRPr>
          </a:p>
        </p:txBody>
      </p:sp>
      <p:pic>
        <p:nvPicPr>
          <p:cNvPr id="6" name="Graphic 5" descr="Research">
            <a:extLst>
              <a:ext uri="{FF2B5EF4-FFF2-40B4-BE49-F238E27FC236}">
                <a16:creationId xmlns:a16="http://schemas.microsoft.com/office/drawing/2014/main" id="{C0B06C34-950A-47BB-9C88-FA7F209BC2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46659" y="6562706"/>
            <a:ext cx="963931" cy="963931"/>
          </a:xfrm>
          <a:prstGeom prst="rect">
            <a:avLst/>
          </a:prstGeom>
        </p:spPr>
      </p:pic>
    </p:spTree>
    <p:extLst>
      <p:ext uri="{BB962C8B-B14F-4D97-AF65-F5344CB8AC3E}">
        <p14:creationId xmlns:p14="http://schemas.microsoft.com/office/powerpoint/2010/main" val="3698253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2FB897D-16A0-4F9B-B5FE-33553E9307E8}"/>
              </a:ext>
            </a:extLst>
          </p:cNvPr>
          <p:cNvSpPr txBox="1"/>
          <p:nvPr/>
        </p:nvSpPr>
        <p:spPr>
          <a:xfrm>
            <a:off x="245382" y="9059177"/>
            <a:ext cx="3720660" cy="307777"/>
          </a:xfrm>
          <a:prstGeom prst="rect">
            <a:avLst/>
          </a:prstGeom>
          <a:noFill/>
        </p:spPr>
        <p:txBody>
          <a:bodyPr wrap="square" rtlCol="0">
            <a:spAutoFit/>
          </a:bodyPr>
          <a:lstStyle/>
          <a:p>
            <a:pPr algn="l" defTabSz="975364" hangingPunct="1">
              <a:defRPr/>
            </a:pPr>
            <a:r>
              <a:rPr lang="lv-LV" sz="1400" b="0" kern="1200" dirty="0">
                <a:latin typeface="Segoe UI Light" panose="020B0502040204020203" pitchFamily="34" charset="0"/>
                <a:ea typeface="Verdana" panose="020B0604030504040204" pitchFamily="34" charset="0"/>
                <a:cs typeface="Verdana" panose="020B0604030504040204" pitchFamily="34" charset="0"/>
              </a:rPr>
              <a:t>Avots</a:t>
            </a:r>
            <a:r>
              <a:rPr lang="en-US" sz="1400" b="0" kern="1200" dirty="0">
                <a:latin typeface="Segoe UI Light" panose="020B0502040204020203" pitchFamily="34" charset="0"/>
                <a:ea typeface="Verdana" panose="020B0604030504040204" pitchFamily="34" charset="0"/>
                <a:cs typeface="Verdana" panose="020B0604030504040204" pitchFamily="34" charset="0"/>
              </a:rPr>
              <a:t>: </a:t>
            </a:r>
            <a:r>
              <a:rPr lang="lv-LV" sz="1400" b="0" kern="1200" dirty="0">
                <a:latin typeface="Segoe UI Light" panose="020B0502040204020203" pitchFamily="34" charset="0"/>
                <a:ea typeface="Verdana" panose="020B0604030504040204" pitchFamily="34" charset="0"/>
                <a:cs typeface="Verdana" panose="020B0604030504040204" pitchFamily="34" charset="0"/>
              </a:rPr>
              <a:t>CSP, EM prognozes</a:t>
            </a:r>
            <a:endParaRPr lang="en-US" sz="1400" b="0" kern="1200" dirty="0">
              <a:latin typeface="Segoe UI Light" panose="020B0502040204020203" pitchFamily="34" charset="0"/>
              <a:ea typeface="Verdana" panose="020B0604030504040204" pitchFamily="34" charset="0"/>
              <a:cs typeface="Verdana" panose="020B0604030504040204" pitchFamily="34" charset="0"/>
            </a:endParaRPr>
          </a:p>
        </p:txBody>
      </p:sp>
      <p:sp>
        <p:nvSpPr>
          <p:cNvPr id="14" name="Slide Number Placeholder 1">
            <a:extLst>
              <a:ext uri="{FF2B5EF4-FFF2-40B4-BE49-F238E27FC236}">
                <a16:creationId xmlns:a16="http://schemas.microsoft.com/office/drawing/2014/main" id="{98CD7DB8-A5F9-4EEC-8F61-838E8CC52807}"/>
              </a:ext>
            </a:extLst>
          </p:cNvPr>
          <p:cNvSpPr txBox="1">
            <a:spLocks/>
          </p:cNvSpPr>
          <p:nvPr/>
        </p:nvSpPr>
        <p:spPr>
          <a:xfrm>
            <a:off x="16709544" y="9287850"/>
            <a:ext cx="577992" cy="433492"/>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300484">
              <a:defRPr/>
            </a:pPr>
            <a:fld id="{DC253BEA-5C99-48DB-9FD2-EA6B203FEBF6}" type="slidenum">
              <a:rPr lang="en-US" altLang="lv-LV" sz="1422" b="0">
                <a:solidFill>
                  <a:prstClr val="black">
                    <a:tint val="75000"/>
                  </a:prstClr>
                </a:solidFill>
                <a:latin typeface="Segoe UI Light" panose="020B0502040204020203" pitchFamily="34" charset="0"/>
              </a:rPr>
              <a:pPr algn="r" defTabSz="1300484">
                <a:defRPr/>
              </a:pPr>
              <a:t>4</a:t>
            </a:fld>
            <a:endParaRPr lang="en-US" altLang="lv-LV" sz="1422" b="0" dirty="0">
              <a:solidFill>
                <a:prstClr val="black">
                  <a:tint val="75000"/>
                </a:prstClr>
              </a:solidFill>
              <a:latin typeface="Segoe UI Light" panose="020B0502040204020203" pitchFamily="34" charset="0"/>
            </a:endParaRPr>
          </a:p>
        </p:txBody>
      </p:sp>
      <p:grpSp>
        <p:nvGrpSpPr>
          <p:cNvPr id="15" name="Group 14">
            <a:extLst>
              <a:ext uri="{FF2B5EF4-FFF2-40B4-BE49-F238E27FC236}">
                <a16:creationId xmlns:a16="http://schemas.microsoft.com/office/drawing/2014/main" id="{C20AA1D8-2CCD-48F5-B786-E447B16D5824}"/>
              </a:ext>
            </a:extLst>
          </p:cNvPr>
          <p:cNvGrpSpPr/>
          <p:nvPr/>
        </p:nvGrpSpPr>
        <p:grpSpPr>
          <a:xfrm>
            <a:off x="124792" y="2269161"/>
            <a:ext cx="11620554" cy="6584630"/>
            <a:chOff x="981308" y="2144454"/>
            <a:chExt cx="10426390" cy="4051435"/>
          </a:xfrm>
        </p:grpSpPr>
        <p:graphicFrame>
          <p:nvGraphicFramePr>
            <p:cNvPr id="16" name="Chart 15">
              <a:extLst>
                <a:ext uri="{FF2B5EF4-FFF2-40B4-BE49-F238E27FC236}">
                  <a16:creationId xmlns:a16="http://schemas.microsoft.com/office/drawing/2014/main" id="{E637E089-1DAB-4F84-A696-4E955402B9A3}"/>
                </a:ext>
              </a:extLst>
            </p:cNvPr>
            <p:cNvGraphicFramePr/>
            <p:nvPr/>
          </p:nvGraphicFramePr>
          <p:xfrm>
            <a:off x="981308" y="2144454"/>
            <a:ext cx="10426390" cy="4051435"/>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Straight Connector 16">
              <a:extLst>
                <a:ext uri="{FF2B5EF4-FFF2-40B4-BE49-F238E27FC236}">
                  <a16:creationId xmlns:a16="http://schemas.microsoft.com/office/drawing/2014/main" id="{66FBB0C8-3185-41EF-9005-76BCBEFCA787}"/>
                </a:ext>
              </a:extLst>
            </p:cNvPr>
            <p:cNvCxnSpPr>
              <a:cxnSpLocks/>
            </p:cNvCxnSpPr>
            <p:nvPr/>
          </p:nvCxnSpPr>
          <p:spPr>
            <a:xfrm>
              <a:off x="6001128" y="3610937"/>
              <a:ext cx="0" cy="2184235"/>
            </a:xfrm>
            <a:prstGeom prst="line">
              <a:avLst/>
            </a:prstGeom>
            <a:ln w="28575">
              <a:solidFill>
                <a:schemeClr val="tx1">
                  <a:lumMod val="65000"/>
                  <a:lumOff val="35000"/>
                  <a:alpha val="59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59FEB45-86E4-413E-BD2F-72783D6602DA}"/>
                </a:ext>
              </a:extLst>
            </p:cNvPr>
            <p:cNvSpPr/>
            <p:nvPr/>
          </p:nvSpPr>
          <p:spPr>
            <a:xfrm>
              <a:off x="1419953" y="3888151"/>
              <a:ext cx="520943" cy="326191"/>
            </a:xfrm>
            <a:prstGeom prst="rect">
              <a:avLst/>
            </a:prstGeom>
          </p:spPr>
          <p:txBody>
            <a:bodyPr wrap="none">
              <a:spAutoFit/>
            </a:bodyPr>
            <a:lstStyle/>
            <a:p>
              <a:pPr algn="l" defTabSz="1300484" hangingPunct="1">
                <a:defRPr/>
              </a:pPr>
              <a:r>
                <a:rPr lang="lv-LV" sz="2845" b="0" kern="1200" dirty="0">
                  <a:solidFill>
                    <a:prstClr val="white"/>
                  </a:solidFill>
                  <a:latin typeface="Gill Sans Nova Cond Lt" panose="020B0306020104020203" pitchFamily="34" charset="0"/>
                  <a:ea typeface="+mn-ea"/>
                  <a:cs typeface="Aharoni" panose="02010803020104030203" pitchFamily="2" charset="-79"/>
                </a:rPr>
                <a:t>64%</a:t>
              </a:r>
              <a:endParaRPr lang="en-GB" sz="2845" b="0" kern="1200" dirty="0">
                <a:solidFill>
                  <a:prstClr val="white"/>
                </a:solidFill>
                <a:latin typeface="Gill Sans Nova Cond Lt" panose="020B0306020104020203" pitchFamily="34" charset="0"/>
                <a:ea typeface="+mn-ea"/>
                <a:cs typeface="Aharoni" panose="02010803020104030203" pitchFamily="2" charset="-79"/>
              </a:endParaRPr>
            </a:p>
          </p:txBody>
        </p:sp>
        <p:sp>
          <p:nvSpPr>
            <p:cNvPr id="19" name="Rectangle 18">
              <a:extLst>
                <a:ext uri="{FF2B5EF4-FFF2-40B4-BE49-F238E27FC236}">
                  <a16:creationId xmlns:a16="http://schemas.microsoft.com/office/drawing/2014/main" id="{2B0DD681-C31B-405D-BE70-6BCAF3133D1A}"/>
                </a:ext>
              </a:extLst>
            </p:cNvPr>
            <p:cNvSpPr/>
            <p:nvPr/>
          </p:nvSpPr>
          <p:spPr>
            <a:xfrm>
              <a:off x="5439814" y="4663962"/>
              <a:ext cx="520943" cy="326191"/>
            </a:xfrm>
            <a:prstGeom prst="rect">
              <a:avLst/>
            </a:prstGeom>
          </p:spPr>
          <p:txBody>
            <a:bodyPr wrap="none">
              <a:spAutoFit/>
            </a:bodyPr>
            <a:lstStyle/>
            <a:p>
              <a:pPr algn="l" defTabSz="1300484" hangingPunct="1">
                <a:defRPr/>
              </a:pPr>
              <a:r>
                <a:rPr lang="lv-LV" sz="2845" b="0" kern="1200" dirty="0">
                  <a:solidFill>
                    <a:prstClr val="white"/>
                  </a:solidFill>
                  <a:latin typeface="Gill Sans Nova Cond Lt" panose="020B0306020104020203" pitchFamily="34" charset="0"/>
                  <a:ea typeface="+mn-ea"/>
                  <a:cs typeface="Aharoni" panose="02010803020104030203" pitchFamily="2" charset="-79"/>
                </a:rPr>
                <a:t>63%</a:t>
              </a:r>
              <a:endParaRPr lang="en-GB" sz="2845" b="0" kern="1200" dirty="0">
                <a:solidFill>
                  <a:prstClr val="white"/>
                </a:solidFill>
                <a:latin typeface="Gill Sans Nova Cond Lt" panose="020B0306020104020203" pitchFamily="34" charset="0"/>
                <a:ea typeface="+mn-ea"/>
                <a:cs typeface="Aharoni" panose="02010803020104030203" pitchFamily="2" charset="-79"/>
              </a:endParaRPr>
            </a:p>
          </p:txBody>
        </p:sp>
        <p:sp>
          <p:nvSpPr>
            <p:cNvPr id="20" name="Rectangle 19">
              <a:extLst>
                <a:ext uri="{FF2B5EF4-FFF2-40B4-BE49-F238E27FC236}">
                  <a16:creationId xmlns:a16="http://schemas.microsoft.com/office/drawing/2014/main" id="{B917444E-82BD-4608-B18A-0773AE50FC8D}"/>
                </a:ext>
              </a:extLst>
            </p:cNvPr>
            <p:cNvSpPr/>
            <p:nvPr/>
          </p:nvSpPr>
          <p:spPr>
            <a:xfrm>
              <a:off x="10636809" y="4634664"/>
              <a:ext cx="520943" cy="326191"/>
            </a:xfrm>
            <a:prstGeom prst="rect">
              <a:avLst/>
            </a:prstGeom>
          </p:spPr>
          <p:txBody>
            <a:bodyPr wrap="none">
              <a:spAutoFit/>
            </a:bodyPr>
            <a:lstStyle/>
            <a:p>
              <a:pPr algn="l" defTabSz="1300484" hangingPunct="1">
                <a:defRPr/>
              </a:pPr>
              <a:r>
                <a:rPr lang="lv-LV" sz="2845" b="0" kern="1200" dirty="0">
                  <a:solidFill>
                    <a:prstClr val="white"/>
                  </a:solidFill>
                  <a:latin typeface="Gill Sans Nova Cond Lt" panose="020B0306020104020203" pitchFamily="34" charset="0"/>
                  <a:ea typeface="+mn-ea"/>
                  <a:cs typeface="Aharoni" panose="02010803020104030203" pitchFamily="2" charset="-79"/>
                </a:rPr>
                <a:t>56%</a:t>
              </a:r>
              <a:endParaRPr lang="en-GB" sz="2845" b="0" kern="1200" dirty="0">
                <a:solidFill>
                  <a:prstClr val="white"/>
                </a:solidFill>
                <a:latin typeface="Gill Sans Nova Cond Lt" panose="020B0306020104020203" pitchFamily="34" charset="0"/>
                <a:ea typeface="+mn-ea"/>
                <a:cs typeface="Aharoni" panose="02010803020104030203" pitchFamily="2" charset="-79"/>
              </a:endParaRPr>
            </a:p>
          </p:txBody>
        </p:sp>
        <p:sp>
          <p:nvSpPr>
            <p:cNvPr id="21" name="Rectangle 20">
              <a:extLst>
                <a:ext uri="{FF2B5EF4-FFF2-40B4-BE49-F238E27FC236}">
                  <a16:creationId xmlns:a16="http://schemas.microsoft.com/office/drawing/2014/main" id="{57594DCB-30AD-4850-BC6D-76456B2B023D}"/>
                </a:ext>
              </a:extLst>
            </p:cNvPr>
            <p:cNvSpPr/>
            <p:nvPr/>
          </p:nvSpPr>
          <p:spPr>
            <a:xfrm>
              <a:off x="1419953" y="2599040"/>
              <a:ext cx="520943" cy="326191"/>
            </a:xfrm>
            <a:prstGeom prst="rect">
              <a:avLst/>
            </a:prstGeom>
          </p:spPr>
          <p:txBody>
            <a:bodyPr wrap="none">
              <a:spAutoFit/>
            </a:bodyPr>
            <a:lstStyle/>
            <a:p>
              <a:pPr algn="l" defTabSz="1300484" hangingPunct="1">
                <a:defRPr/>
              </a:pPr>
              <a:r>
                <a:rPr lang="lv-LV" sz="2845" b="0" kern="1200" dirty="0">
                  <a:solidFill>
                    <a:prstClr val="black">
                      <a:lumMod val="50000"/>
                      <a:lumOff val="50000"/>
                    </a:prstClr>
                  </a:solidFill>
                  <a:latin typeface="Gill Sans Nova Cond Lt" panose="020B0306020104020203" pitchFamily="34" charset="0"/>
                  <a:ea typeface="+mn-ea"/>
                  <a:cs typeface="Aharoni" panose="02010803020104030203" pitchFamily="2" charset="-79"/>
                </a:rPr>
                <a:t>13%</a:t>
              </a:r>
              <a:endParaRPr lang="en-GB" sz="2845" b="0" kern="1200" dirty="0">
                <a:solidFill>
                  <a:prstClr val="black">
                    <a:lumMod val="50000"/>
                    <a:lumOff val="50000"/>
                  </a:prstClr>
                </a:solidFill>
                <a:latin typeface="Gill Sans Nova Cond Lt" panose="020B0306020104020203" pitchFamily="34" charset="0"/>
                <a:ea typeface="+mn-ea"/>
                <a:cs typeface="Aharoni" panose="02010803020104030203" pitchFamily="2" charset="-79"/>
              </a:endParaRPr>
            </a:p>
          </p:txBody>
        </p:sp>
        <p:sp>
          <p:nvSpPr>
            <p:cNvPr id="22" name="Rectangle 21">
              <a:extLst>
                <a:ext uri="{FF2B5EF4-FFF2-40B4-BE49-F238E27FC236}">
                  <a16:creationId xmlns:a16="http://schemas.microsoft.com/office/drawing/2014/main" id="{08ACA9A2-1ABB-49B1-8AB1-ACF42FE6B731}"/>
                </a:ext>
              </a:extLst>
            </p:cNvPr>
            <p:cNvSpPr/>
            <p:nvPr/>
          </p:nvSpPr>
          <p:spPr>
            <a:xfrm>
              <a:off x="5444308" y="3628214"/>
              <a:ext cx="520943" cy="326191"/>
            </a:xfrm>
            <a:prstGeom prst="rect">
              <a:avLst/>
            </a:prstGeom>
          </p:spPr>
          <p:txBody>
            <a:bodyPr wrap="none">
              <a:spAutoFit/>
            </a:bodyPr>
            <a:lstStyle/>
            <a:p>
              <a:pPr algn="l" defTabSz="1300484" hangingPunct="1">
                <a:defRPr/>
              </a:pPr>
              <a:r>
                <a:rPr lang="lv-LV" sz="2845" b="0" kern="1200" dirty="0">
                  <a:solidFill>
                    <a:prstClr val="black">
                      <a:lumMod val="50000"/>
                      <a:lumOff val="50000"/>
                    </a:prstClr>
                  </a:solidFill>
                  <a:latin typeface="Gill Sans Nova Cond Lt" panose="020B0306020104020203" pitchFamily="34" charset="0"/>
                  <a:ea typeface="+mn-ea"/>
                  <a:cs typeface="Aharoni" panose="02010803020104030203" pitchFamily="2" charset="-79"/>
                </a:rPr>
                <a:t>21%</a:t>
              </a:r>
              <a:endParaRPr lang="en-GB" sz="2845" b="0" kern="1200" dirty="0">
                <a:solidFill>
                  <a:prstClr val="black">
                    <a:lumMod val="50000"/>
                    <a:lumOff val="50000"/>
                  </a:prstClr>
                </a:solidFill>
                <a:latin typeface="Gill Sans Nova Cond Lt" panose="020B0306020104020203" pitchFamily="34" charset="0"/>
                <a:ea typeface="+mn-ea"/>
                <a:cs typeface="Aharoni" panose="02010803020104030203" pitchFamily="2" charset="-79"/>
              </a:endParaRPr>
            </a:p>
          </p:txBody>
        </p:sp>
        <p:sp>
          <p:nvSpPr>
            <p:cNvPr id="23" name="Rectangle 22">
              <a:extLst>
                <a:ext uri="{FF2B5EF4-FFF2-40B4-BE49-F238E27FC236}">
                  <a16:creationId xmlns:a16="http://schemas.microsoft.com/office/drawing/2014/main" id="{012ED876-9C78-47E7-B069-717B5EC92C35}"/>
                </a:ext>
              </a:extLst>
            </p:cNvPr>
            <p:cNvSpPr/>
            <p:nvPr/>
          </p:nvSpPr>
          <p:spPr>
            <a:xfrm>
              <a:off x="10636809" y="3754892"/>
              <a:ext cx="520943" cy="326191"/>
            </a:xfrm>
            <a:prstGeom prst="rect">
              <a:avLst/>
            </a:prstGeom>
          </p:spPr>
          <p:txBody>
            <a:bodyPr wrap="none">
              <a:spAutoFit/>
            </a:bodyPr>
            <a:lstStyle/>
            <a:p>
              <a:pPr algn="l" defTabSz="1300484" hangingPunct="1">
                <a:defRPr/>
              </a:pPr>
              <a:r>
                <a:rPr lang="lv-LV" sz="2845" b="0" kern="1200" dirty="0">
                  <a:solidFill>
                    <a:prstClr val="black">
                      <a:lumMod val="50000"/>
                      <a:lumOff val="50000"/>
                    </a:prstClr>
                  </a:solidFill>
                  <a:latin typeface="Gill Sans Nova Cond Lt" panose="020B0306020104020203" pitchFamily="34" charset="0"/>
                  <a:ea typeface="+mn-ea"/>
                  <a:cs typeface="Aharoni" panose="02010803020104030203" pitchFamily="2" charset="-79"/>
                </a:rPr>
                <a:t>30%</a:t>
              </a:r>
              <a:endParaRPr lang="en-GB" sz="2845" b="0" kern="1200" dirty="0">
                <a:solidFill>
                  <a:prstClr val="black">
                    <a:lumMod val="50000"/>
                    <a:lumOff val="50000"/>
                  </a:prstClr>
                </a:solidFill>
                <a:latin typeface="Gill Sans Nova Cond Lt" panose="020B0306020104020203" pitchFamily="34" charset="0"/>
                <a:ea typeface="+mn-ea"/>
                <a:cs typeface="Aharoni" panose="02010803020104030203" pitchFamily="2" charset="-79"/>
              </a:endParaRPr>
            </a:p>
          </p:txBody>
        </p:sp>
        <p:sp>
          <p:nvSpPr>
            <p:cNvPr id="24" name="Rectangle 23">
              <a:extLst>
                <a:ext uri="{FF2B5EF4-FFF2-40B4-BE49-F238E27FC236}">
                  <a16:creationId xmlns:a16="http://schemas.microsoft.com/office/drawing/2014/main" id="{0BE3E3C0-D983-40E8-A641-928907525D6A}"/>
                </a:ext>
              </a:extLst>
            </p:cNvPr>
            <p:cNvSpPr/>
            <p:nvPr/>
          </p:nvSpPr>
          <p:spPr>
            <a:xfrm>
              <a:off x="1419951" y="5286769"/>
              <a:ext cx="520943" cy="326191"/>
            </a:xfrm>
            <a:prstGeom prst="rect">
              <a:avLst/>
            </a:prstGeom>
          </p:spPr>
          <p:txBody>
            <a:bodyPr wrap="none">
              <a:spAutoFit/>
            </a:bodyPr>
            <a:lstStyle/>
            <a:p>
              <a:pPr algn="l" defTabSz="1300484" hangingPunct="1">
                <a:defRPr/>
              </a:pPr>
              <a:r>
                <a:rPr lang="lv-LV" sz="2845" b="0" kern="1200" dirty="0">
                  <a:solidFill>
                    <a:prstClr val="white"/>
                  </a:solidFill>
                  <a:latin typeface="Gill Sans Nova Cond Lt" panose="020B0306020104020203" pitchFamily="34" charset="0"/>
                  <a:ea typeface="+mn-ea"/>
                  <a:cs typeface="Aharoni" panose="02010803020104030203" pitchFamily="2" charset="-79"/>
                </a:rPr>
                <a:t>23%</a:t>
              </a:r>
              <a:endParaRPr lang="en-GB" sz="2845" b="0" kern="1200" dirty="0">
                <a:solidFill>
                  <a:prstClr val="white"/>
                </a:solidFill>
                <a:latin typeface="Gill Sans Nova Cond Lt" panose="020B0306020104020203" pitchFamily="34" charset="0"/>
                <a:ea typeface="+mn-ea"/>
                <a:cs typeface="Aharoni" panose="02010803020104030203" pitchFamily="2" charset="-79"/>
              </a:endParaRPr>
            </a:p>
          </p:txBody>
        </p:sp>
        <p:sp>
          <p:nvSpPr>
            <p:cNvPr id="25" name="Rectangle 24">
              <a:extLst>
                <a:ext uri="{FF2B5EF4-FFF2-40B4-BE49-F238E27FC236}">
                  <a16:creationId xmlns:a16="http://schemas.microsoft.com/office/drawing/2014/main" id="{2F93F68F-A7CE-4C99-A720-34D25F1FA70B}"/>
                </a:ext>
              </a:extLst>
            </p:cNvPr>
            <p:cNvSpPr/>
            <p:nvPr/>
          </p:nvSpPr>
          <p:spPr>
            <a:xfrm>
              <a:off x="5489479" y="5430090"/>
              <a:ext cx="520943" cy="326191"/>
            </a:xfrm>
            <a:prstGeom prst="rect">
              <a:avLst/>
            </a:prstGeom>
          </p:spPr>
          <p:txBody>
            <a:bodyPr wrap="none">
              <a:spAutoFit/>
            </a:bodyPr>
            <a:lstStyle/>
            <a:p>
              <a:pPr algn="l" defTabSz="1300484" hangingPunct="1">
                <a:defRPr/>
              </a:pPr>
              <a:r>
                <a:rPr lang="lv-LV" sz="2845" b="0" kern="1200" dirty="0">
                  <a:solidFill>
                    <a:prstClr val="white"/>
                  </a:solidFill>
                  <a:latin typeface="Gill Sans Nova Cond Lt" panose="020B0306020104020203" pitchFamily="34" charset="0"/>
                  <a:ea typeface="+mn-ea"/>
                  <a:cs typeface="Aharoni" panose="02010803020104030203" pitchFamily="2" charset="-79"/>
                </a:rPr>
                <a:t>16%</a:t>
              </a:r>
              <a:endParaRPr lang="en-GB" sz="2845" b="0" kern="1200" dirty="0">
                <a:solidFill>
                  <a:prstClr val="white"/>
                </a:solidFill>
                <a:latin typeface="Gill Sans Nova Cond Lt" panose="020B0306020104020203" pitchFamily="34" charset="0"/>
                <a:ea typeface="+mn-ea"/>
                <a:cs typeface="Aharoni" panose="02010803020104030203" pitchFamily="2" charset="-79"/>
              </a:endParaRPr>
            </a:p>
          </p:txBody>
        </p:sp>
        <p:sp>
          <p:nvSpPr>
            <p:cNvPr id="26" name="Rectangle 25">
              <a:extLst>
                <a:ext uri="{FF2B5EF4-FFF2-40B4-BE49-F238E27FC236}">
                  <a16:creationId xmlns:a16="http://schemas.microsoft.com/office/drawing/2014/main" id="{200B7842-A141-4F25-A12F-0F92DAB1A79D}"/>
                </a:ext>
              </a:extLst>
            </p:cNvPr>
            <p:cNvSpPr/>
            <p:nvPr/>
          </p:nvSpPr>
          <p:spPr>
            <a:xfrm>
              <a:off x="10636809" y="5417677"/>
              <a:ext cx="520943" cy="326191"/>
            </a:xfrm>
            <a:prstGeom prst="rect">
              <a:avLst/>
            </a:prstGeom>
          </p:spPr>
          <p:txBody>
            <a:bodyPr wrap="none">
              <a:spAutoFit/>
            </a:bodyPr>
            <a:lstStyle/>
            <a:p>
              <a:pPr algn="l" defTabSz="1300484" hangingPunct="1">
                <a:defRPr/>
              </a:pPr>
              <a:r>
                <a:rPr lang="lv-LV" sz="2845" b="0" kern="1200" dirty="0">
                  <a:solidFill>
                    <a:prstClr val="white"/>
                  </a:solidFill>
                  <a:latin typeface="Gill Sans Nova Cond Lt" panose="020B0306020104020203" pitchFamily="34" charset="0"/>
                  <a:ea typeface="+mn-ea"/>
                  <a:cs typeface="Aharoni" panose="02010803020104030203" pitchFamily="2" charset="-79"/>
                </a:rPr>
                <a:t>14%</a:t>
              </a:r>
              <a:endParaRPr lang="en-GB" sz="2845" b="0" kern="1200" dirty="0">
                <a:solidFill>
                  <a:prstClr val="white"/>
                </a:solidFill>
                <a:latin typeface="Gill Sans Nova Cond Lt" panose="020B0306020104020203" pitchFamily="34" charset="0"/>
                <a:ea typeface="+mn-ea"/>
                <a:cs typeface="Aharoni" panose="02010803020104030203" pitchFamily="2" charset="-79"/>
              </a:endParaRPr>
            </a:p>
          </p:txBody>
        </p:sp>
        <p:sp>
          <p:nvSpPr>
            <p:cNvPr id="27" name="Rectangle 26">
              <a:extLst>
                <a:ext uri="{FF2B5EF4-FFF2-40B4-BE49-F238E27FC236}">
                  <a16:creationId xmlns:a16="http://schemas.microsoft.com/office/drawing/2014/main" id="{D6169F25-CCC0-4F9F-8ADA-34E591619A9D}"/>
                </a:ext>
              </a:extLst>
            </p:cNvPr>
            <p:cNvSpPr/>
            <p:nvPr/>
          </p:nvSpPr>
          <p:spPr>
            <a:xfrm>
              <a:off x="1290140" y="2163399"/>
              <a:ext cx="820104" cy="299206"/>
            </a:xfrm>
            <a:prstGeom prst="rect">
              <a:avLst/>
            </a:prstGeom>
          </p:spPr>
          <p:txBody>
            <a:bodyPr wrap="none">
              <a:spAutoFit/>
            </a:bodyPr>
            <a:lstStyle/>
            <a:p>
              <a:pPr algn="l" defTabSz="1300484" hangingPunct="1">
                <a:defRPr/>
              </a:pPr>
              <a:r>
                <a:rPr lang="lv-LV" sz="2560" kern="1200" dirty="0">
                  <a:solidFill>
                    <a:prstClr val="black">
                      <a:lumMod val="75000"/>
                      <a:lumOff val="25000"/>
                    </a:prstClr>
                  </a:solidFill>
                  <a:latin typeface="Gill Sans Nova Cond Lt" panose="020B0306020104020203" pitchFamily="34" charset="0"/>
                  <a:ea typeface="+mn-ea"/>
                  <a:cs typeface="Aharoni" panose="02010803020104030203" pitchFamily="2" charset="-79"/>
                </a:rPr>
                <a:t>2,67 milj.</a:t>
              </a:r>
              <a:endParaRPr lang="en-GB" sz="2560" kern="1200" dirty="0">
                <a:solidFill>
                  <a:prstClr val="black">
                    <a:lumMod val="75000"/>
                    <a:lumOff val="25000"/>
                  </a:prstClr>
                </a:solidFill>
                <a:latin typeface="Gill Sans Nova Cond Lt" panose="020B0306020104020203" pitchFamily="34" charset="0"/>
                <a:ea typeface="+mn-ea"/>
                <a:cs typeface="Aharoni" panose="02010803020104030203" pitchFamily="2" charset="-79"/>
              </a:endParaRPr>
            </a:p>
          </p:txBody>
        </p:sp>
        <p:sp>
          <p:nvSpPr>
            <p:cNvPr id="28" name="Rectangle 27">
              <a:extLst>
                <a:ext uri="{FF2B5EF4-FFF2-40B4-BE49-F238E27FC236}">
                  <a16:creationId xmlns:a16="http://schemas.microsoft.com/office/drawing/2014/main" id="{4D91DCA5-21FF-4B59-A908-10B95948B505}"/>
                </a:ext>
              </a:extLst>
            </p:cNvPr>
            <p:cNvSpPr/>
            <p:nvPr/>
          </p:nvSpPr>
          <p:spPr>
            <a:xfrm>
              <a:off x="5484765" y="3208952"/>
              <a:ext cx="845993" cy="299206"/>
            </a:xfrm>
            <a:prstGeom prst="rect">
              <a:avLst/>
            </a:prstGeom>
          </p:spPr>
          <p:txBody>
            <a:bodyPr wrap="none">
              <a:spAutoFit/>
            </a:bodyPr>
            <a:lstStyle/>
            <a:p>
              <a:pPr algn="l" defTabSz="1300484" hangingPunct="1">
                <a:defRPr/>
              </a:pPr>
              <a:r>
                <a:rPr lang="lv-LV" sz="2560" kern="1200" dirty="0">
                  <a:solidFill>
                    <a:prstClr val="black">
                      <a:lumMod val="75000"/>
                      <a:lumOff val="25000"/>
                    </a:prstClr>
                  </a:solidFill>
                  <a:latin typeface="Gill Sans Nova Cond Lt" panose="020B0306020104020203" pitchFamily="34" charset="0"/>
                  <a:ea typeface="+mn-ea"/>
                  <a:cs typeface="Aharoni" panose="02010803020104030203" pitchFamily="2" charset="-79"/>
                </a:rPr>
                <a:t>1,87 milj. </a:t>
              </a:r>
              <a:endParaRPr lang="en-GB" sz="2560" kern="1200" dirty="0">
                <a:solidFill>
                  <a:prstClr val="black">
                    <a:lumMod val="75000"/>
                    <a:lumOff val="25000"/>
                  </a:prstClr>
                </a:solidFill>
                <a:latin typeface="Gill Sans Nova Cond Lt" panose="020B0306020104020203" pitchFamily="34" charset="0"/>
                <a:ea typeface="+mn-ea"/>
                <a:cs typeface="Aharoni" panose="02010803020104030203" pitchFamily="2" charset="-79"/>
              </a:endParaRPr>
            </a:p>
          </p:txBody>
        </p:sp>
        <p:sp>
          <p:nvSpPr>
            <p:cNvPr id="29" name="Rectangle 28">
              <a:extLst>
                <a:ext uri="{FF2B5EF4-FFF2-40B4-BE49-F238E27FC236}">
                  <a16:creationId xmlns:a16="http://schemas.microsoft.com/office/drawing/2014/main" id="{1867BDB6-A083-4C27-8E4B-9E582B90137B}"/>
                </a:ext>
              </a:extLst>
            </p:cNvPr>
            <p:cNvSpPr/>
            <p:nvPr/>
          </p:nvSpPr>
          <p:spPr>
            <a:xfrm>
              <a:off x="10477902" y="3331175"/>
              <a:ext cx="820104" cy="299206"/>
            </a:xfrm>
            <a:prstGeom prst="rect">
              <a:avLst/>
            </a:prstGeom>
          </p:spPr>
          <p:txBody>
            <a:bodyPr wrap="none">
              <a:spAutoFit/>
            </a:bodyPr>
            <a:lstStyle/>
            <a:p>
              <a:pPr algn="l" defTabSz="1300484" hangingPunct="1">
                <a:defRPr/>
              </a:pPr>
              <a:r>
                <a:rPr lang="lv-LV" sz="2560" kern="1200" dirty="0">
                  <a:solidFill>
                    <a:prstClr val="black">
                      <a:lumMod val="75000"/>
                      <a:lumOff val="25000"/>
                    </a:prstClr>
                  </a:solidFill>
                  <a:latin typeface="Gill Sans Nova Cond Lt" panose="020B0306020104020203" pitchFamily="34" charset="0"/>
                  <a:ea typeface="+mn-ea"/>
                  <a:cs typeface="Aharoni" panose="02010803020104030203" pitchFamily="2" charset="-79"/>
                </a:rPr>
                <a:t>1,75 milj.</a:t>
              </a:r>
              <a:endParaRPr lang="en-GB" sz="2560" kern="1200" dirty="0">
                <a:solidFill>
                  <a:prstClr val="black">
                    <a:lumMod val="75000"/>
                    <a:lumOff val="25000"/>
                  </a:prstClr>
                </a:solidFill>
                <a:latin typeface="Gill Sans Nova Cond Lt" panose="020B0306020104020203" pitchFamily="34" charset="0"/>
                <a:ea typeface="+mn-ea"/>
                <a:cs typeface="Aharoni" panose="02010803020104030203" pitchFamily="2" charset="-79"/>
              </a:endParaRPr>
            </a:p>
          </p:txBody>
        </p:sp>
        <p:sp>
          <p:nvSpPr>
            <p:cNvPr id="30" name="Rectangle 29">
              <a:extLst>
                <a:ext uri="{FF2B5EF4-FFF2-40B4-BE49-F238E27FC236}">
                  <a16:creationId xmlns:a16="http://schemas.microsoft.com/office/drawing/2014/main" id="{E58D54B4-21D6-4680-BAB9-0639589D70A3}"/>
                </a:ext>
              </a:extLst>
            </p:cNvPr>
            <p:cNvSpPr/>
            <p:nvPr/>
          </p:nvSpPr>
          <p:spPr>
            <a:xfrm>
              <a:off x="8144681" y="4679197"/>
              <a:ext cx="520943" cy="326191"/>
            </a:xfrm>
            <a:prstGeom prst="rect">
              <a:avLst/>
            </a:prstGeom>
          </p:spPr>
          <p:txBody>
            <a:bodyPr wrap="none">
              <a:spAutoFit/>
            </a:bodyPr>
            <a:lstStyle/>
            <a:p>
              <a:pPr algn="l" defTabSz="1300484" hangingPunct="1">
                <a:defRPr/>
              </a:pPr>
              <a:r>
                <a:rPr lang="lv-LV" sz="2845" b="0" kern="1200" dirty="0">
                  <a:solidFill>
                    <a:prstClr val="white"/>
                  </a:solidFill>
                  <a:latin typeface="Gill Sans Nova Cond Lt" panose="020B0306020104020203" pitchFamily="34" charset="0"/>
                  <a:ea typeface="+mn-ea"/>
                  <a:cs typeface="Aharoni" panose="02010803020104030203" pitchFamily="2" charset="-79"/>
                </a:rPr>
                <a:t>60%</a:t>
              </a:r>
              <a:endParaRPr lang="en-GB" sz="2845" b="0" kern="1200" dirty="0">
                <a:solidFill>
                  <a:prstClr val="white"/>
                </a:solidFill>
                <a:latin typeface="Gill Sans Nova Cond Lt" panose="020B0306020104020203" pitchFamily="34" charset="0"/>
                <a:ea typeface="+mn-ea"/>
                <a:cs typeface="Aharoni" panose="02010803020104030203" pitchFamily="2" charset="-79"/>
              </a:endParaRPr>
            </a:p>
          </p:txBody>
        </p:sp>
        <p:sp>
          <p:nvSpPr>
            <p:cNvPr id="31" name="Rectangle 30">
              <a:extLst>
                <a:ext uri="{FF2B5EF4-FFF2-40B4-BE49-F238E27FC236}">
                  <a16:creationId xmlns:a16="http://schemas.microsoft.com/office/drawing/2014/main" id="{5F37D85F-6029-436C-82DC-1ED77579BCA1}"/>
                </a:ext>
              </a:extLst>
            </p:cNvPr>
            <p:cNvSpPr/>
            <p:nvPr/>
          </p:nvSpPr>
          <p:spPr>
            <a:xfrm>
              <a:off x="8144681" y="3773631"/>
              <a:ext cx="520943" cy="326191"/>
            </a:xfrm>
            <a:prstGeom prst="rect">
              <a:avLst/>
            </a:prstGeom>
          </p:spPr>
          <p:txBody>
            <a:bodyPr wrap="none">
              <a:spAutoFit/>
            </a:bodyPr>
            <a:lstStyle/>
            <a:p>
              <a:pPr algn="l" defTabSz="1300484" hangingPunct="1">
                <a:defRPr/>
              </a:pPr>
              <a:r>
                <a:rPr lang="lv-LV" sz="2845" b="0" kern="1200" dirty="0">
                  <a:solidFill>
                    <a:prstClr val="black">
                      <a:lumMod val="50000"/>
                      <a:lumOff val="50000"/>
                    </a:prstClr>
                  </a:solidFill>
                  <a:latin typeface="Gill Sans Nova Cond Lt" panose="020B0306020104020203" pitchFamily="34" charset="0"/>
                  <a:ea typeface="+mn-ea"/>
                  <a:cs typeface="Aharoni" panose="02010803020104030203" pitchFamily="2" charset="-79"/>
                </a:rPr>
                <a:t>27%</a:t>
              </a:r>
              <a:endParaRPr lang="en-GB" sz="2845" b="0" kern="1200" dirty="0">
                <a:solidFill>
                  <a:prstClr val="black">
                    <a:lumMod val="50000"/>
                    <a:lumOff val="50000"/>
                  </a:prstClr>
                </a:solidFill>
                <a:latin typeface="Gill Sans Nova Cond Lt" panose="020B0306020104020203" pitchFamily="34" charset="0"/>
                <a:ea typeface="+mn-ea"/>
                <a:cs typeface="Aharoni" panose="02010803020104030203" pitchFamily="2" charset="-79"/>
              </a:endParaRPr>
            </a:p>
          </p:txBody>
        </p:sp>
        <p:sp>
          <p:nvSpPr>
            <p:cNvPr id="32" name="Rectangle 31">
              <a:extLst>
                <a:ext uri="{FF2B5EF4-FFF2-40B4-BE49-F238E27FC236}">
                  <a16:creationId xmlns:a16="http://schemas.microsoft.com/office/drawing/2014/main" id="{C48523F9-A080-4E92-BA78-37F81D5A9298}"/>
                </a:ext>
              </a:extLst>
            </p:cNvPr>
            <p:cNvSpPr/>
            <p:nvPr/>
          </p:nvSpPr>
          <p:spPr>
            <a:xfrm>
              <a:off x="8144681" y="5437543"/>
              <a:ext cx="520943" cy="326191"/>
            </a:xfrm>
            <a:prstGeom prst="rect">
              <a:avLst/>
            </a:prstGeom>
          </p:spPr>
          <p:txBody>
            <a:bodyPr wrap="none">
              <a:spAutoFit/>
            </a:bodyPr>
            <a:lstStyle/>
            <a:p>
              <a:pPr algn="l" defTabSz="1300484" hangingPunct="1">
                <a:defRPr/>
              </a:pPr>
              <a:r>
                <a:rPr lang="lv-LV" sz="2845" b="0" kern="1200" dirty="0">
                  <a:solidFill>
                    <a:prstClr val="white"/>
                  </a:solidFill>
                  <a:latin typeface="Gill Sans Nova Cond Lt" panose="020B0306020104020203" pitchFamily="34" charset="0"/>
                  <a:ea typeface="+mn-ea"/>
                  <a:cs typeface="Aharoni" panose="02010803020104030203" pitchFamily="2" charset="-79"/>
                </a:rPr>
                <a:t>13%</a:t>
              </a:r>
              <a:endParaRPr lang="en-GB" sz="2845" b="0" kern="1200" dirty="0">
                <a:solidFill>
                  <a:prstClr val="white"/>
                </a:solidFill>
                <a:latin typeface="Gill Sans Nova Cond Lt" panose="020B0306020104020203" pitchFamily="34" charset="0"/>
                <a:ea typeface="+mn-ea"/>
                <a:cs typeface="Aharoni" panose="02010803020104030203" pitchFamily="2" charset="-79"/>
              </a:endParaRPr>
            </a:p>
          </p:txBody>
        </p:sp>
        <p:sp>
          <p:nvSpPr>
            <p:cNvPr id="33" name="Rectangle 32">
              <a:extLst>
                <a:ext uri="{FF2B5EF4-FFF2-40B4-BE49-F238E27FC236}">
                  <a16:creationId xmlns:a16="http://schemas.microsoft.com/office/drawing/2014/main" id="{C7836AB4-82AE-47D2-84FB-5772AD5F7AC9}"/>
                </a:ext>
              </a:extLst>
            </p:cNvPr>
            <p:cNvSpPr/>
            <p:nvPr/>
          </p:nvSpPr>
          <p:spPr>
            <a:xfrm>
              <a:off x="8014868" y="3308556"/>
              <a:ext cx="992850" cy="299206"/>
            </a:xfrm>
            <a:prstGeom prst="rect">
              <a:avLst/>
            </a:prstGeom>
          </p:spPr>
          <p:txBody>
            <a:bodyPr wrap="square">
              <a:spAutoFit/>
            </a:bodyPr>
            <a:lstStyle/>
            <a:p>
              <a:pPr algn="l" defTabSz="1300484" hangingPunct="1">
                <a:defRPr/>
              </a:pPr>
              <a:r>
                <a:rPr lang="lv-LV" sz="2560" kern="1200" dirty="0">
                  <a:solidFill>
                    <a:prstClr val="black">
                      <a:lumMod val="75000"/>
                      <a:lumOff val="25000"/>
                    </a:prstClr>
                  </a:solidFill>
                  <a:latin typeface="Gill Sans Nova Cond Lt" panose="020B0306020104020203" pitchFamily="34" charset="0"/>
                  <a:ea typeface="+mn-ea"/>
                  <a:cs typeface="Aharoni" panose="02010803020104030203" pitchFamily="2" charset="-79"/>
                </a:rPr>
                <a:t>1.73 milj.</a:t>
              </a:r>
              <a:endParaRPr lang="en-GB" sz="2560" kern="1200" dirty="0">
                <a:solidFill>
                  <a:prstClr val="black">
                    <a:lumMod val="75000"/>
                    <a:lumOff val="25000"/>
                  </a:prstClr>
                </a:solidFill>
                <a:latin typeface="Gill Sans Nova Cond Lt" panose="020B0306020104020203" pitchFamily="34" charset="0"/>
                <a:ea typeface="+mn-ea"/>
                <a:cs typeface="Aharoni" panose="02010803020104030203" pitchFamily="2" charset="-79"/>
              </a:endParaRPr>
            </a:p>
          </p:txBody>
        </p:sp>
      </p:grpSp>
      <p:sp>
        <p:nvSpPr>
          <p:cNvPr id="34" name="Rectangle 1">
            <a:extLst>
              <a:ext uri="{FF2B5EF4-FFF2-40B4-BE49-F238E27FC236}">
                <a16:creationId xmlns:a16="http://schemas.microsoft.com/office/drawing/2014/main" id="{D0C3B75C-9033-4860-8EA6-0CA7C0B52A38}"/>
              </a:ext>
            </a:extLst>
          </p:cNvPr>
          <p:cNvSpPr>
            <a:spLocks noChangeArrowheads="1"/>
          </p:cNvSpPr>
          <p:nvPr/>
        </p:nvSpPr>
        <p:spPr bwMode="auto">
          <a:xfrm>
            <a:off x="4215562" y="1787884"/>
            <a:ext cx="4053299" cy="525274"/>
          </a:xfrm>
          <a:prstGeom prst="rect">
            <a:avLst/>
          </a:prstGeom>
          <a:noFill/>
          <a:ln w="9525">
            <a:noFill/>
            <a:miter lim="800000"/>
            <a:headEnd/>
            <a:tailEnd/>
          </a:ln>
          <a:effectLst/>
        </p:spPr>
        <p:txBody>
          <a:bodyPr vert="horz" wrap="square" lIns="130048" tIns="65025" rIns="130048" bIns="65025" numCol="1" anchor="ctr" anchorCtr="0" compatLnSpc="1">
            <a:prstTxWarp prst="textNoShape">
              <a:avLst/>
            </a:prstTxWarp>
            <a:spAutoFit/>
          </a:bodyPr>
          <a:lstStyle/>
          <a:p>
            <a:pPr defTabSz="1300484" hangingPunct="1">
              <a:defRPr/>
            </a:pPr>
            <a:r>
              <a:rPr lang="lv-LV" sz="2560" kern="1200" dirty="0">
                <a:solidFill>
                  <a:prstClr val="black"/>
                </a:solidFill>
                <a:latin typeface="Calibri Light" panose="020F0302020204030204"/>
                <a:ea typeface="Segoe UI" panose="020B0502040204020203" pitchFamily="34" charset="0"/>
                <a:cs typeface="Segoe UI" panose="020B0502040204020203" pitchFamily="34" charset="0"/>
              </a:rPr>
              <a:t>Iedzīvotāju skaits</a:t>
            </a:r>
            <a:r>
              <a:rPr lang="lv-LV" sz="2276" kern="1200" dirty="0">
                <a:solidFill>
                  <a:prstClr val="black"/>
                </a:solidFill>
                <a:latin typeface="Calibri Light" panose="020F0302020204030204"/>
                <a:ea typeface="Segoe UI" panose="020B0502040204020203" pitchFamily="34" charset="0"/>
                <a:cs typeface="Segoe UI" panose="020B0502040204020203" pitchFamily="34" charset="0"/>
              </a:rPr>
              <a:t>, </a:t>
            </a:r>
            <a:r>
              <a:rPr lang="lv-LV" sz="2276" b="0" kern="1200" dirty="0">
                <a:solidFill>
                  <a:prstClr val="black"/>
                </a:solidFill>
                <a:latin typeface="Calibri Light" panose="020F0302020204030204"/>
                <a:ea typeface="Segoe UI" panose="020B0502040204020203" pitchFamily="34" charset="0"/>
                <a:cs typeface="Segoe UI" panose="020B0502040204020203" pitchFamily="34" charset="0"/>
              </a:rPr>
              <a:t>miljonos</a:t>
            </a:r>
            <a:endParaRPr lang="en-GB" sz="2276" b="0" kern="1200" dirty="0">
              <a:solidFill>
                <a:prstClr val="black"/>
              </a:solidFill>
              <a:latin typeface="Calibri Light" panose="020F0302020204030204"/>
              <a:ea typeface="Segoe UI" panose="020B0502040204020203" pitchFamily="34" charset="0"/>
              <a:cs typeface="Segoe UI" panose="020B0502040204020203" pitchFamily="34" charset="0"/>
            </a:endParaRPr>
          </a:p>
        </p:txBody>
      </p:sp>
      <p:grpSp>
        <p:nvGrpSpPr>
          <p:cNvPr id="35" name="Group 34">
            <a:extLst>
              <a:ext uri="{FF2B5EF4-FFF2-40B4-BE49-F238E27FC236}">
                <a16:creationId xmlns:a16="http://schemas.microsoft.com/office/drawing/2014/main" id="{8DDC5B05-DD24-4005-AEBF-D83EF2BD8297}"/>
              </a:ext>
            </a:extLst>
          </p:cNvPr>
          <p:cNvGrpSpPr/>
          <p:nvPr/>
        </p:nvGrpSpPr>
        <p:grpSpPr>
          <a:xfrm>
            <a:off x="11856053" y="1888827"/>
            <a:ext cx="5120001" cy="3584000"/>
            <a:chOff x="339728" y="1322100"/>
            <a:chExt cx="5809749" cy="5014743"/>
          </a:xfrm>
        </p:grpSpPr>
        <p:graphicFrame>
          <p:nvGraphicFramePr>
            <p:cNvPr id="36" name="Chart 35">
              <a:extLst>
                <a:ext uri="{FF2B5EF4-FFF2-40B4-BE49-F238E27FC236}">
                  <a16:creationId xmlns:a16="http://schemas.microsoft.com/office/drawing/2014/main" id="{CF8BE7C5-7DFD-41FF-88A7-9BD6EEFBC39A}"/>
                </a:ext>
              </a:extLst>
            </p:cNvPr>
            <p:cNvGraphicFramePr/>
            <p:nvPr/>
          </p:nvGraphicFramePr>
          <p:xfrm>
            <a:off x="339728" y="1623822"/>
            <a:ext cx="5809749" cy="4713021"/>
          </p:xfrm>
          <a:graphic>
            <a:graphicData uri="http://schemas.openxmlformats.org/drawingml/2006/chart">
              <c:chart xmlns:c="http://schemas.openxmlformats.org/drawingml/2006/chart" xmlns:r="http://schemas.openxmlformats.org/officeDocument/2006/relationships" r:id="rId3"/>
            </a:graphicData>
          </a:graphic>
        </p:graphicFrame>
        <p:sp>
          <p:nvSpPr>
            <p:cNvPr id="37" name="Rectangle 36">
              <a:extLst>
                <a:ext uri="{FF2B5EF4-FFF2-40B4-BE49-F238E27FC236}">
                  <a16:creationId xmlns:a16="http://schemas.microsoft.com/office/drawing/2014/main" id="{06C9CB3A-EA1A-4CCC-99C6-3E89605A7166}"/>
                </a:ext>
              </a:extLst>
            </p:cNvPr>
            <p:cNvSpPr/>
            <p:nvPr/>
          </p:nvSpPr>
          <p:spPr>
            <a:xfrm>
              <a:off x="1659783" y="1322100"/>
              <a:ext cx="4345844" cy="435397"/>
            </a:xfrm>
            <a:prstGeom prst="rect">
              <a:avLst/>
            </a:prstGeom>
          </p:spPr>
          <p:txBody>
            <a:bodyPr wrap="none">
              <a:spAutoFit/>
            </a:bodyPr>
            <a:lstStyle/>
            <a:p>
              <a:pPr algn="l" defTabSz="1300484" hangingPunct="1">
                <a:defRPr/>
              </a:pPr>
              <a:r>
                <a:rPr lang="lv-LV" sz="1422" i="1" kern="1200" dirty="0">
                  <a:solidFill>
                    <a:prstClr val="black"/>
                  </a:solidFill>
                  <a:latin typeface="Segoe UI Light" panose="020B0502040204020203" pitchFamily="34" charset="0"/>
                  <a:ea typeface="Calibri" panose="020F0502020204030204" pitchFamily="34" charset="0"/>
                  <a:cs typeface="Times New Roman" panose="02020603050405020304" pitchFamily="18" charset="0"/>
                </a:rPr>
                <a:t>Iedzīvotāju skaits 2022. gada 1. janvārī, </a:t>
              </a:r>
              <a:r>
                <a:rPr lang="lv-LV" sz="1422" b="0" i="1" kern="1200" dirty="0">
                  <a:solidFill>
                    <a:prstClr val="black"/>
                  </a:solidFill>
                  <a:latin typeface="Segoe UI Light" panose="020B0502040204020203" pitchFamily="34" charset="0"/>
                  <a:ea typeface="Calibri" panose="020F0502020204030204" pitchFamily="34" charset="0"/>
                  <a:cs typeface="Times New Roman" panose="02020603050405020304" pitchFamily="18" charset="0"/>
                </a:rPr>
                <a:t>tūkstošos</a:t>
              </a:r>
              <a:endParaRPr lang="en-GB" sz="1422" b="0" kern="1200" dirty="0">
                <a:solidFill>
                  <a:prstClr val="black"/>
                </a:solidFill>
                <a:latin typeface="Calibri" panose="020F0502020204030204"/>
                <a:ea typeface="+mn-ea"/>
                <a:cs typeface="+mn-cs"/>
              </a:endParaRPr>
            </a:p>
          </p:txBody>
        </p:sp>
      </p:grpSp>
      <p:graphicFrame>
        <p:nvGraphicFramePr>
          <p:cNvPr id="38" name="Chart 37">
            <a:extLst>
              <a:ext uri="{FF2B5EF4-FFF2-40B4-BE49-F238E27FC236}">
                <a16:creationId xmlns:a16="http://schemas.microsoft.com/office/drawing/2014/main" id="{5C68777D-48A9-43BE-9A0E-A86C04644A56}"/>
              </a:ext>
            </a:extLst>
          </p:cNvPr>
          <p:cNvGraphicFramePr/>
          <p:nvPr/>
        </p:nvGraphicFramePr>
        <p:xfrm>
          <a:off x="11856050" y="5723977"/>
          <a:ext cx="5120000" cy="3357164"/>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03A82F61-D658-4ADA-A3D2-01956927DB0B}"/>
              </a:ext>
            </a:extLst>
          </p:cNvPr>
          <p:cNvSpPr/>
          <p:nvPr/>
        </p:nvSpPr>
        <p:spPr>
          <a:xfrm>
            <a:off x="12950430" y="5521083"/>
            <a:ext cx="3849131" cy="311175"/>
          </a:xfrm>
          <a:prstGeom prst="rect">
            <a:avLst/>
          </a:prstGeom>
        </p:spPr>
        <p:txBody>
          <a:bodyPr wrap="none">
            <a:spAutoFit/>
          </a:bodyPr>
          <a:lstStyle/>
          <a:p>
            <a:pPr algn="l" defTabSz="1300484" hangingPunct="1">
              <a:defRPr/>
            </a:pPr>
            <a:r>
              <a:rPr lang="lv-LV" sz="1422" i="1" kern="1200" dirty="0">
                <a:solidFill>
                  <a:prstClr val="black"/>
                </a:solidFill>
                <a:latin typeface="Segoe UI Light" panose="020B0502040204020203" pitchFamily="34" charset="0"/>
                <a:ea typeface="Calibri" panose="020F0502020204030204" pitchFamily="34" charset="0"/>
                <a:cs typeface="Times New Roman" panose="02020603050405020304" pitchFamily="18" charset="0"/>
              </a:rPr>
              <a:t>Iedzīvotāju skaits 2060. gada 1. janvārī, </a:t>
            </a:r>
            <a:r>
              <a:rPr lang="lv-LV" sz="1422" b="0" i="1" kern="1200" dirty="0">
                <a:solidFill>
                  <a:prstClr val="black"/>
                </a:solidFill>
                <a:latin typeface="Segoe UI Light" panose="020B0502040204020203" pitchFamily="34" charset="0"/>
                <a:ea typeface="Calibri" panose="020F0502020204030204" pitchFamily="34" charset="0"/>
                <a:cs typeface="Times New Roman" panose="02020603050405020304" pitchFamily="18" charset="0"/>
              </a:rPr>
              <a:t>tūkstošos</a:t>
            </a:r>
            <a:endParaRPr lang="en-GB" sz="1422" b="0" kern="1200" dirty="0">
              <a:solidFill>
                <a:prstClr val="black"/>
              </a:solidFill>
              <a:latin typeface="Calibri" panose="020F0502020204030204"/>
              <a:ea typeface="+mn-ea"/>
              <a:cs typeface="+mn-cs"/>
            </a:endParaRPr>
          </a:p>
        </p:txBody>
      </p:sp>
      <p:sp>
        <p:nvSpPr>
          <p:cNvPr id="40" name="Title 1">
            <a:extLst>
              <a:ext uri="{FF2B5EF4-FFF2-40B4-BE49-F238E27FC236}">
                <a16:creationId xmlns:a16="http://schemas.microsoft.com/office/drawing/2014/main" id="{B09ADF02-5F64-491B-BF8A-A2957D03F6B6}"/>
              </a:ext>
            </a:extLst>
          </p:cNvPr>
          <p:cNvSpPr>
            <a:spLocks noGrp="1"/>
          </p:cNvSpPr>
          <p:nvPr>
            <p:ph type="title"/>
          </p:nvPr>
        </p:nvSpPr>
        <p:spPr>
          <a:xfrm>
            <a:off x="1944549" y="634540"/>
            <a:ext cx="13823160" cy="679167"/>
          </a:xfrm>
        </p:spPr>
        <p:txBody>
          <a:bodyPr anchor="b">
            <a:noAutofit/>
          </a:bodyPr>
          <a:lstStyle/>
          <a:p>
            <a:pPr>
              <a:defRPr/>
            </a:pPr>
            <a:r>
              <a:rPr lang="lv-LV" altLang="lv-LV" sz="2845" b="0" cap="all" dirty="0">
                <a:solidFill>
                  <a:srgbClr val="00859B"/>
                </a:solidFill>
                <a:latin typeface="Verdana" panose="020B0604030504040204" pitchFamily="34" charset="0"/>
                <a:cs typeface="Segoe UI Light" panose="020B0502040204020203" pitchFamily="34" charset="0"/>
              </a:rPr>
              <a:t>DARBA TIRGU ARVIEN VAIRĀK IETEKMĒS DARBASPĒKA NOVECOŠANĀS</a:t>
            </a:r>
          </a:p>
        </p:txBody>
      </p:sp>
    </p:spTree>
    <p:extLst>
      <p:ext uri="{BB962C8B-B14F-4D97-AF65-F5344CB8AC3E}">
        <p14:creationId xmlns:p14="http://schemas.microsoft.com/office/powerpoint/2010/main" val="3753108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9429D543-A285-4388-B5B5-AE6900CE662F}"/>
              </a:ext>
            </a:extLst>
          </p:cNvPr>
          <p:cNvSpPr txBox="1"/>
          <p:nvPr/>
        </p:nvSpPr>
        <p:spPr>
          <a:xfrm>
            <a:off x="88702" y="9403420"/>
            <a:ext cx="3501429" cy="289310"/>
          </a:xfrm>
          <a:prstGeom prst="rect">
            <a:avLst/>
          </a:prstGeom>
          <a:noFill/>
        </p:spPr>
        <p:txBody>
          <a:bodyPr wrap="square" rtlCol="0">
            <a:spAutoFit/>
          </a:bodyPr>
          <a:lstStyle/>
          <a:p>
            <a:pPr defTabSz="975345">
              <a:defRPr/>
            </a:pPr>
            <a:r>
              <a:rPr lang="lv-LV" sz="1280" dirty="0">
                <a:latin typeface="Segoe UI Light" panose="020B0502040204020203" pitchFamily="34" charset="0"/>
                <a:ea typeface="Verdana" panose="020B0604030504040204" pitchFamily="34" charset="0"/>
              </a:rPr>
              <a:t>Avots: CSP Darbaspēka </a:t>
            </a:r>
            <a:r>
              <a:rPr lang="lv-LV" sz="1280" dirty="0" err="1">
                <a:latin typeface="Segoe UI Light" panose="020B0502040204020203" pitchFamily="34" charset="0"/>
                <a:ea typeface="Verdana" panose="020B0604030504040204" pitchFamily="34" charset="0"/>
              </a:rPr>
              <a:t>apsekojuma</a:t>
            </a:r>
            <a:r>
              <a:rPr lang="lv-LV" sz="1280" dirty="0">
                <a:latin typeface="Segoe UI Light" panose="020B0502040204020203" pitchFamily="34" charset="0"/>
                <a:ea typeface="Verdana" panose="020B0604030504040204" pitchFamily="34" charset="0"/>
              </a:rPr>
              <a:t> dati, 2021</a:t>
            </a:r>
          </a:p>
        </p:txBody>
      </p:sp>
      <p:sp>
        <p:nvSpPr>
          <p:cNvPr id="21" name="Title 1"/>
          <p:cNvSpPr>
            <a:spLocks noGrp="1"/>
          </p:cNvSpPr>
          <p:nvPr>
            <p:ph type="title"/>
          </p:nvPr>
        </p:nvSpPr>
        <p:spPr>
          <a:xfrm>
            <a:off x="1011636" y="174271"/>
            <a:ext cx="11675772" cy="1071882"/>
          </a:xfrm>
        </p:spPr>
        <p:txBody>
          <a:bodyPr anchor="b">
            <a:noAutofit/>
          </a:bodyPr>
          <a:lstStyle/>
          <a:p>
            <a:r>
              <a:rPr lang="lv-LV" altLang="lv-LV" cap="all" dirty="0">
                <a:solidFill>
                  <a:srgbClr val="228B9D"/>
                </a:solidFill>
                <a:ea typeface="+mn-ea"/>
                <a:cs typeface="Segoe UI" panose="020B0502040204020203" pitchFamily="34" charset="0"/>
              </a:rPr>
              <a:t>Latvijas darba tirgus ŠODIEN</a:t>
            </a:r>
          </a:p>
        </p:txBody>
      </p:sp>
      <p:sp>
        <p:nvSpPr>
          <p:cNvPr id="35" name="Slide Number Placeholder 1"/>
          <p:cNvSpPr txBox="1">
            <a:spLocks/>
          </p:cNvSpPr>
          <p:nvPr/>
        </p:nvSpPr>
        <p:spPr>
          <a:xfrm>
            <a:off x="16709544" y="9287849"/>
            <a:ext cx="577991" cy="433493"/>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422">
                <a:solidFill>
                  <a:schemeClr val="tx1">
                    <a:tint val="75000"/>
                  </a:schemeClr>
                </a:solidFill>
                <a:latin typeface="Calibri Light" panose="020F0302020204030204" pitchFamily="34" charset="0"/>
              </a:rPr>
              <a:pPr algn="r"/>
              <a:t>5</a:t>
            </a:fld>
            <a:endParaRPr lang="en-US" altLang="lv-LV" sz="1422" dirty="0">
              <a:solidFill>
                <a:schemeClr val="tx1">
                  <a:tint val="75000"/>
                </a:schemeClr>
              </a:solidFill>
              <a:latin typeface="Calibri Light" panose="020F0302020204030204" pitchFamily="34" charset="0"/>
            </a:endParaRPr>
          </a:p>
        </p:txBody>
      </p:sp>
      <p:graphicFrame>
        <p:nvGraphicFramePr>
          <p:cNvPr id="6" name="Chart 5">
            <a:extLst>
              <a:ext uri="{FF2B5EF4-FFF2-40B4-BE49-F238E27FC236}">
                <a16:creationId xmlns:a16="http://schemas.microsoft.com/office/drawing/2014/main" id="{AD2D2A1A-CB6E-4BAC-9404-BEBB4B51EC2C}"/>
              </a:ext>
            </a:extLst>
          </p:cNvPr>
          <p:cNvGraphicFramePr>
            <a:graphicFrameLocks/>
          </p:cNvGraphicFramePr>
          <p:nvPr/>
        </p:nvGraphicFramePr>
        <p:xfrm>
          <a:off x="894346" y="2270083"/>
          <a:ext cx="15647448" cy="165269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583FEA7-D536-4D8E-9048-CCC309AFD983}"/>
              </a:ext>
            </a:extLst>
          </p:cNvPr>
          <p:cNvSpPr txBox="1"/>
          <p:nvPr/>
        </p:nvSpPr>
        <p:spPr>
          <a:xfrm>
            <a:off x="894346" y="1934464"/>
            <a:ext cx="15249789" cy="617413"/>
          </a:xfrm>
          <a:prstGeom prst="rect">
            <a:avLst/>
          </a:prstGeom>
          <a:noFill/>
        </p:spPr>
        <p:txBody>
          <a:bodyPr wrap="square" rtlCol="0">
            <a:spAutoFit/>
          </a:bodyPr>
          <a:lstStyle/>
          <a:p>
            <a:r>
              <a:rPr lang="lv-LV" sz="3412" dirty="0">
                <a:latin typeface="+mj-lt"/>
              </a:rPr>
              <a:t>			</a:t>
            </a:r>
            <a:r>
              <a:rPr lang="lv-LV" sz="3412" dirty="0">
                <a:solidFill>
                  <a:schemeClr val="accent6">
                    <a:lumMod val="75000"/>
                  </a:schemeClr>
                </a:solidFill>
                <a:latin typeface="+mj-lt"/>
              </a:rPr>
              <a:t>NODARBINĀTIE </a:t>
            </a:r>
            <a:r>
              <a:rPr lang="lv-LV" sz="3412" dirty="0">
                <a:latin typeface="+mj-lt"/>
              </a:rPr>
              <a:t>			</a:t>
            </a:r>
            <a:r>
              <a:rPr lang="lv-LV" sz="3412" dirty="0">
                <a:solidFill>
                  <a:schemeClr val="accent2">
                    <a:lumMod val="75000"/>
                  </a:schemeClr>
                </a:solidFill>
                <a:latin typeface="+mj-lt"/>
              </a:rPr>
              <a:t>BEZDARBNIEKI</a:t>
            </a:r>
            <a:r>
              <a:rPr lang="lv-LV" sz="3412" dirty="0">
                <a:latin typeface="+mj-lt"/>
              </a:rPr>
              <a:t> 	</a:t>
            </a:r>
            <a:r>
              <a:rPr lang="lv-LV" sz="3412" dirty="0">
                <a:solidFill>
                  <a:schemeClr val="tx1">
                    <a:lumMod val="65000"/>
                    <a:lumOff val="35000"/>
                  </a:schemeClr>
                </a:solidFill>
                <a:latin typeface="+mj-lt"/>
              </a:rPr>
              <a:t>EKONOMISKI NEAKTĪVIE</a:t>
            </a:r>
          </a:p>
        </p:txBody>
      </p:sp>
      <mc:AlternateContent xmlns:mc="http://schemas.openxmlformats.org/markup-compatibility/2006">
        <mc:Choice xmlns:cx1="http://schemas.microsoft.com/office/drawing/2015/9/8/chartex" Requires="cx1">
          <p:graphicFrame>
            <p:nvGraphicFramePr>
              <p:cNvPr id="8" name="Chart 7">
                <a:extLst>
                  <a:ext uri="{FF2B5EF4-FFF2-40B4-BE49-F238E27FC236}">
                    <a16:creationId xmlns:a16="http://schemas.microsoft.com/office/drawing/2014/main" id="{6E0ED822-CA17-4274-A64B-A6ECAEC015E6}"/>
                  </a:ext>
                </a:extLst>
              </p:cNvPr>
              <p:cNvGraphicFramePr/>
              <p:nvPr/>
            </p:nvGraphicFramePr>
            <p:xfrm>
              <a:off x="894347" y="4922352"/>
              <a:ext cx="8766373" cy="4429760"/>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8" name="Chart 7">
                <a:extLst>
                  <a:ext uri="{FF2B5EF4-FFF2-40B4-BE49-F238E27FC236}">
                    <a16:creationId xmlns:a16="http://schemas.microsoft.com/office/drawing/2014/main" id="{6E0ED822-CA17-4274-A64B-A6ECAEC015E6}"/>
                  </a:ext>
                </a:extLst>
              </p:cNvPr>
              <p:cNvPicPr>
                <a:picLocks noGrp="1" noRot="1" noChangeAspect="1" noMove="1" noResize="1" noEditPoints="1" noAdjustHandles="1" noChangeArrowheads="1" noChangeShapeType="1"/>
              </p:cNvPicPr>
              <p:nvPr/>
            </p:nvPicPr>
            <p:blipFill>
              <a:blip r:embed="rId5"/>
              <a:stretch>
                <a:fillRect/>
              </a:stretch>
            </p:blipFill>
            <p:spPr>
              <a:xfrm>
                <a:off x="894347" y="4922352"/>
                <a:ext cx="8766373" cy="4429760"/>
              </a:xfrm>
              <a:prstGeom prst="rect">
                <a:avLst/>
              </a:prstGeom>
            </p:spPr>
          </p:pic>
        </mc:Fallback>
      </mc:AlternateContent>
      <mc:AlternateContent xmlns:mc="http://schemas.openxmlformats.org/markup-compatibility/2006">
        <mc:Choice xmlns:cx1="http://schemas.microsoft.com/office/drawing/2015/9/8/chartex" Requires="cx1">
          <p:graphicFrame>
            <p:nvGraphicFramePr>
              <p:cNvPr id="9" name="Chart 8">
                <a:extLst>
                  <a:ext uri="{FF2B5EF4-FFF2-40B4-BE49-F238E27FC236}">
                    <a16:creationId xmlns:a16="http://schemas.microsoft.com/office/drawing/2014/main" id="{7A5F9970-8FF9-495C-93E0-559EE1D7C221}"/>
                  </a:ext>
                </a:extLst>
              </p:cNvPr>
              <p:cNvGraphicFramePr/>
              <p:nvPr/>
            </p:nvGraphicFramePr>
            <p:xfrm>
              <a:off x="12687407" y="4947708"/>
              <a:ext cx="3758508" cy="4429760"/>
            </p:xfrm>
            <a:graphic>
              <a:graphicData uri="http://schemas.microsoft.com/office/drawing/2014/chartex">
                <cx:chart xmlns:cx="http://schemas.microsoft.com/office/drawing/2014/chartex" xmlns:r="http://schemas.openxmlformats.org/officeDocument/2006/relationships" r:id="rId6"/>
              </a:graphicData>
            </a:graphic>
          </p:graphicFrame>
        </mc:Choice>
        <mc:Fallback>
          <p:pic>
            <p:nvPicPr>
              <p:cNvPr id="9" name="Chart 8">
                <a:extLst>
                  <a:ext uri="{FF2B5EF4-FFF2-40B4-BE49-F238E27FC236}">
                    <a16:creationId xmlns:a16="http://schemas.microsoft.com/office/drawing/2014/main" id="{7A5F9970-8FF9-495C-93E0-559EE1D7C221}"/>
                  </a:ext>
                </a:extLst>
              </p:cNvPr>
              <p:cNvPicPr>
                <a:picLocks noGrp="1" noRot="1" noChangeAspect="1" noMove="1" noResize="1" noEditPoints="1" noAdjustHandles="1" noChangeArrowheads="1" noChangeShapeType="1"/>
              </p:cNvPicPr>
              <p:nvPr/>
            </p:nvPicPr>
            <p:blipFill>
              <a:blip r:embed="rId7"/>
              <a:stretch>
                <a:fillRect/>
              </a:stretch>
            </p:blipFill>
            <p:spPr>
              <a:xfrm>
                <a:off x="12687407" y="4947708"/>
                <a:ext cx="3758508" cy="4429760"/>
              </a:xfrm>
              <a:prstGeom prst="rect">
                <a:avLst/>
              </a:prstGeom>
            </p:spPr>
          </p:pic>
        </mc:Fallback>
      </mc:AlternateContent>
      <p:sp>
        <p:nvSpPr>
          <p:cNvPr id="4" name="Arrow: Down 3">
            <a:extLst>
              <a:ext uri="{FF2B5EF4-FFF2-40B4-BE49-F238E27FC236}">
                <a16:creationId xmlns:a16="http://schemas.microsoft.com/office/drawing/2014/main" id="{8161FB16-8587-4E4E-B1B6-996FE10D983F}"/>
              </a:ext>
            </a:extLst>
          </p:cNvPr>
          <p:cNvSpPr/>
          <p:nvPr/>
        </p:nvSpPr>
        <p:spPr>
          <a:xfrm>
            <a:off x="5459432" y="3739160"/>
            <a:ext cx="600802" cy="612774"/>
          </a:xfrm>
          <a:prstGeom prst="downArrow">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v-LV" sz="3412"/>
          </a:p>
        </p:txBody>
      </p:sp>
      <p:sp>
        <p:nvSpPr>
          <p:cNvPr id="11" name="Arrow: Down 10">
            <a:extLst>
              <a:ext uri="{FF2B5EF4-FFF2-40B4-BE49-F238E27FC236}">
                <a16:creationId xmlns:a16="http://schemas.microsoft.com/office/drawing/2014/main" id="{05456027-6CBE-408F-82C7-4CD5B8FCB521}"/>
              </a:ext>
            </a:extLst>
          </p:cNvPr>
          <p:cNvSpPr/>
          <p:nvPr/>
        </p:nvSpPr>
        <p:spPr>
          <a:xfrm>
            <a:off x="13531367" y="3745638"/>
            <a:ext cx="600802" cy="612774"/>
          </a:xfrm>
          <a:prstGeom prst="downArrow">
            <a:avLst/>
          </a:prstGeom>
          <a:solidFill>
            <a:schemeClr val="tx1">
              <a:lumMod val="50000"/>
              <a:lumOff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v-LV" sz="3412"/>
          </a:p>
        </p:txBody>
      </p:sp>
      <p:sp>
        <p:nvSpPr>
          <p:cNvPr id="12" name="Arrow: Down 11">
            <a:extLst>
              <a:ext uri="{FF2B5EF4-FFF2-40B4-BE49-F238E27FC236}">
                <a16:creationId xmlns:a16="http://schemas.microsoft.com/office/drawing/2014/main" id="{847D96FB-B132-4E67-B600-C0CAEE01A24D}"/>
              </a:ext>
            </a:extLst>
          </p:cNvPr>
          <p:cNvSpPr/>
          <p:nvPr/>
        </p:nvSpPr>
        <p:spPr>
          <a:xfrm>
            <a:off x="10638867" y="3817561"/>
            <a:ext cx="600802" cy="612774"/>
          </a:xfrm>
          <a:prstGeom prst="downArrow">
            <a:avLst/>
          </a:prstGeom>
          <a:solidFill>
            <a:schemeClr val="accent2">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v-LV" sz="3412" dirty="0"/>
          </a:p>
        </p:txBody>
      </p:sp>
      <mc:AlternateContent xmlns:mc="http://schemas.openxmlformats.org/markup-compatibility/2006">
        <mc:Choice xmlns:cx1="http://schemas.microsoft.com/office/drawing/2015/9/8/chartex" Requires="cx1">
          <p:graphicFrame>
            <p:nvGraphicFramePr>
              <p:cNvPr id="14" name="Chart 13">
                <a:extLst>
                  <a:ext uri="{FF2B5EF4-FFF2-40B4-BE49-F238E27FC236}">
                    <a16:creationId xmlns:a16="http://schemas.microsoft.com/office/drawing/2014/main" id="{174C4394-3AB5-4912-ADB1-E51CAC132F0C}"/>
                  </a:ext>
                </a:extLst>
              </p:cNvPr>
              <p:cNvGraphicFramePr/>
              <p:nvPr/>
            </p:nvGraphicFramePr>
            <p:xfrm>
              <a:off x="9924350" y="4898433"/>
              <a:ext cx="2499429" cy="4429760"/>
            </p:xfrm>
            <a:graphic>
              <a:graphicData uri="http://schemas.microsoft.com/office/drawing/2014/chartex">
                <cx:chart xmlns:cx="http://schemas.microsoft.com/office/drawing/2014/chartex" xmlns:r="http://schemas.openxmlformats.org/officeDocument/2006/relationships" r:id="rId8"/>
              </a:graphicData>
            </a:graphic>
          </p:graphicFrame>
        </mc:Choice>
        <mc:Fallback>
          <p:pic>
            <p:nvPicPr>
              <p:cNvPr id="14" name="Chart 13">
                <a:extLst>
                  <a:ext uri="{FF2B5EF4-FFF2-40B4-BE49-F238E27FC236}">
                    <a16:creationId xmlns:a16="http://schemas.microsoft.com/office/drawing/2014/main" id="{174C4394-3AB5-4912-ADB1-E51CAC132F0C}"/>
                  </a:ext>
                </a:extLst>
              </p:cNvPr>
              <p:cNvPicPr>
                <a:picLocks noGrp="1" noRot="1" noChangeAspect="1" noMove="1" noResize="1" noEditPoints="1" noAdjustHandles="1" noChangeArrowheads="1" noChangeShapeType="1"/>
              </p:cNvPicPr>
              <p:nvPr/>
            </p:nvPicPr>
            <p:blipFill>
              <a:blip r:embed="rId9"/>
              <a:stretch>
                <a:fillRect/>
              </a:stretch>
            </p:blipFill>
            <p:spPr>
              <a:xfrm>
                <a:off x="9924350" y="4898433"/>
                <a:ext cx="2499429" cy="4429760"/>
              </a:xfrm>
              <a:prstGeom prst="rect">
                <a:avLst/>
              </a:prstGeom>
            </p:spPr>
          </p:pic>
        </mc:Fallback>
      </mc:AlternateContent>
      <p:sp>
        <p:nvSpPr>
          <p:cNvPr id="15" name="TextBox 14">
            <a:extLst>
              <a:ext uri="{FF2B5EF4-FFF2-40B4-BE49-F238E27FC236}">
                <a16:creationId xmlns:a16="http://schemas.microsoft.com/office/drawing/2014/main" id="{34B827A9-9043-46F4-9404-7BB3215A07D8}"/>
              </a:ext>
            </a:extLst>
          </p:cNvPr>
          <p:cNvSpPr txBox="1"/>
          <p:nvPr/>
        </p:nvSpPr>
        <p:spPr>
          <a:xfrm>
            <a:off x="942602" y="4398367"/>
            <a:ext cx="4042837" cy="617733"/>
          </a:xfrm>
          <a:prstGeom prst="rect">
            <a:avLst/>
          </a:prstGeom>
          <a:noFill/>
        </p:spPr>
        <p:txBody>
          <a:bodyPr wrap="square">
            <a:spAutoFit/>
          </a:bodyPr>
          <a:lstStyle/>
          <a:p>
            <a:r>
              <a:rPr lang="lv-LV" sz="1707" dirty="0">
                <a:latin typeface="Verdana Pro Cond Light" panose="020B0306030504040204" pitchFamily="34" charset="0"/>
              </a:rPr>
              <a:t>NODARBINĀTIE SADALĪJUMĀ PA TAUTSAIMNIECĪBAS NOZARĒM</a:t>
            </a:r>
          </a:p>
        </p:txBody>
      </p:sp>
      <p:sp>
        <p:nvSpPr>
          <p:cNvPr id="17" name="TextBox 16">
            <a:extLst>
              <a:ext uri="{FF2B5EF4-FFF2-40B4-BE49-F238E27FC236}">
                <a16:creationId xmlns:a16="http://schemas.microsoft.com/office/drawing/2014/main" id="{DFA58466-28F4-489B-8375-DDB19FB329C1}"/>
              </a:ext>
            </a:extLst>
          </p:cNvPr>
          <p:cNvSpPr txBox="1"/>
          <p:nvPr/>
        </p:nvSpPr>
        <p:spPr>
          <a:xfrm>
            <a:off x="9828183" y="4398368"/>
            <a:ext cx="2815983" cy="617733"/>
          </a:xfrm>
          <a:prstGeom prst="rect">
            <a:avLst/>
          </a:prstGeom>
          <a:noFill/>
        </p:spPr>
        <p:txBody>
          <a:bodyPr wrap="square">
            <a:spAutoFit/>
          </a:bodyPr>
          <a:lstStyle/>
          <a:p>
            <a:r>
              <a:rPr lang="lv-LV" sz="1707" dirty="0">
                <a:latin typeface="Verdana Pro Cond Light" panose="020B0306030504040204" pitchFamily="34" charset="0"/>
              </a:rPr>
              <a:t>BEZDARBNIEKI PĒC DARBA MEKLĒŠANAS ILGUMA</a:t>
            </a:r>
          </a:p>
        </p:txBody>
      </p:sp>
      <p:sp>
        <p:nvSpPr>
          <p:cNvPr id="18" name="TextBox 17">
            <a:extLst>
              <a:ext uri="{FF2B5EF4-FFF2-40B4-BE49-F238E27FC236}">
                <a16:creationId xmlns:a16="http://schemas.microsoft.com/office/drawing/2014/main" id="{F24B292F-7AB0-4B04-9F49-4192FBFC1D6E}"/>
              </a:ext>
            </a:extLst>
          </p:cNvPr>
          <p:cNvSpPr txBox="1"/>
          <p:nvPr/>
        </p:nvSpPr>
        <p:spPr>
          <a:xfrm>
            <a:off x="12687407" y="4351934"/>
            <a:ext cx="2815983" cy="617733"/>
          </a:xfrm>
          <a:prstGeom prst="rect">
            <a:avLst/>
          </a:prstGeom>
          <a:noFill/>
        </p:spPr>
        <p:txBody>
          <a:bodyPr wrap="square">
            <a:spAutoFit/>
          </a:bodyPr>
          <a:lstStyle/>
          <a:p>
            <a:r>
              <a:rPr lang="lv-LV" sz="1707" dirty="0">
                <a:latin typeface="Verdana Pro Cond Light" panose="020B0306030504040204" pitchFamily="34" charset="0"/>
              </a:rPr>
              <a:t>EKONOMISKI NEAKTĪVIE IEDĪVOTĀJI PĒC STATUSA</a:t>
            </a:r>
          </a:p>
        </p:txBody>
      </p:sp>
      <p:sp>
        <p:nvSpPr>
          <p:cNvPr id="19" name="TextBox 18">
            <a:extLst>
              <a:ext uri="{FF2B5EF4-FFF2-40B4-BE49-F238E27FC236}">
                <a16:creationId xmlns:a16="http://schemas.microsoft.com/office/drawing/2014/main" id="{F52B9327-6897-4F56-849E-5E12FA3F1931}"/>
              </a:ext>
            </a:extLst>
          </p:cNvPr>
          <p:cNvSpPr txBox="1"/>
          <p:nvPr/>
        </p:nvSpPr>
        <p:spPr>
          <a:xfrm>
            <a:off x="948533" y="1460733"/>
            <a:ext cx="2045545" cy="617733"/>
          </a:xfrm>
          <a:prstGeom prst="rect">
            <a:avLst/>
          </a:prstGeom>
          <a:noFill/>
        </p:spPr>
        <p:txBody>
          <a:bodyPr wrap="square">
            <a:spAutoFit/>
          </a:bodyPr>
          <a:lstStyle/>
          <a:p>
            <a:r>
              <a:rPr lang="lv-LV" sz="1707" dirty="0">
                <a:latin typeface="Verdana Pro Cond Light" panose="020B0306030504040204" pitchFamily="34" charset="0"/>
              </a:rPr>
              <a:t>Tūkstošos,  15-74 gadu vecuma grupa</a:t>
            </a:r>
          </a:p>
        </p:txBody>
      </p:sp>
      <p:sp>
        <p:nvSpPr>
          <p:cNvPr id="7" name="Rectangle 6">
            <a:extLst>
              <a:ext uri="{FF2B5EF4-FFF2-40B4-BE49-F238E27FC236}">
                <a16:creationId xmlns:a16="http://schemas.microsoft.com/office/drawing/2014/main" id="{E5DB2166-A365-4138-BC54-DC29380D9AD6}"/>
              </a:ext>
            </a:extLst>
          </p:cNvPr>
          <p:cNvSpPr/>
          <p:nvPr/>
        </p:nvSpPr>
        <p:spPr>
          <a:xfrm>
            <a:off x="10891785" y="7098454"/>
            <a:ext cx="1395307" cy="2099733"/>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sz="3412"/>
          </a:p>
        </p:txBody>
      </p:sp>
      <p:sp>
        <p:nvSpPr>
          <p:cNvPr id="22" name="TextBox 21">
            <a:extLst>
              <a:ext uri="{FF2B5EF4-FFF2-40B4-BE49-F238E27FC236}">
                <a16:creationId xmlns:a16="http://schemas.microsoft.com/office/drawing/2014/main" id="{321E589E-4F0B-41D8-9A2E-EE1BC80D1354}"/>
              </a:ext>
            </a:extLst>
          </p:cNvPr>
          <p:cNvSpPr txBox="1"/>
          <p:nvPr/>
        </p:nvSpPr>
        <p:spPr>
          <a:xfrm>
            <a:off x="11333275" y="7137527"/>
            <a:ext cx="967363" cy="530017"/>
          </a:xfrm>
          <a:prstGeom prst="rect">
            <a:avLst/>
          </a:prstGeom>
          <a:noFill/>
        </p:spPr>
        <p:txBody>
          <a:bodyPr wrap="square">
            <a:spAutoFit/>
          </a:bodyPr>
          <a:lstStyle/>
          <a:p>
            <a:r>
              <a:rPr lang="lv-LV" sz="2844" dirty="0">
                <a:solidFill>
                  <a:srgbClr val="C00000"/>
                </a:solidFill>
                <a:latin typeface="+mj-lt"/>
              </a:rPr>
              <a:t>30%</a:t>
            </a:r>
          </a:p>
        </p:txBody>
      </p:sp>
    </p:spTree>
    <p:extLst>
      <p:ext uri="{BB962C8B-B14F-4D97-AF65-F5344CB8AC3E}">
        <p14:creationId xmlns:p14="http://schemas.microsoft.com/office/powerpoint/2010/main" val="276606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6C59AAB-DFF9-4EF0-B524-E38686176DA4}"/>
              </a:ext>
            </a:extLst>
          </p:cNvPr>
          <p:cNvGraphicFramePr/>
          <p:nvPr/>
        </p:nvGraphicFramePr>
        <p:xfrm>
          <a:off x="298293" y="2418143"/>
          <a:ext cx="7992532" cy="69296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34DE19AA-C4F4-410D-9EF5-6DAB64EA97EC}"/>
              </a:ext>
            </a:extLst>
          </p:cNvPr>
          <p:cNvGraphicFramePr>
            <a:graphicFrameLocks noGrp="1"/>
          </p:cNvGraphicFramePr>
          <p:nvPr/>
        </p:nvGraphicFramePr>
        <p:xfrm>
          <a:off x="901119" y="1568410"/>
          <a:ext cx="6786881" cy="563880"/>
        </p:xfrm>
        <a:graphic>
          <a:graphicData uri="http://schemas.openxmlformats.org/drawingml/2006/table">
            <a:tbl>
              <a:tblPr firstRow="1" firstCol="1" bandRow="1">
                <a:tableStyleId>{5C22544A-7EE6-4342-B048-85BDC9FD1C3A}</a:tableStyleId>
              </a:tblPr>
              <a:tblGrid>
                <a:gridCol w="6786881">
                  <a:extLst>
                    <a:ext uri="{9D8B030D-6E8A-4147-A177-3AD203B41FA5}">
                      <a16:colId xmlns:a16="http://schemas.microsoft.com/office/drawing/2014/main" val="2818368691"/>
                    </a:ext>
                  </a:extLst>
                </a:gridCol>
              </a:tblGrid>
              <a:tr h="563541">
                <a:tc>
                  <a:txBody>
                    <a:bodyPr/>
                    <a:lstStyle/>
                    <a:p>
                      <a:pPr algn="ctr"/>
                      <a:r>
                        <a:rPr lang="lv-LV" sz="2300" dirty="0">
                          <a:solidFill>
                            <a:schemeClr val="tx1"/>
                          </a:solidFill>
                          <a:effectLst/>
                          <a:latin typeface="Verdana Pro Cond Light" panose="020B0306030504040204" pitchFamily="34" charset="0"/>
                        </a:rPr>
                        <a:t>TOP 20 profesijas pēc piešķirtā bezdarbnieka statusa</a:t>
                      </a:r>
                    </a:p>
                    <a:p>
                      <a:pPr algn="ctr"/>
                      <a:r>
                        <a:rPr lang="lv-LV" sz="1400" b="0" dirty="0">
                          <a:solidFill>
                            <a:schemeClr val="tx1"/>
                          </a:solidFill>
                          <a:effectLst/>
                          <a:latin typeface="Verdana Pro Cond Light" panose="020B0306030504040204" pitchFamily="34" charset="0"/>
                        </a:rPr>
                        <a:t>2022.gada 1.oktobris – 2022.gada 19.decembris</a:t>
                      </a:r>
                      <a:endParaRPr lang="lv-LV" sz="2000" b="0" dirty="0">
                        <a:solidFill>
                          <a:schemeClr val="tx1"/>
                        </a:solidFill>
                        <a:effectLst/>
                        <a:latin typeface="Verdana Pro Cond Light" panose="020B0306030504040204" pitchFamily="34" charset="0"/>
                        <a:ea typeface="Calibri" panose="020F0502020204030204" pitchFamily="34"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161806848"/>
                  </a:ext>
                </a:extLst>
              </a:tr>
            </a:tbl>
          </a:graphicData>
        </a:graphic>
      </p:graphicFrame>
      <p:graphicFrame>
        <p:nvGraphicFramePr>
          <p:cNvPr id="5" name="Chart 4">
            <a:extLst>
              <a:ext uri="{FF2B5EF4-FFF2-40B4-BE49-F238E27FC236}">
                <a16:creationId xmlns:a16="http://schemas.microsoft.com/office/drawing/2014/main" id="{62518BEA-ED64-437A-8007-218E895B6BB3}"/>
              </a:ext>
            </a:extLst>
          </p:cNvPr>
          <p:cNvGraphicFramePr/>
          <p:nvPr/>
        </p:nvGraphicFramePr>
        <p:xfrm>
          <a:off x="8792050" y="2430710"/>
          <a:ext cx="7992532" cy="69296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4E0B09DF-0F73-4813-9573-925D400BE35B}"/>
              </a:ext>
            </a:extLst>
          </p:cNvPr>
          <p:cNvGraphicFramePr>
            <a:graphicFrameLocks noGrp="1"/>
          </p:cNvGraphicFramePr>
          <p:nvPr/>
        </p:nvGraphicFramePr>
        <p:xfrm>
          <a:off x="9652265" y="1523492"/>
          <a:ext cx="6786881" cy="563880"/>
        </p:xfrm>
        <a:graphic>
          <a:graphicData uri="http://schemas.openxmlformats.org/drawingml/2006/table">
            <a:tbl>
              <a:tblPr firstRow="1" firstCol="1" bandRow="1">
                <a:tableStyleId>{5C22544A-7EE6-4342-B048-85BDC9FD1C3A}</a:tableStyleId>
              </a:tblPr>
              <a:tblGrid>
                <a:gridCol w="6786881">
                  <a:extLst>
                    <a:ext uri="{9D8B030D-6E8A-4147-A177-3AD203B41FA5}">
                      <a16:colId xmlns:a16="http://schemas.microsoft.com/office/drawing/2014/main" val="2818368691"/>
                    </a:ext>
                  </a:extLst>
                </a:gridCol>
              </a:tblGrid>
              <a:tr h="563541">
                <a:tc>
                  <a:txBody>
                    <a:bodyPr/>
                    <a:lstStyle/>
                    <a:p>
                      <a:pPr algn="ctr"/>
                      <a:r>
                        <a:rPr lang="lv-LV" sz="2300" dirty="0">
                          <a:solidFill>
                            <a:schemeClr val="tx1"/>
                          </a:solidFill>
                          <a:effectLst/>
                          <a:latin typeface="Verdana Pro Cond Light" panose="020B0306030504040204" pitchFamily="34" charset="0"/>
                        </a:rPr>
                        <a:t>TOP 20 profesijas</a:t>
                      </a:r>
                      <a:r>
                        <a:rPr lang="lv-LV" sz="2300" b="1" kern="1200" dirty="0">
                          <a:solidFill>
                            <a:schemeClr val="tx1"/>
                          </a:solidFill>
                          <a:effectLst/>
                          <a:latin typeface="Verdana Pro Cond Light" panose="020B0306030504040204" pitchFamily="34" charset="0"/>
                          <a:ea typeface="+mn-ea"/>
                          <a:cs typeface="+mn-cs"/>
                        </a:rPr>
                        <a:t>, kas iekārtojušās darbā</a:t>
                      </a:r>
                      <a:endParaRPr lang="lv-LV" sz="2300" dirty="0">
                        <a:solidFill>
                          <a:schemeClr val="tx1"/>
                        </a:solidFill>
                        <a:effectLst/>
                        <a:latin typeface="Verdana Pro Cond Light" panose="020B0306030504040204" pitchFamily="34" charset="0"/>
                      </a:endParaRPr>
                    </a:p>
                    <a:p>
                      <a:pPr algn="ctr"/>
                      <a:r>
                        <a:rPr lang="lv-LV" sz="1400" b="0" dirty="0">
                          <a:solidFill>
                            <a:schemeClr val="tx1"/>
                          </a:solidFill>
                          <a:effectLst/>
                          <a:latin typeface="Verdana Pro Cond Light" panose="020B0306030504040204" pitchFamily="34" charset="0"/>
                        </a:rPr>
                        <a:t>2022.gada 1.oktobris – 2022.gada 19.decembris</a:t>
                      </a:r>
                      <a:endParaRPr lang="lv-LV" sz="2000" b="0" dirty="0">
                        <a:solidFill>
                          <a:schemeClr val="tx1"/>
                        </a:solidFill>
                        <a:effectLst/>
                        <a:latin typeface="Verdana Pro Cond Light" panose="020B0306030504040204" pitchFamily="34" charset="0"/>
                        <a:ea typeface="Calibri" panose="020F0502020204030204" pitchFamily="34" charset="0"/>
                        <a:cs typeface="Times New Roman" panose="02020603050405020304" pitchFamily="18" charset="0"/>
                      </a:endParaRPr>
                    </a:p>
                  </a:txBody>
                  <a:tcPr marL="0" marR="0" marT="0" marB="0" anchor="ctr">
                    <a:noFill/>
                  </a:tcPr>
                </a:tc>
                <a:extLst>
                  <a:ext uri="{0D108BD9-81ED-4DB2-BD59-A6C34878D82A}">
                    <a16:rowId xmlns:a16="http://schemas.microsoft.com/office/drawing/2014/main" val="161806848"/>
                  </a:ext>
                </a:extLst>
              </a:tr>
            </a:tbl>
          </a:graphicData>
        </a:graphic>
      </p:graphicFrame>
      <p:sp>
        <p:nvSpPr>
          <p:cNvPr id="7" name="Title 1">
            <a:extLst>
              <a:ext uri="{FF2B5EF4-FFF2-40B4-BE49-F238E27FC236}">
                <a16:creationId xmlns:a16="http://schemas.microsoft.com/office/drawing/2014/main" id="{52DD3485-6F87-4203-BECA-CF31823344AC}"/>
              </a:ext>
            </a:extLst>
          </p:cNvPr>
          <p:cNvSpPr txBox="1">
            <a:spLocks/>
          </p:cNvSpPr>
          <p:nvPr/>
        </p:nvSpPr>
        <p:spPr>
          <a:xfrm>
            <a:off x="770819" y="433498"/>
            <a:ext cx="15668328" cy="786540"/>
          </a:xfrm>
          <a:prstGeom prst="rect">
            <a:avLst/>
          </a:prstGeom>
        </p:spPr>
        <p:txBody>
          <a:bodyPr vert="horz" lIns="130048" tIns="65024" rIns="130048" bIns="65024" rtlCol="0" anchor="t">
            <a:normAutofit/>
          </a:bodyPr>
          <a:lstStyle>
            <a:lvl1pPr algn="l" defTabSz="914400" rtl="0" eaLnBrk="1" latinLnBrk="0" hangingPunct="1">
              <a:lnSpc>
                <a:spcPct val="90000"/>
              </a:lnSpc>
              <a:spcBef>
                <a:spcPct val="0"/>
              </a:spcBef>
              <a:buNone/>
              <a:defRPr sz="2400" b="1" kern="1200">
                <a:solidFill>
                  <a:schemeClr val="tx1"/>
                </a:solidFill>
                <a:latin typeface="Segoe UI Light" panose="020B0502040204020203" pitchFamily="34" charset="0"/>
                <a:ea typeface="Verdana" panose="020B0604030504040204" pitchFamily="34" charset="0"/>
                <a:cs typeface="Verdana" panose="020B0604030504040204" pitchFamily="34" charset="0"/>
              </a:defRPr>
            </a:lvl1pPr>
          </a:lstStyle>
          <a:p>
            <a:r>
              <a:rPr lang="lv-LV" sz="3413" cap="all" dirty="0">
                <a:solidFill>
                  <a:srgbClr val="228B9D"/>
                </a:solidFill>
                <a:ea typeface="+mn-ea"/>
                <a:cs typeface="Segoe UI" panose="020B0502040204020203" pitchFamily="34" charset="0"/>
              </a:rPr>
              <a:t>DARBA TIRGŪ LIELA MAINĪBA ZEMI ATALGOTĀS PROFESIJĀS</a:t>
            </a:r>
          </a:p>
        </p:txBody>
      </p:sp>
      <p:sp>
        <p:nvSpPr>
          <p:cNvPr id="8" name="TextBox 7">
            <a:extLst>
              <a:ext uri="{FF2B5EF4-FFF2-40B4-BE49-F238E27FC236}">
                <a16:creationId xmlns:a16="http://schemas.microsoft.com/office/drawing/2014/main" id="{D92CECA1-F84C-4613-907B-DF0626DF979C}"/>
              </a:ext>
            </a:extLst>
          </p:cNvPr>
          <p:cNvSpPr txBox="1"/>
          <p:nvPr/>
        </p:nvSpPr>
        <p:spPr>
          <a:xfrm>
            <a:off x="213276" y="9331997"/>
            <a:ext cx="2685975" cy="289310"/>
          </a:xfrm>
          <a:prstGeom prst="rect">
            <a:avLst/>
          </a:prstGeom>
          <a:noFill/>
        </p:spPr>
        <p:txBody>
          <a:bodyPr wrap="square" rtlCol="0">
            <a:spAutoFit/>
          </a:bodyPr>
          <a:lstStyle/>
          <a:p>
            <a:pPr defTabSz="975345">
              <a:defRPr/>
            </a:pPr>
            <a:r>
              <a:rPr lang="lv-LV" sz="1280" dirty="0">
                <a:latin typeface="Segoe UI Light" panose="020B0502040204020203" pitchFamily="34" charset="0"/>
                <a:ea typeface="Verdana" panose="020B0604030504040204" pitchFamily="34" charset="0"/>
                <a:cs typeface="Verdana" panose="020B0604030504040204" pitchFamily="34" charset="0"/>
              </a:rPr>
              <a:t>Avots</a:t>
            </a:r>
            <a:r>
              <a:rPr lang="en-US" sz="1280" dirty="0">
                <a:latin typeface="Segoe UI Light" panose="020B0502040204020203" pitchFamily="34" charset="0"/>
                <a:ea typeface="Verdana" panose="020B0604030504040204" pitchFamily="34" charset="0"/>
                <a:cs typeface="Verdana" panose="020B0604030504040204" pitchFamily="34" charset="0"/>
              </a:rPr>
              <a:t>: </a:t>
            </a:r>
            <a:r>
              <a:rPr lang="lv-LV" sz="1280" dirty="0">
                <a:latin typeface="Segoe UI Light" panose="020B0502040204020203" pitchFamily="34" charset="0"/>
                <a:ea typeface="Verdana" panose="020B0604030504040204" pitchFamily="34" charset="0"/>
                <a:cs typeface="Verdana" panose="020B0604030504040204" pitchFamily="34" charset="0"/>
              </a:rPr>
              <a:t>NVA, VID</a:t>
            </a:r>
            <a:endParaRPr lang="en-US" sz="1280" dirty="0">
              <a:latin typeface="Segoe UI Light" panose="020B0502040204020203"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230870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FD8205D7-F4DB-479B-B9F4-0B9B24C6B7F9}"/>
              </a:ext>
            </a:extLst>
          </p:cNvPr>
          <p:cNvGraphicFramePr/>
          <p:nvPr>
            <p:extLst>
              <p:ext uri="{D42A27DB-BD31-4B8C-83A1-F6EECF244321}">
                <p14:modId xmlns:p14="http://schemas.microsoft.com/office/powerpoint/2010/main" val="2997106561"/>
              </p:ext>
            </p:extLst>
          </p:nvPr>
        </p:nvGraphicFramePr>
        <p:xfrm>
          <a:off x="413294" y="2508705"/>
          <a:ext cx="8534400" cy="6223413"/>
        </p:xfrm>
        <a:graphic>
          <a:graphicData uri="http://schemas.openxmlformats.org/drawingml/2006/chart">
            <c:chart xmlns:c="http://schemas.openxmlformats.org/drawingml/2006/chart" xmlns:r="http://schemas.openxmlformats.org/officeDocument/2006/relationships" r:id="rId3"/>
          </a:graphicData>
        </a:graphic>
      </p:graphicFrame>
      <p:sp>
        <p:nvSpPr>
          <p:cNvPr id="24" name="Title 1"/>
          <p:cNvSpPr>
            <a:spLocks noGrp="1"/>
          </p:cNvSpPr>
          <p:nvPr>
            <p:ph type="title"/>
          </p:nvPr>
        </p:nvSpPr>
        <p:spPr>
          <a:xfrm>
            <a:off x="3695655" y="375574"/>
            <a:ext cx="10504077" cy="744135"/>
          </a:xfrm>
        </p:spPr>
        <p:txBody>
          <a:bodyPr vert="horz" lIns="130048" tIns="65025" rIns="130048" bIns="65025" rtlCol="0" anchor="b">
            <a:noAutofit/>
          </a:bodyPr>
          <a:lstStyle/>
          <a:p>
            <a:pPr fontAlgn="base">
              <a:lnSpc>
                <a:spcPct val="100000"/>
              </a:lnSpc>
              <a:spcAft>
                <a:spcPct val="0"/>
              </a:spcAft>
            </a:pPr>
            <a:r>
              <a:rPr lang="lv-LV" altLang="lv-LV" sz="2845" b="0" cap="all" dirty="0">
                <a:solidFill>
                  <a:srgbClr val="00859B"/>
                </a:solidFill>
                <a:latin typeface="Verdana" panose="020B0604030504040204" pitchFamily="34" charset="0"/>
                <a:cs typeface="Segoe UI Light" panose="020B0502040204020203" pitchFamily="34" charset="0"/>
              </a:rPr>
              <a:t>Ekonomikas izaugsmes Mērķa scenārijs</a:t>
            </a:r>
          </a:p>
        </p:txBody>
      </p:sp>
      <p:sp>
        <p:nvSpPr>
          <p:cNvPr id="26" name="Rectangle 4"/>
          <p:cNvSpPr>
            <a:spLocks noChangeArrowheads="1"/>
          </p:cNvSpPr>
          <p:nvPr/>
        </p:nvSpPr>
        <p:spPr bwMode="auto">
          <a:xfrm>
            <a:off x="2565958" y="1693755"/>
            <a:ext cx="50918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587024"/>
            <a:r>
              <a:rPr lang="lv-LV" altLang="lv-LV" sz="2000" dirty="0">
                <a:latin typeface="Segoe UI Light" panose="020B0502040204020203" pitchFamily="34" charset="0"/>
                <a:cs typeface="Segoe UI" panose="020B0502040204020203" pitchFamily="34" charset="0"/>
              </a:rPr>
              <a:t>IKP</a:t>
            </a:r>
            <a:r>
              <a:rPr lang="en-US" altLang="lv-LV" sz="2000" dirty="0">
                <a:latin typeface="Segoe UI Light" panose="020B0502040204020203" pitchFamily="34" charset="0"/>
                <a:cs typeface="Segoe UI" panose="020B0502040204020203" pitchFamily="34" charset="0"/>
              </a:rPr>
              <a:t> </a:t>
            </a:r>
            <a:endParaRPr lang="lv-LV" altLang="lv-LV" sz="2000" dirty="0">
              <a:latin typeface="Segoe UI Light" panose="020B0502040204020203" pitchFamily="34" charset="0"/>
              <a:cs typeface="Segoe UI" panose="020B0502040204020203" pitchFamily="34" charset="0"/>
            </a:endParaRPr>
          </a:p>
          <a:p>
            <a:pPr defTabSz="587024"/>
            <a:r>
              <a:rPr lang="lv-LV" altLang="lv-LV" sz="1600" dirty="0">
                <a:latin typeface="Segoe UI Light" panose="020B0502040204020203" pitchFamily="34" charset="0"/>
                <a:cs typeface="Segoe UI" panose="020B0502040204020203" pitchFamily="34" charset="0"/>
              </a:rPr>
              <a:t>Salīdzināmās cenās</a:t>
            </a:r>
            <a:r>
              <a:rPr lang="en-US" altLang="lv-LV" sz="1600" dirty="0">
                <a:latin typeface="Segoe UI Light" panose="020B0502040204020203" pitchFamily="34" charset="0"/>
                <a:cs typeface="Segoe UI" panose="020B0502040204020203" pitchFamily="34" charset="0"/>
              </a:rPr>
              <a:t>, 20</a:t>
            </a:r>
            <a:r>
              <a:rPr lang="lv-LV" altLang="lv-LV" sz="1600" dirty="0">
                <a:latin typeface="Segoe UI Light" panose="020B0502040204020203" pitchFamily="34" charset="0"/>
                <a:cs typeface="Segoe UI" panose="020B0502040204020203" pitchFamily="34" charset="0"/>
              </a:rPr>
              <a:t>21.gads</a:t>
            </a:r>
            <a:r>
              <a:rPr lang="en-US" altLang="lv-LV" sz="1600" dirty="0">
                <a:latin typeface="Segoe UI Light" panose="020B0502040204020203" pitchFamily="34" charset="0"/>
                <a:cs typeface="Segoe UI" panose="020B0502040204020203" pitchFamily="34" charset="0"/>
              </a:rPr>
              <a:t> = 100</a:t>
            </a:r>
            <a:endParaRPr lang="lv-LV" altLang="lv-LV" sz="1600" dirty="0">
              <a:solidFill>
                <a:prstClr val="black"/>
              </a:solidFill>
              <a:latin typeface="Segoe UI Light" panose="020B0502040204020203" pitchFamily="34" charset="0"/>
              <a:cs typeface="Segoe UI" panose="020B0502040204020203" pitchFamily="34" charset="0"/>
            </a:endParaRPr>
          </a:p>
        </p:txBody>
      </p:sp>
      <p:sp>
        <p:nvSpPr>
          <p:cNvPr id="11" name="Slide Number Placeholder 1"/>
          <p:cNvSpPr txBox="1">
            <a:spLocks/>
          </p:cNvSpPr>
          <p:nvPr/>
        </p:nvSpPr>
        <p:spPr>
          <a:xfrm>
            <a:off x="16709544" y="9287850"/>
            <a:ext cx="577992" cy="433492"/>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C253BEA-5C99-48DB-9FD2-EA6B203FEBF6}" type="slidenum">
              <a:rPr lang="en-US" altLang="lv-LV" sz="1422">
                <a:solidFill>
                  <a:schemeClr val="tx1">
                    <a:tint val="75000"/>
                  </a:schemeClr>
                </a:solidFill>
                <a:latin typeface="Segoe UI Light" panose="020B0502040204020203" pitchFamily="34" charset="0"/>
              </a:rPr>
              <a:pPr algn="r"/>
              <a:t>7</a:t>
            </a:fld>
            <a:endParaRPr lang="en-US" altLang="lv-LV" sz="1422" dirty="0">
              <a:solidFill>
                <a:schemeClr val="tx1">
                  <a:tint val="75000"/>
                </a:schemeClr>
              </a:solidFill>
              <a:latin typeface="Segoe UI Light" panose="020B0502040204020203" pitchFamily="34" charset="0"/>
            </a:endParaRPr>
          </a:p>
        </p:txBody>
      </p:sp>
      <p:sp>
        <p:nvSpPr>
          <p:cNvPr id="14" name="TextBox 13"/>
          <p:cNvSpPr txBox="1"/>
          <p:nvPr/>
        </p:nvSpPr>
        <p:spPr>
          <a:xfrm>
            <a:off x="27474" y="9173333"/>
            <a:ext cx="2685976" cy="276999"/>
          </a:xfrm>
          <a:prstGeom prst="rect">
            <a:avLst/>
          </a:prstGeom>
          <a:noFill/>
        </p:spPr>
        <p:txBody>
          <a:bodyPr wrap="square" rtlCol="0">
            <a:spAutoFit/>
          </a:bodyPr>
          <a:lstStyle/>
          <a:p>
            <a:pPr defTabSz="975364">
              <a:defRPr/>
            </a:pPr>
            <a:r>
              <a:rPr lang="lv-LV" sz="1200" b="0" dirty="0">
                <a:latin typeface="Segoe UI Light" panose="020B0502040204020203" pitchFamily="34" charset="0"/>
                <a:ea typeface="Verdana" panose="020B0604030504040204" pitchFamily="34" charset="0"/>
                <a:cs typeface="Verdana" panose="020B0604030504040204" pitchFamily="34" charset="0"/>
              </a:rPr>
              <a:t>Avots</a:t>
            </a:r>
            <a:r>
              <a:rPr lang="en-US" sz="1200" b="0" dirty="0">
                <a:latin typeface="Segoe UI Light" panose="020B0502040204020203" pitchFamily="34" charset="0"/>
                <a:ea typeface="Verdana" panose="020B0604030504040204" pitchFamily="34" charset="0"/>
                <a:cs typeface="Verdana" panose="020B0604030504040204" pitchFamily="34" charset="0"/>
              </a:rPr>
              <a:t>: </a:t>
            </a:r>
            <a:r>
              <a:rPr lang="lv-LV" sz="1200" b="0" dirty="0">
                <a:latin typeface="Segoe UI Light" panose="020B0502040204020203" pitchFamily="34" charset="0"/>
                <a:ea typeface="Verdana" panose="020B0604030504040204" pitchFamily="34" charset="0"/>
                <a:cs typeface="Verdana" panose="020B0604030504040204" pitchFamily="34" charset="0"/>
              </a:rPr>
              <a:t>CSP, EM prognozes</a:t>
            </a:r>
            <a:endParaRPr lang="en-US" sz="1200" b="0" dirty="0">
              <a:latin typeface="Segoe UI Light" panose="020B0502040204020203" pitchFamily="34" charset="0"/>
              <a:ea typeface="Verdana" panose="020B0604030504040204" pitchFamily="34" charset="0"/>
              <a:cs typeface="Verdana" panose="020B0604030504040204" pitchFamily="34" charset="0"/>
            </a:endParaRPr>
          </a:p>
        </p:txBody>
      </p:sp>
      <p:graphicFrame>
        <p:nvGraphicFramePr>
          <p:cNvPr id="15" name="Chart 14">
            <a:extLst>
              <a:ext uri="{FF2B5EF4-FFF2-40B4-BE49-F238E27FC236}">
                <a16:creationId xmlns:a16="http://schemas.microsoft.com/office/drawing/2014/main" id="{38614A5E-EBFD-4B89-9A47-04DD40207B4A}"/>
              </a:ext>
            </a:extLst>
          </p:cNvPr>
          <p:cNvGraphicFramePr/>
          <p:nvPr>
            <p:extLst>
              <p:ext uri="{D42A27DB-BD31-4B8C-83A1-F6EECF244321}">
                <p14:modId xmlns:p14="http://schemas.microsoft.com/office/powerpoint/2010/main" val="2280916532"/>
              </p:ext>
            </p:extLst>
          </p:nvPr>
        </p:nvGraphicFramePr>
        <p:xfrm>
          <a:off x="8906664" y="3044290"/>
          <a:ext cx="3901440" cy="563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9243F30F-F4F7-4793-B190-DD05AD5B453A}"/>
              </a:ext>
            </a:extLst>
          </p:cNvPr>
          <p:cNvGraphicFramePr/>
          <p:nvPr>
            <p:extLst>
              <p:ext uri="{D42A27DB-BD31-4B8C-83A1-F6EECF244321}">
                <p14:modId xmlns:p14="http://schemas.microsoft.com/office/powerpoint/2010/main" val="3403666791"/>
              </p:ext>
            </p:extLst>
          </p:nvPr>
        </p:nvGraphicFramePr>
        <p:xfrm>
          <a:off x="12828231" y="2973475"/>
          <a:ext cx="3901440" cy="570281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id="{51227E7A-53A4-4EB6-9B82-3686D251DE20}"/>
              </a:ext>
            </a:extLst>
          </p:cNvPr>
          <p:cNvSpPr/>
          <p:nvPr/>
        </p:nvSpPr>
        <p:spPr>
          <a:xfrm>
            <a:off x="10725428" y="2517450"/>
            <a:ext cx="1969440" cy="355034"/>
          </a:xfrm>
          <a:prstGeom prst="rect">
            <a:avLst/>
          </a:prstGeom>
        </p:spPr>
        <p:txBody>
          <a:bodyPr wrap="square">
            <a:spAutoFit/>
          </a:bodyPr>
          <a:lstStyle/>
          <a:p>
            <a:pPr algn="ctr"/>
            <a:r>
              <a:rPr lang="lv-LV" sz="1707" dirty="0">
                <a:latin typeface="Verdana" panose="020B0604030504040204" pitchFamily="34" charset="0"/>
                <a:ea typeface="Verdana" panose="020B0604030504040204" pitchFamily="34" charset="0"/>
                <a:cs typeface="Verdana" panose="020B0604030504040204" pitchFamily="34" charset="0"/>
              </a:rPr>
              <a:t>2022-2030</a:t>
            </a:r>
          </a:p>
        </p:txBody>
      </p:sp>
      <p:sp>
        <p:nvSpPr>
          <p:cNvPr id="19" name="Rectangle 18">
            <a:extLst>
              <a:ext uri="{FF2B5EF4-FFF2-40B4-BE49-F238E27FC236}">
                <a16:creationId xmlns:a16="http://schemas.microsoft.com/office/drawing/2014/main" id="{42881195-82E7-44AD-AEF5-B026A8297EF6}"/>
              </a:ext>
            </a:extLst>
          </p:cNvPr>
          <p:cNvSpPr/>
          <p:nvPr/>
        </p:nvSpPr>
        <p:spPr>
          <a:xfrm>
            <a:off x="14576584" y="2508706"/>
            <a:ext cx="1969440" cy="355034"/>
          </a:xfrm>
          <a:prstGeom prst="rect">
            <a:avLst/>
          </a:prstGeom>
        </p:spPr>
        <p:txBody>
          <a:bodyPr wrap="square">
            <a:spAutoFit/>
          </a:bodyPr>
          <a:lstStyle/>
          <a:p>
            <a:pPr algn="ctr"/>
            <a:r>
              <a:rPr lang="lv-LV" sz="1707" dirty="0">
                <a:latin typeface="Verdana" panose="020B0604030504040204" pitchFamily="34" charset="0"/>
                <a:ea typeface="Verdana" panose="020B0604030504040204" pitchFamily="34" charset="0"/>
                <a:cs typeface="Verdana" panose="020B0604030504040204" pitchFamily="34" charset="0"/>
              </a:rPr>
              <a:t>2031-2040</a:t>
            </a:r>
          </a:p>
        </p:txBody>
      </p:sp>
      <p:sp>
        <p:nvSpPr>
          <p:cNvPr id="21" name="Rectangle 4">
            <a:extLst>
              <a:ext uri="{FF2B5EF4-FFF2-40B4-BE49-F238E27FC236}">
                <a16:creationId xmlns:a16="http://schemas.microsoft.com/office/drawing/2014/main" id="{3023F199-4D01-49B7-B608-EAA035198874}"/>
              </a:ext>
            </a:extLst>
          </p:cNvPr>
          <p:cNvSpPr>
            <a:spLocks noChangeArrowheads="1"/>
          </p:cNvSpPr>
          <p:nvPr/>
        </p:nvSpPr>
        <p:spPr bwMode="auto">
          <a:xfrm>
            <a:off x="10857387" y="1693753"/>
            <a:ext cx="5091892" cy="70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587024"/>
            <a:r>
              <a:rPr lang="lv-LV" altLang="lv-LV" sz="2276" dirty="0">
                <a:latin typeface="Segoe UI Light" panose="020B0502040204020203" pitchFamily="34" charset="0"/>
                <a:cs typeface="Segoe UI" panose="020B0502040204020203" pitchFamily="34" charset="0"/>
              </a:rPr>
              <a:t>Nozaru izaugsme</a:t>
            </a:r>
          </a:p>
          <a:p>
            <a:pPr defTabSz="587024"/>
            <a:r>
              <a:rPr lang="lv-LV" altLang="lv-LV" sz="1707" b="0" dirty="0">
                <a:latin typeface="Segoe UI Light" panose="020B0502040204020203" pitchFamily="34" charset="0"/>
                <a:cs typeface="Segoe UI" panose="020B0502040204020203" pitchFamily="34" charset="0"/>
              </a:rPr>
              <a:t>vidējais pieaugums gadā, procentos</a:t>
            </a:r>
            <a:endParaRPr lang="lv-LV" altLang="lv-LV" sz="1707" b="0" dirty="0">
              <a:solidFill>
                <a:prstClr val="black"/>
              </a:solidFill>
              <a:latin typeface="Segoe UI Light" panose="020B0502040204020203" pitchFamily="34" charset="0"/>
              <a:cs typeface="Segoe UI" panose="020B0502040204020203" pitchFamily="34" charset="0"/>
            </a:endParaRPr>
          </a:p>
        </p:txBody>
      </p:sp>
      <p:cxnSp>
        <p:nvCxnSpPr>
          <p:cNvPr id="3" name="Straight Connector 2">
            <a:extLst>
              <a:ext uri="{FF2B5EF4-FFF2-40B4-BE49-F238E27FC236}">
                <a16:creationId xmlns:a16="http://schemas.microsoft.com/office/drawing/2014/main" id="{CBF0A290-AEFD-40A7-A64F-BE21FD544C03}"/>
              </a:ext>
            </a:extLst>
          </p:cNvPr>
          <p:cNvCxnSpPr>
            <a:cxnSpLocks/>
          </p:cNvCxnSpPr>
          <p:nvPr/>
        </p:nvCxnSpPr>
        <p:spPr>
          <a:xfrm flipV="1">
            <a:off x="946344" y="4675595"/>
            <a:ext cx="7723788" cy="3451238"/>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TextBox 27">
            <a:extLst>
              <a:ext uri="{FF2B5EF4-FFF2-40B4-BE49-F238E27FC236}">
                <a16:creationId xmlns:a16="http://schemas.microsoft.com/office/drawing/2014/main" id="{59FA8CCF-B00E-47FA-BD8A-C7D48F0AE2DF}"/>
              </a:ext>
            </a:extLst>
          </p:cNvPr>
          <p:cNvSpPr txBox="1"/>
          <p:nvPr/>
        </p:nvSpPr>
        <p:spPr>
          <a:xfrm rot="20152522">
            <a:off x="5588056" y="5089469"/>
            <a:ext cx="2593772" cy="37837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lnSpc>
                <a:spcPct val="107000"/>
              </a:lnSpc>
            </a:pPr>
            <a:r>
              <a:rPr lang="lv-LV" sz="1801" kern="1200" dirty="0" err="1">
                <a:solidFill>
                  <a:schemeClr val="tx1">
                    <a:lumMod val="65000"/>
                    <a:lumOff val="35000"/>
                  </a:schemeClr>
                </a:solidFill>
                <a:latin typeface="Gill Sans Nova Cond Lt" panose="020B0306020104020203" pitchFamily="34" charset="0"/>
                <a:ea typeface="Verdana" panose="020B0604030504040204" pitchFamily="34" charset="0"/>
                <a:cs typeface="Verdana" panose="020B0604030504040204" pitchFamily="34" charset="0"/>
              </a:rPr>
              <a:t>Piirms</a:t>
            </a:r>
            <a:r>
              <a:rPr lang="lv-LV" sz="1801" kern="1200" dirty="0">
                <a:solidFill>
                  <a:schemeClr val="tx1">
                    <a:lumMod val="65000"/>
                    <a:lumOff val="35000"/>
                  </a:schemeClr>
                </a:solidFill>
                <a:latin typeface="Gill Sans Nova Cond Lt" panose="020B0306020104020203" pitchFamily="34" charset="0"/>
                <a:ea typeface="Verdana" panose="020B0604030504040204" pitchFamily="34" charset="0"/>
                <a:cs typeface="Verdana" panose="020B0604030504040204" pitchFamily="34" charset="0"/>
              </a:rPr>
              <a:t> </a:t>
            </a:r>
            <a:r>
              <a:rPr lang="lv-LV" sz="1801" dirty="0">
                <a:solidFill>
                  <a:schemeClr val="tx1">
                    <a:lumMod val="65000"/>
                    <a:lumOff val="35000"/>
                  </a:schemeClr>
                </a:solidFill>
                <a:latin typeface="Gill Sans Nova Cond Lt" panose="020B0306020104020203" pitchFamily="34" charset="0"/>
                <a:ea typeface="Verdana" panose="020B0604030504040204" pitchFamily="34" charset="0"/>
                <a:cs typeface="Verdana" panose="020B0604030504040204" pitchFamily="34" charset="0"/>
              </a:rPr>
              <a:t>Covid-19 </a:t>
            </a:r>
            <a:r>
              <a:rPr lang="lv-LV" sz="1801" kern="1200" dirty="0">
                <a:solidFill>
                  <a:schemeClr val="tx1">
                    <a:lumMod val="65000"/>
                    <a:lumOff val="35000"/>
                  </a:schemeClr>
                </a:solidFill>
                <a:latin typeface="Gill Sans Nova Cond Lt" panose="020B0306020104020203" pitchFamily="34" charset="0"/>
                <a:ea typeface="Verdana" panose="020B0604030504040204" pitchFamily="34" charset="0"/>
                <a:cs typeface="Verdana" panose="020B0604030504040204" pitchFamily="34" charset="0"/>
              </a:rPr>
              <a:t>krīzes</a:t>
            </a:r>
            <a:r>
              <a:rPr lang="lv-LV" sz="1801" dirty="0">
                <a:solidFill>
                  <a:schemeClr val="tx1">
                    <a:lumMod val="65000"/>
                    <a:lumOff val="35000"/>
                  </a:schemeClr>
                </a:solidFill>
                <a:latin typeface="Gill Sans Nova Cond Lt" panose="020B0306020104020203" pitchFamily="34" charset="0"/>
                <a:ea typeface="Verdana" panose="020B0604030504040204" pitchFamily="34" charset="0"/>
                <a:cs typeface="Verdana" panose="020B0604030504040204" pitchFamily="34" charset="0"/>
              </a:rPr>
              <a:t> </a:t>
            </a:r>
            <a:r>
              <a:rPr lang="lv-LV" sz="1801" kern="1200" dirty="0">
                <a:solidFill>
                  <a:schemeClr val="tx1">
                    <a:lumMod val="65000"/>
                    <a:lumOff val="35000"/>
                  </a:schemeClr>
                </a:solidFill>
                <a:latin typeface="Gill Sans Nova Cond Lt" panose="020B0306020104020203" pitchFamily="34" charset="0"/>
                <a:ea typeface="Verdana" panose="020B0604030504040204" pitchFamily="34" charset="0"/>
                <a:cs typeface="Verdana" panose="020B0604030504040204" pitchFamily="34" charset="0"/>
              </a:rPr>
              <a:t>TRENDS</a:t>
            </a:r>
            <a:endParaRPr lang="lv-LV" sz="1801" dirty="0">
              <a:solidFill>
                <a:schemeClr val="tx1">
                  <a:lumMod val="65000"/>
                  <a:lumOff val="35000"/>
                </a:schemeClr>
              </a:solidFill>
              <a:latin typeface="Gill Sans Nova Cond Lt" panose="020B0306020104020203" pitchFamily="34" charset="0"/>
              <a:ea typeface="Calibri" panose="020F0502020204030204" pitchFamily="34" charset="0"/>
              <a:cs typeface="Times New Roman" panose="02020603050405020304" pitchFamily="18" charset="0"/>
            </a:endParaRPr>
          </a:p>
        </p:txBody>
      </p:sp>
      <p:cxnSp>
        <p:nvCxnSpPr>
          <p:cNvPr id="25" name="Straight Connector 24">
            <a:extLst>
              <a:ext uri="{FF2B5EF4-FFF2-40B4-BE49-F238E27FC236}">
                <a16:creationId xmlns:a16="http://schemas.microsoft.com/office/drawing/2014/main" id="{FC58AF34-6245-4FEA-ADDE-448B7B40E321}"/>
              </a:ext>
            </a:extLst>
          </p:cNvPr>
          <p:cNvCxnSpPr>
            <a:cxnSpLocks/>
          </p:cNvCxnSpPr>
          <p:nvPr/>
        </p:nvCxnSpPr>
        <p:spPr>
          <a:xfrm flipH="1">
            <a:off x="4680494" y="6448437"/>
            <a:ext cx="24058" cy="1889688"/>
          </a:xfrm>
          <a:prstGeom prst="line">
            <a:avLst/>
          </a:prstGeom>
          <a:ln w="19050">
            <a:solidFill>
              <a:srgbClr val="C00000">
                <a:alpha val="80000"/>
              </a:srgbClr>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5ADDD4D-376B-4BF6-B8A1-967F7A14F407}"/>
              </a:ext>
            </a:extLst>
          </p:cNvPr>
          <p:cNvCxnSpPr>
            <a:cxnSpLocks/>
          </p:cNvCxnSpPr>
          <p:nvPr/>
        </p:nvCxnSpPr>
        <p:spPr>
          <a:xfrm>
            <a:off x="4293831" y="6630824"/>
            <a:ext cx="0" cy="1707300"/>
          </a:xfrm>
          <a:prstGeom prst="line">
            <a:avLst/>
          </a:prstGeom>
          <a:ln w="19050">
            <a:solidFill>
              <a:srgbClr val="FF6969">
                <a:alpha val="40000"/>
              </a:srgbClr>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4117FF8-DAF1-42B1-B092-404EB08AA657}"/>
              </a:ext>
            </a:extLst>
          </p:cNvPr>
          <p:cNvSpPr txBox="1"/>
          <p:nvPr/>
        </p:nvSpPr>
        <p:spPr>
          <a:xfrm rot="19446523">
            <a:off x="6645670" y="3823847"/>
            <a:ext cx="3028746" cy="355034"/>
          </a:xfrm>
          <a:prstGeom prst="rect">
            <a:avLst/>
          </a:prstGeom>
          <a:noFill/>
        </p:spPr>
        <p:txBody>
          <a:bodyPr wrap="square" rtlCol="0">
            <a:spAutoFit/>
          </a:bodyPr>
          <a:lstStyle/>
          <a:p>
            <a:pPr algn="ctr"/>
            <a:r>
              <a:rPr lang="lv-LV" sz="1707" dirty="0">
                <a:solidFill>
                  <a:srgbClr val="FF6969"/>
                </a:solidFill>
                <a:latin typeface="Gill Sans Nova Cond Lt" panose="020B0306020104020203" pitchFamily="34" charset="0"/>
                <a:ea typeface="Calibri" panose="020F0502020204030204" pitchFamily="34" charset="0"/>
                <a:cs typeface="Arial" panose="020B0604020202020204" pitchFamily="34" charset="0"/>
              </a:rPr>
              <a:t>2020. gada mērķa scenārijs </a:t>
            </a:r>
          </a:p>
        </p:txBody>
      </p:sp>
      <p:sp>
        <p:nvSpPr>
          <p:cNvPr id="28" name="TextBox 27">
            <a:extLst>
              <a:ext uri="{FF2B5EF4-FFF2-40B4-BE49-F238E27FC236}">
                <a16:creationId xmlns:a16="http://schemas.microsoft.com/office/drawing/2014/main" id="{A105DE61-0954-4DEA-AA48-D9F7A8774C99}"/>
              </a:ext>
            </a:extLst>
          </p:cNvPr>
          <p:cNvSpPr txBox="1"/>
          <p:nvPr/>
        </p:nvSpPr>
        <p:spPr>
          <a:xfrm rot="16200000">
            <a:off x="3237806" y="7538065"/>
            <a:ext cx="1889688" cy="307777"/>
          </a:xfrm>
          <a:prstGeom prst="rect">
            <a:avLst/>
          </a:prstGeom>
          <a:noFill/>
        </p:spPr>
        <p:txBody>
          <a:bodyPr wrap="square" rtlCol="0">
            <a:spAutoFit/>
          </a:bodyPr>
          <a:lstStyle/>
          <a:p>
            <a:pPr algn="ctr"/>
            <a:r>
              <a:rPr lang="lv-LV" sz="1400" b="0" dirty="0">
                <a:solidFill>
                  <a:srgbClr val="FF4F4F"/>
                </a:solidFill>
                <a:latin typeface="Gill Sans Nova Cond Lt" panose="020B0306020104020203" pitchFamily="34" charset="0"/>
                <a:ea typeface="Calibri" panose="020F0502020204030204" pitchFamily="34" charset="0"/>
                <a:cs typeface="Arial" panose="020B0604020202020204" pitchFamily="34" charset="0"/>
              </a:rPr>
              <a:t>2020. gada mērķa scenārijs </a:t>
            </a:r>
          </a:p>
        </p:txBody>
      </p:sp>
      <p:sp>
        <p:nvSpPr>
          <p:cNvPr id="29" name="TextBox 28">
            <a:extLst>
              <a:ext uri="{FF2B5EF4-FFF2-40B4-BE49-F238E27FC236}">
                <a16:creationId xmlns:a16="http://schemas.microsoft.com/office/drawing/2014/main" id="{94CE7617-6CDF-4983-92F1-2327C239CE0D}"/>
              </a:ext>
            </a:extLst>
          </p:cNvPr>
          <p:cNvSpPr txBox="1"/>
          <p:nvPr/>
        </p:nvSpPr>
        <p:spPr>
          <a:xfrm rot="16200000">
            <a:off x="3828900" y="7544922"/>
            <a:ext cx="1447812" cy="307777"/>
          </a:xfrm>
          <a:prstGeom prst="rect">
            <a:avLst/>
          </a:prstGeom>
          <a:noFill/>
        </p:spPr>
        <p:txBody>
          <a:bodyPr wrap="square" rtlCol="0">
            <a:spAutoFit/>
          </a:bodyPr>
          <a:lstStyle/>
          <a:p>
            <a:pPr algn="ctr"/>
            <a:r>
              <a:rPr lang="lv-LV" sz="1400" b="0" dirty="0">
                <a:latin typeface="Gill Sans Nova Cond Lt" panose="020B0306020104020203" pitchFamily="34" charset="0"/>
                <a:ea typeface="Calibri" panose="020F0502020204030204" pitchFamily="34" charset="0"/>
                <a:cs typeface="Arial" panose="020B0604020202020204" pitchFamily="34" charset="0"/>
              </a:rPr>
              <a:t>2022. gada mērķa scenārijs </a:t>
            </a:r>
          </a:p>
        </p:txBody>
      </p:sp>
      <p:sp>
        <p:nvSpPr>
          <p:cNvPr id="31" name="Text Box 57">
            <a:extLst>
              <a:ext uri="{FF2B5EF4-FFF2-40B4-BE49-F238E27FC236}">
                <a16:creationId xmlns:a16="http://schemas.microsoft.com/office/drawing/2014/main" id="{7DC80028-AC81-48D8-BB32-6735B61AD842}"/>
              </a:ext>
            </a:extLst>
          </p:cNvPr>
          <p:cNvSpPr txBox="1"/>
          <p:nvPr/>
        </p:nvSpPr>
        <p:spPr bwMode="auto">
          <a:xfrm>
            <a:off x="2647310" y="8684457"/>
            <a:ext cx="3503214" cy="60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51200" tIns="0" rIns="51200" bIns="0"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base"/>
            <a:r>
              <a:rPr lang="lv-LV" sz="1801" b="0" kern="1200" dirty="0">
                <a:solidFill>
                  <a:srgbClr val="015563"/>
                </a:solidFill>
                <a:latin typeface="Gill Sans Nova Cond Lt" panose="020B0306020104020203" pitchFamily="34" charset="0"/>
                <a:ea typeface="Calibri" panose="020F0502020204030204" pitchFamily="34" charset="0"/>
                <a:cs typeface="Arial" panose="020B0604020202020204" pitchFamily="34" charset="0"/>
              </a:rPr>
              <a:t>Ņemot vērā ģeopolitiskos izaicinājumus, atgriešanās pie pirms Covid-19 krīzes  izaugsmes trenda var aizkavēties par 1-2 gadiem.</a:t>
            </a:r>
            <a:endParaRPr lang="lv-LV" sz="1801" b="0" dirty="0">
              <a:solidFill>
                <a:srgbClr val="015563"/>
              </a:solidFill>
              <a:latin typeface="Gill Sans Nova Cond Lt" panose="020B0306020104020203"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018FAD3E-6FCA-4512-9CF8-185E7F99FA2C}"/>
              </a:ext>
            </a:extLst>
          </p:cNvPr>
          <p:cNvSpPr/>
          <p:nvPr/>
        </p:nvSpPr>
        <p:spPr>
          <a:xfrm>
            <a:off x="581691" y="-1797"/>
            <a:ext cx="2223757" cy="206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Tree>
    <p:extLst>
      <p:ext uri="{BB962C8B-B14F-4D97-AF65-F5344CB8AC3E}">
        <p14:creationId xmlns:p14="http://schemas.microsoft.com/office/powerpoint/2010/main" val="4277823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9CFEAA3-3CA9-437B-9D88-B001263A93BA}"/>
              </a:ext>
            </a:extLst>
          </p:cNvPr>
          <p:cNvGraphicFramePr/>
          <p:nvPr>
            <p:extLst>
              <p:ext uri="{D42A27DB-BD31-4B8C-83A1-F6EECF244321}">
                <p14:modId xmlns:p14="http://schemas.microsoft.com/office/powerpoint/2010/main" val="1778748466"/>
              </p:ext>
            </p:extLst>
          </p:nvPr>
        </p:nvGraphicFramePr>
        <p:xfrm>
          <a:off x="420212" y="2480067"/>
          <a:ext cx="11720562" cy="40087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A4351AD-8008-4211-A5D4-07D204352325}"/>
              </a:ext>
            </a:extLst>
          </p:cNvPr>
          <p:cNvSpPr/>
          <p:nvPr/>
        </p:nvSpPr>
        <p:spPr>
          <a:xfrm>
            <a:off x="1850431" y="1635746"/>
            <a:ext cx="8789697" cy="820674"/>
          </a:xfrm>
          <a:prstGeom prst="rect">
            <a:avLst/>
          </a:prstGeom>
        </p:spPr>
        <p:txBody>
          <a:bodyPr wrap="square">
            <a:spAutoFit/>
          </a:bodyPr>
          <a:lstStyle/>
          <a:p>
            <a:pPr algn="ctr"/>
            <a:r>
              <a:rPr lang="lv-LV" sz="2276" dirty="0">
                <a:latin typeface="Segoe UI Light" panose="020B0502040204020203" pitchFamily="34" charset="0"/>
                <a:cs typeface="Segoe UI" panose="020B0502040204020203" pitchFamily="34" charset="0"/>
              </a:rPr>
              <a:t>Nodarbināto skaits un darbaspēka produktivitāte</a:t>
            </a:r>
          </a:p>
          <a:p>
            <a:pPr>
              <a:spcBef>
                <a:spcPts val="853"/>
              </a:spcBef>
            </a:pPr>
            <a:r>
              <a:rPr lang="lv-LV" sz="1707" b="0" dirty="0">
                <a:latin typeface="Segoe UI Light" panose="020B0502040204020203" pitchFamily="34" charset="0"/>
                <a:cs typeface="Segoe UI" panose="020B0502040204020203" pitchFamily="34" charset="0"/>
              </a:rPr>
              <a:t>tūkstošos</a:t>
            </a:r>
            <a:r>
              <a:rPr lang="lv-LV" sz="1707" b="0" dirty="0">
                <a:latin typeface="Verdana" panose="020B0604030504040204" pitchFamily="34" charset="0"/>
                <a:ea typeface="Verdana" panose="020B0604030504040204" pitchFamily="34" charset="0"/>
                <a:cs typeface="Verdana" panose="020B0604030504040204" pitchFamily="34" charset="0"/>
              </a:rPr>
              <a:t> </a:t>
            </a:r>
          </a:p>
        </p:txBody>
      </p:sp>
      <p:sp>
        <p:nvSpPr>
          <p:cNvPr id="7" name="TextBox 6">
            <a:extLst>
              <a:ext uri="{FF2B5EF4-FFF2-40B4-BE49-F238E27FC236}">
                <a16:creationId xmlns:a16="http://schemas.microsoft.com/office/drawing/2014/main" id="{15A5DA20-6528-41F1-9573-451EE18DEE55}"/>
              </a:ext>
            </a:extLst>
          </p:cNvPr>
          <p:cNvSpPr txBox="1"/>
          <p:nvPr/>
        </p:nvSpPr>
        <p:spPr>
          <a:xfrm>
            <a:off x="420212" y="6423604"/>
            <a:ext cx="2685976" cy="289310"/>
          </a:xfrm>
          <a:prstGeom prst="rect">
            <a:avLst/>
          </a:prstGeom>
          <a:noFill/>
        </p:spPr>
        <p:txBody>
          <a:bodyPr wrap="square" rtlCol="0">
            <a:spAutoFit/>
          </a:bodyPr>
          <a:lstStyle/>
          <a:p>
            <a:pPr defTabSz="975364">
              <a:defRPr/>
            </a:pPr>
            <a:r>
              <a:rPr lang="lv-LV" sz="1280" b="0" dirty="0">
                <a:latin typeface="Segoe UI Light" panose="020B0502040204020203" pitchFamily="34" charset="0"/>
                <a:ea typeface="Verdana" panose="020B0604030504040204" pitchFamily="34" charset="0"/>
                <a:cs typeface="Verdana" panose="020B0604030504040204" pitchFamily="34" charset="0"/>
              </a:rPr>
              <a:t>Avots</a:t>
            </a:r>
            <a:r>
              <a:rPr lang="en-US" sz="1280" b="0" dirty="0">
                <a:latin typeface="Segoe UI Light" panose="020B0502040204020203" pitchFamily="34" charset="0"/>
                <a:ea typeface="Verdana" panose="020B0604030504040204" pitchFamily="34" charset="0"/>
                <a:cs typeface="Verdana" panose="020B0604030504040204" pitchFamily="34" charset="0"/>
              </a:rPr>
              <a:t>: </a:t>
            </a:r>
            <a:r>
              <a:rPr lang="lv-LV" sz="1280" b="0" dirty="0">
                <a:latin typeface="Segoe UI Light" panose="020B0502040204020203" pitchFamily="34" charset="0"/>
                <a:ea typeface="Verdana" panose="020B0604030504040204" pitchFamily="34" charset="0"/>
                <a:cs typeface="Verdana" panose="020B0604030504040204" pitchFamily="34" charset="0"/>
              </a:rPr>
              <a:t>CSP, EM prognozes</a:t>
            </a:r>
            <a:endParaRPr lang="en-US" sz="1280" b="0" dirty="0">
              <a:latin typeface="Segoe UI Light" panose="020B0502040204020203" pitchFamily="34" charset="0"/>
              <a:ea typeface="Verdana" panose="020B0604030504040204" pitchFamily="34" charset="0"/>
              <a:cs typeface="Verdana" panose="020B0604030504040204" pitchFamily="34" charset="0"/>
            </a:endParaRPr>
          </a:p>
        </p:txBody>
      </p:sp>
      <p:graphicFrame>
        <p:nvGraphicFramePr>
          <p:cNvPr id="8" name="Chart 7">
            <a:extLst>
              <a:ext uri="{FF2B5EF4-FFF2-40B4-BE49-F238E27FC236}">
                <a16:creationId xmlns:a16="http://schemas.microsoft.com/office/drawing/2014/main" id="{3C0BF3DA-DD08-42BC-AA1F-A4512A59F8CE}"/>
              </a:ext>
            </a:extLst>
          </p:cNvPr>
          <p:cNvGraphicFramePr/>
          <p:nvPr>
            <p:extLst>
              <p:ext uri="{D42A27DB-BD31-4B8C-83A1-F6EECF244321}">
                <p14:modId xmlns:p14="http://schemas.microsoft.com/office/powerpoint/2010/main" val="2166169126"/>
              </p:ext>
            </p:extLst>
          </p:nvPr>
        </p:nvGraphicFramePr>
        <p:xfrm>
          <a:off x="12548215" y="2685392"/>
          <a:ext cx="4547945" cy="6676515"/>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4">
            <a:extLst>
              <a:ext uri="{FF2B5EF4-FFF2-40B4-BE49-F238E27FC236}">
                <a16:creationId xmlns:a16="http://schemas.microsoft.com/office/drawing/2014/main" id="{BBFC45EA-DC5E-4F6E-A010-25996E7A29F6}"/>
              </a:ext>
            </a:extLst>
          </p:cNvPr>
          <p:cNvSpPr>
            <a:spLocks noChangeArrowheads="1"/>
          </p:cNvSpPr>
          <p:nvPr/>
        </p:nvSpPr>
        <p:spPr bwMode="auto">
          <a:xfrm>
            <a:off x="12140775" y="1690460"/>
            <a:ext cx="5091892" cy="705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587024"/>
            <a:r>
              <a:rPr lang="lv-LV" altLang="lv-LV" sz="2276" dirty="0">
                <a:latin typeface="Segoe UI Light" panose="020B0502040204020203" pitchFamily="34" charset="0"/>
                <a:cs typeface="Segoe UI" panose="020B0502040204020203" pitchFamily="34" charset="0"/>
              </a:rPr>
              <a:t>Darbaspēka produktivitātes izmaiņas</a:t>
            </a:r>
          </a:p>
          <a:p>
            <a:pPr defTabSz="587024"/>
            <a:r>
              <a:rPr lang="lv-LV" altLang="lv-LV" sz="1707" b="0" dirty="0">
                <a:latin typeface="Segoe UI Light" panose="020B0502040204020203" pitchFamily="34" charset="0"/>
                <a:cs typeface="Segoe UI" panose="020B0502040204020203" pitchFamily="34" charset="0"/>
              </a:rPr>
              <a:t>pret 2021. gadu, procentos</a:t>
            </a:r>
            <a:endParaRPr lang="lv-LV" altLang="lv-LV" sz="1707" b="0" dirty="0">
              <a:solidFill>
                <a:prstClr val="black"/>
              </a:solidFill>
              <a:latin typeface="Segoe UI Light" panose="020B0502040204020203" pitchFamily="34" charset="0"/>
              <a:cs typeface="Segoe UI" panose="020B0502040204020203" pitchFamily="34" charset="0"/>
            </a:endParaRPr>
          </a:p>
        </p:txBody>
      </p:sp>
      <p:graphicFrame>
        <p:nvGraphicFramePr>
          <p:cNvPr id="10" name="Chart 9">
            <a:extLst>
              <a:ext uri="{FF2B5EF4-FFF2-40B4-BE49-F238E27FC236}">
                <a16:creationId xmlns:a16="http://schemas.microsoft.com/office/drawing/2014/main" id="{1D62C452-F3CE-4491-8A99-845BF2925777}"/>
              </a:ext>
            </a:extLst>
          </p:cNvPr>
          <p:cNvGraphicFramePr/>
          <p:nvPr>
            <p:extLst>
              <p:ext uri="{D42A27DB-BD31-4B8C-83A1-F6EECF244321}">
                <p14:modId xmlns:p14="http://schemas.microsoft.com/office/powerpoint/2010/main" val="940287434"/>
              </p:ext>
            </p:extLst>
          </p:nvPr>
        </p:nvGraphicFramePr>
        <p:xfrm>
          <a:off x="244106" y="6654621"/>
          <a:ext cx="12002347" cy="3098982"/>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D018242F-D83A-4796-B3AE-DEEBB83B4FD3}"/>
              </a:ext>
            </a:extLst>
          </p:cNvPr>
          <p:cNvSpPr/>
          <p:nvPr/>
        </p:nvSpPr>
        <p:spPr>
          <a:xfrm>
            <a:off x="3545705" y="6488857"/>
            <a:ext cx="6560647" cy="689291"/>
          </a:xfrm>
          <a:prstGeom prst="rect">
            <a:avLst/>
          </a:prstGeom>
        </p:spPr>
        <p:txBody>
          <a:bodyPr wrap="square">
            <a:spAutoFit/>
          </a:bodyPr>
          <a:lstStyle/>
          <a:p>
            <a:pPr algn="ctr"/>
            <a:r>
              <a:rPr lang="lv-LV" sz="1707" dirty="0">
                <a:solidFill>
                  <a:prstClr val="black"/>
                </a:solidFill>
                <a:latin typeface="Arial Narrow" panose="020B0606020202030204" pitchFamily="34" charset="0"/>
                <a:cs typeface="Arial" panose="020B0604020202020204" pitchFamily="34" charset="0"/>
              </a:rPr>
              <a:t>Nominālā darbaspēka produktivitāte uz 1 nodarbināto</a:t>
            </a:r>
          </a:p>
          <a:p>
            <a:pPr>
              <a:spcBef>
                <a:spcPts val="853"/>
              </a:spcBef>
            </a:pPr>
            <a:r>
              <a:rPr lang="lv-LV" sz="1422" b="0" i="1" dirty="0">
                <a:solidFill>
                  <a:prstClr val="black"/>
                </a:solidFill>
                <a:latin typeface="Calibri Light" panose="020F0302020204030204"/>
                <a:ea typeface="Arial Unicode MS" panose="020B0604020202020204" pitchFamily="34" charset="-128"/>
                <a:cs typeface="Arial" panose="020B0604020202020204" pitchFamily="34" charset="0"/>
              </a:rPr>
              <a:t>2021. gadā faktiskajās cenās pēc PPS, procentos no ES vidējā rādītāja (ES28=100)</a:t>
            </a:r>
            <a:endParaRPr lang="en-GB" sz="1422" b="0" i="1" dirty="0">
              <a:solidFill>
                <a:prstClr val="black"/>
              </a:solidFill>
              <a:latin typeface="Calibri Light" panose="020F0302020204030204"/>
              <a:ea typeface="Arial Unicode MS" panose="020B0604020202020204" pitchFamily="34" charset="-128"/>
              <a:cs typeface="Arial" panose="020B0604020202020204" pitchFamily="34" charset="0"/>
            </a:endParaRPr>
          </a:p>
        </p:txBody>
      </p:sp>
      <p:sp>
        <p:nvSpPr>
          <p:cNvPr id="12" name="TextBox 11">
            <a:extLst>
              <a:ext uri="{FF2B5EF4-FFF2-40B4-BE49-F238E27FC236}">
                <a16:creationId xmlns:a16="http://schemas.microsoft.com/office/drawing/2014/main" id="{CAFC552E-647C-4DA9-B96E-F2E0F5C08859}"/>
              </a:ext>
            </a:extLst>
          </p:cNvPr>
          <p:cNvSpPr txBox="1"/>
          <p:nvPr/>
        </p:nvSpPr>
        <p:spPr>
          <a:xfrm>
            <a:off x="-494189" y="9361906"/>
            <a:ext cx="2685975" cy="289310"/>
          </a:xfrm>
          <a:prstGeom prst="rect">
            <a:avLst/>
          </a:prstGeom>
          <a:noFill/>
        </p:spPr>
        <p:txBody>
          <a:bodyPr wrap="square" rtlCol="0">
            <a:spAutoFit/>
          </a:bodyPr>
          <a:lstStyle/>
          <a:p>
            <a:pPr defTabSz="975364">
              <a:defRPr/>
            </a:pPr>
            <a:r>
              <a:rPr lang="lv-LV" sz="1280" b="0" dirty="0">
                <a:latin typeface="Segoe UI Light" panose="020B0502040204020203" pitchFamily="34" charset="0"/>
                <a:ea typeface="Verdana" panose="020B0604030504040204" pitchFamily="34" charset="0"/>
                <a:cs typeface="Verdana" panose="020B0604030504040204" pitchFamily="34" charset="0"/>
              </a:rPr>
              <a:t>Avots</a:t>
            </a:r>
            <a:r>
              <a:rPr lang="en-US" sz="1280" b="0" dirty="0">
                <a:latin typeface="Segoe UI Light" panose="020B0502040204020203" pitchFamily="34" charset="0"/>
                <a:ea typeface="Verdana" panose="020B0604030504040204" pitchFamily="34" charset="0"/>
                <a:cs typeface="Verdana" panose="020B0604030504040204" pitchFamily="34" charset="0"/>
              </a:rPr>
              <a:t>:</a:t>
            </a:r>
            <a:r>
              <a:rPr lang="lv-LV" sz="1280" b="0" dirty="0">
                <a:latin typeface="Segoe UI Light" panose="020B0502040204020203" pitchFamily="34" charset="0"/>
                <a:ea typeface="Verdana" panose="020B0604030504040204" pitchFamily="34" charset="0"/>
                <a:cs typeface="Verdana" panose="020B0604030504040204" pitchFamily="34" charset="0"/>
              </a:rPr>
              <a:t> </a:t>
            </a:r>
            <a:r>
              <a:rPr lang="lv-LV" sz="1280" b="0" dirty="0" err="1">
                <a:latin typeface="Segoe UI Light" panose="020B0502040204020203" pitchFamily="34" charset="0"/>
                <a:ea typeface="Verdana" panose="020B0604030504040204" pitchFamily="34" charset="0"/>
                <a:cs typeface="Verdana" panose="020B0604030504040204" pitchFamily="34" charset="0"/>
              </a:rPr>
              <a:t>Eurostat</a:t>
            </a:r>
            <a:endParaRPr lang="en-US" sz="1280" b="0" dirty="0">
              <a:latin typeface="Segoe UI Light" panose="020B0502040204020203"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2071834A-401C-4343-92C0-4F589D4800BD}"/>
              </a:ext>
            </a:extLst>
          </p:cNvPr>
          <p:cNvSpPr txBox="1"/>
          <p:nvPr/>
        </p:nvSpPr>
        <p:spPr>
          <a:xfrm>
            <a:off x="13682399" y="9343673"/>
            <a:ext cx="2685976" cy="289310"/>
          </a:xfrm>
          <a:prstGeom prst="rect">
            <a:avLst/>
          </a:prstGeom>
          <a:noFill/>
        </p:spPr>
        <p:txBody>
          <a:bodyPr wrap="square" rtlCol="0">
            <a:spAutoFit/>
          </a:bodyPr>
          <a:lstStyle/>
          <a:p>
            <a:pPr defTabSz="975364">
              <a:defRPr/>
            </a:pPr>
            <a:r>
              <a:rPr lang="lv-LV" sz="1280" b="0" dirty="0">
                <a:latin typeface="Segoe UI Light" panose="020B0502040204020203" pitchFamily="34" charset="0"/>
                <a:ea typeface="Verdana" panose="020B0604030504040204" pitchFamily="34" charset="0"/>
                <a:cs typeface="Verdana" panose="020B0604030504040204" pitchFamily="34" charset="0"/>
              </a:rPr>
              <a:t>Avots</a:t>
            </a:r>
            <a:r>
              <a:rPr lang="en-US" sz="1280" b="0" dirty="0">
                <a:latin typeface="Segoe UI Light" panose="020B0502040204020203" pitchFamily="34" charset="0"/>
                <a:ea typeface="Verdana" panose="020B0604030504040204" pitchFamily="34" charset="0"/>
                <a:cs typeface="Verdana" panose="020B0604030504040204" pitchFamily="34" charset="0"/>
              </a:rPr>
              <a:t>: </a:t>
            </a:r>
            <a:r>
              <a:rPr lang="lv-LV" sz="1280" b="0" dirty="0">
                <a:latin typeface="Segoe UI Light" panose="020B0502040204020203" pitchFamily="34" charset="0"/>
                <a:ea typeface="Verdana" panose="020B0604030504040204" pitchFamily="34" charset="0"/>
                <a:cs typeface="Verdana" panose="020B0604030504040204" pitchFamily="34" charset="0"/>
              </a:rPr>
              <a:t>EM prognozes</a:t>
            </a:r>
            <a:endParaRPr lang="en-US" sz="1280" b="0" dirty="0">
              <a:latin typeface="Segoe UI Light" panose="020B0502040204020203" pitchFamily="34" charset="0"/>
              <a:ea typeface="Verdana" panose="020B0604030504040204" pitchFamily="34" charset="0"/>
              <a:cs typeface="Verdana" panose="020B0604030504040204" pitchFamily="34" charset="0"/>
            </a:endParaRPr>
          </a:p>
        </p:txBody>
      </p:sp>
      <p:sp>
        <p:nvSpPr>
          <p:cNvPr id="14" name="Rectangle 13">
            <a:extLst>
              <a:ext uri="{FF2B5EF4-FFF2-40B4-BE49-F238E27FC236}">
                <a16:creationId xmlns:a16="http://schemas.microsoft.com/office/drawing/2014/main" id="{F63486F4-46FB-4E6C-9C3B-238D55248C1D}"/>
              </a:ext>
            </a:extLst>
          </p:cNvPr>
          <p:cNvSpPr/>
          <p:nvPr/>
        </p:nvSpPr>
        <p:spPr>
          <a:xfrm>
            <a:off x="676039" y="2"/>
            <a:ext cx="2223756" cy="2069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414"/>
          </a:p>
        </p:txBody>
      </p:sp>
      <p:sp>
        <p:nvSpPr>
          <p:cNvPr id="6" name="Title 1">
            <a:extLst>
              <a:ext uri="{FF2B5EF4-FFF2-40B4-BE49-F238E27FC236}">
                <a16:creationId xmlns:a16="http://schemas.microsoft.com/office/drawing/2014/main" id="{9A97E953-44DF-477C-9333-B4CC55F34DC6}"/>
              </a:ext>
            </a:extLst>
          </p:cNvPr>
          <p:cNvSpPr>
            <a:spLocks noGrp="1"/>
          </p:cNvSpPr>
          <p:nvPr>
            <p:ph type="title"/>
          </p:nvPr>
        </p:nvSpPr>
        <p:spPr>
          <a:xfrm>
            <a:off x="568445" y="491376"/>
            <a:ext cx="16203374" cy="744136"/>
          </a:xfrm>
        </p:spPr>
        <p:txBody>
          <a:bodyPr vert="horz" lIns="130048" tIns="65025" rIns="130048" bIns="65025" rtlCol="0" anchor="b">
            <a:noAutofit/>
          </a:bodyPr>
          <a:lstStyle/>
          <a:p>
            <a:pPr fontAlgn="base">
              <a:lnSpc>
                <a:spcPct val="100000"/>
              </a:lnSpc>
              <a:spcAft>
                <a:spcPct val="0"/>
              </a:spcAft>
            </a:pPr>
            <a:r>
              <a:rPr lang="lv-LV" altLang="lv-LV" sz="2845" b="0" cap="all" dirty="0">
                <a:solidFill>
                  <a:srgbClr val="00859B"/>
                </a:solidFill>
                <a:latin typeface="Verdana" panose="020B0604030504040204" pitchFamily="34" charset="0"/>
                <a:cs typeface="Segoe UI Light" panose="020B0502040204020203" pitchFamily="34" charset="0"/>
              </a:rPr>
              <a:t>Ekonomikas izaugsmi turpinās balstīt produktivitātes pieaugums – nodarbināto skaits tuvākajos gados var neatgriezties 2019. gada līmenī</a:t>
            </a:r>
          </a:p>
        </p:txBody>
      </p:sp>
      <p:sp>
        <p:nvSpPr>
          <p:cNvPr id="15" name="Slide Number Placeholder 1">
            <a:extLst>
              <a:ext uri="{FF2B5EF4-FFF2-40B4-BE49-F238E27FC236}">
                <a16:creationId xmlns:a16="http://schemas.microsoft.com/office/drawing/2014/main" id="{69B96E03-BE5A-4630-BF0F-59FDABE77F5D}"/>
              </a:ext>
            </a:extLst>
          </p:cNvPr>
          <p:cNvSpPr txBox="1">
            <a:spLocks/>
          </p:cNvSpPr>
          <p:nvPr/>
        </p:nvSpPr>
        <p:spPr>
          <a:xfrm>
            <a:off x="16576579" y="9273768"/>
            <a:ext cx="577992" cy="433492"/>
          </a:xfrm>
          <a:prstGeom prst="rect">
            <a:avLst/>
          </a:prstGeom>
        </p:spPr>
        <p:txBody>
          <a:bodyPr anchor="ctr"/>
          <a:ls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300484">
              <a:defRPr/>
            </a:pPr>
            <a:fld id="{DC253BEA-5C99-48DB-9FD2-EA6B203FEBF6}" type="slidenum">
              <a:rPr lang="en-US" altLang="lv-LV" sz="1422" b="0">
                <a:solidFill>
                  <a:prstClr val="black">
                    <a:tint val="75000"/>
                  </a:prstClr>
                </a:solidFill>
                <a:latin typeface="Calibri Light" panose="020F0302020204030204" pitchFamily="34" charset="0"/>
              </a:rPr>
              <a:pPr algn="r" defTabSz="1300484">
                <a:defRPr/>
              </a:pPr>
              <a:t>8</a:t>
            </a:fld>
            <a:endParaRPr lang="en-US" altLang="lv-LV" sz="1422" b="0" dirty="0">
              <a:solidFill>
                <a:prstClr val="black">
                  <a:tint val="75000"/>
                </a:prstClr>
              </a:solidFill>
              <a:latin typeface="Calibri Light" panose="020F0302020204030204" pitchFamily="34" charset="0"/>
            </a:endParaRPr>
          </a:p>
        </p:txBody>
      </p:sp>
    </p:spTree>
    <p:extLst>
      <p:ext uri="{BB962C8B-B14F-4D97-AF65-F5344CB8AC3E}">
        <p14:creationId xmlns:p14="http://schemas.microsoft.com/office/powerpoint/2010/main" val="7180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8">
            <a:extLst>
              <a:ext uri="{FF2B5EF4-FFF2-40B4-BE49-F238E27FC236}">
                <a16:creationId xmlns:a16="http://schemas.microsoft.com/office/drawing/2014/main" id="{30A2F584-5BF3-4099-9129-D5058646DDE8}"/>
              </a:ext>
            </a:extLst>
          </p:cNvPr>
          <p:cNvGraphicFramePr>
            <a:graphicFrameLocks noGrp="1"/>
          </p:cNvGraphicFramePr>
          <p:nvPr>
            <p:ph idx="1"/>
          </p:nvPr>
        </p:nvGraphicFramePr>
        <p:xfrm>
          <a:off x="328760" y="2992614"/>
          <a:ext cx="6693045" cy="5235951"/>
        </p:xfrm>
        <a:graphic>
          <a:graphicData uri="http://schemas.openxmlformats.org/drawingml/2006/chart">
            <c:chart xmlns:c="http://schemas.openxmlformats.org/drawingml/2006/chart" xmlns:r="http://schemas.openxmlformats.org/officeDocument/2006/relationships" r:id="rId2"/>
          </a:graphicData>
        </a:graphic>
      </p:graphicFrame>
      <p:sp>
        <p:nvSpPr>
          <p:cNvPr id="27" name="Slide Number Placeholder 3">
            <a:extLst>
              <a:ext uri="{FF2B5EF4-FFF2-40B4-BE49-F238E27FC236}">
                <a16:creationId xmlns:a16="http://schemas.microsoft.com/office/drawing/2014/main" id="{E974685A-5EC9-4FED-B3D8-548F4902A85E}"/>
              </a:ext>
            </a:extLst>
          </p:cNvPr>
          <p:cNvSpPr txBox="1">
            <a:spLocks/>
          </p:cNvSpPr>
          <p:nvPr/>
        </p:nvSpPr>
        <p:spPr>
          <a:xfrm>
            <a:off x="16074138" y="9320107"/>
            <a:ext cx="1204148" cy="433492"/>
          </a:xfrm>
          <a:prstGeom prst="rect">
            <a:avLst/>
          </a:prstGeom>
        </p:spPr>
        <p:txBody>
          <a:bodyPr vert="horz" lIns="130048" tIns="65025" rIns="130048" bIns="65025" rtlCol="0" anchor="ctr"/>
          <a:lstStyle>
            <a:defPPr marL="0" marR="0" indent="0" algn="l" defTabSz="914400" rtl="0" fontAlgn="auto" latinLnBrk="1" hangingPunct="0">
              <a:lnSpc>
                <a:spcPct val="100000"/>
              </a:lnSpc>
              <a:spcBef>
                <a:spcPts val="0"/>
              </a:spcBef>
              <a:spcAft>
                <a:spcPts val="0"/>
              </a:spcAft>
              <a:buClrTx/>
              <a:buSzTx/>
              <a:buFontTx/>
              <a:buNone/>
              <a:tabLst/>
              <a:defRPr kumimoji="0" lang="lv-LV" sz="1800" b="0" i="0" u="none" strike="noStrike" cap="none" spc="0" normalizeH="0" baseline="0">
                <a:ln>
                  <a:noFill/>
                </a:ln>
                <a:solidFill>
                  <a:srgbClr val="000000"/>
                </a:solidFill>
                <a:effectLst/>
                <a:uFillTx/>
              </a:defRPr>
            </a:defPPr>
            <a:lvl1pPr marL="0" marR="0" indent="0" algn="r" defTabSz="1300460" rtl="0" eaLnBrk="1" fontAlgn="auto" latinLnBrk="0" hangingPunct="1">
              <a:lnSpc>
                <a:spcPct val="100000"/>
              </a:lnSpc>
              <a:spcBef>
                <a:spcPts val="0"/>
              </a:spcBef>
              <a:spcAft>
                <a:spcPts val="0"/>
              </a:spcAft>
              <a:buClrTx/>
              <a:buSzTx/>
              <a:buFontTx/>
              <a:buNone/>
              <a:tabLst/>
              <a:defRPr kumimoji="0" sz="1422" b="1" i="0" u="none" strike="noStrike" kern="1200" cap="none" spc="0" normalizeH="0" baseline="0">
                <a:ln>
                  <a:noFill/>
                </a:ln>
                <a:solidFill>
                  <a:schemeClr val="tx1">
                    <a:tint val="75000"/>
                  </a:schemeClr>
                </a:solidFill>
                <a:effectLst/>
                <a:uFillTx/>
                <a:latin typeface="Segoe UI Light" panose="020B0502040204020203" pitchFamily="34" charset="0"/>
                <a:ea typeface="+mn-ea"/>
                <a:cs typeface="+mn-cs"/>
                <a:sym typeface="Helvetica Neue"/>
              </a:defRPr>
            </a:lvl1pPr>
            <a:lvl2pPr marL="650230" marR="0" indent="2286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2pPr>
            <a:lvl3pPr marL="1300460" marR="0" indent="4572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3pPr>
            <a:lvl4pPr marL="1950690" marR="0" indent="6858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4pPr>
            <a:lvl5pPr marL="2600919" marR="0" indent="9144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5pPr>
            <a:lvl6pPr marL="3251149" marR="0" indent="11430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6pPr>
            <a:lvl7pPr marL="3901379" marR="0" indent="13716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7pPr>
            <a:lvl8pPr marL="4551609" marR="0" indent="16002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8pPr>
            <a:lvl9pPr marL="5201839" marR="0" indent="1828800" algn="l" defTabSz="1300460" rtl="0" eaLnBrk="1" fontAlgn="auto" latinLnBrk="0" hangingPunct="1">
              <a:lnSpc>
                <a:spcPct val="100000"/>
              </a:lnSpc>
              <a:spcBef>
                <a:spcPts val="0"/>
              </a:spcBef>
              <a:spcAft>
                <a:spcPts val="0"/>
              </a:spcAft>
              <a:buClrTx/>
              <a:buSzTx/>
              <a:buFontTx/>
              <a:buNone/>
              <a:tabLst/>
              <a:defRPr kumimoji="0" sz="2560" b="1" i="0" u="none" strike="noStrike" kern="1200" cap="none" spc="0" normalizeH="0" baseline="0">
                <a:ln>
                  <a:noFill/>
                </a:ln>
                <a:solidFill>
                  <a:schemeClr val="tx1"/>
                </a:solidFill>
                <a:effectLst/>
                <a:uFillTx/>
                <a:latin typeface="+mn-lt"/>
                <a:ea typeface="+mn-ea"/>
                <a:cs typeface="+mn-cs"/>
                <a:sym typeface="Helvetica Neue"/>
              </a:defRPr>
            </a:lvl9pPr>
          </a:lstStyle>
          <a:p>
            <a:pPr>
              <a:defRPr/>
            </a:pPr>
            <a:fld id="{BB52BD7A-E27C-4D8B-9BA7-C703671C96E0}" type="slidenum">
              <a:rPr lang="en-US" altLang="lv-LV" b="0">
                <a:solidFill>
                  <a:prstClr val="black">
                    <a:tint val="75000"/>
                  </a:prstClr>
                </a:solidFill>
              </a:rPr>
              <a:pPr>
                <a:defRPr/>
              </a:pPr>
              <a:t>9</a:t>
            </a:fld>
            <a:endParaRPr lang="en-US" altLang="lv-LV" b="0" dirty="0">
              <a:solidFill>
                <a:prstClr val="black">
                  <a:tint val="75000"/>
                </a:prstClr>
              </a:solidFill>
            </a:endParaRPr>
          </a:p>
        </p:txBody>
      </p:sp>
      <p:sp>
        <p:nvSpPr>
          <p:cNvPr id="29" name="Rectangle 28">
            <a:extLst>
              <a:ext uri="{FF2B5EF4-FFF2-40B4-BE49-F238E27FC236}">
                <a16:creationId xmlns:a16="http://schemas.microsoft.com/office/drawing/2014/main" id="{4BB5586C-180A-48E9-A924-7D50B389092E}"/>
              </a:ext>
            </a:extLst>
          </p:cNvPr>
          <p:cNvSpPr/>
          <p:nvPr/>
        </p:nvSpPr>
        <p:spPr>
          <a:xfrm>
            <a:off x="9199229" y="1790978"/>
            <a:ext cx="2901756" cy="307777"/>
          </a:xfrm>
          <a:prstGeom prst="rect">
            <a:avLst/>
          </a:prstGeom>
        </p:spPr>
        <p:txBody>
          <a:bodyPr wrap="none">
            <a:spAutoFit/>
          </a:bodyPr>
          <a:lstStyle/>
          <a:p>
            <a:pPr defTabSz="1300484" fontAlgn="base" hangingPunct="1">
              <a:defRPr sz="1800" b="0" i="0" u="none" strike="noStrike" kern="0" cap="none" spc="0" baseline="0">
                <a:solidFill>
                  <a:srgbClr val="000000"/>
                </a:solidFill>
                <a:uFillTx/>
              </a:defRPr>
            </a:pPr>
            <a:r>
              <a:rPr lang="lv-LV" sz="1400" b="0" dirty="0">
                <a:latin typeface="Segoe UI" panose="020B0502040204020203" pitchFamily="34" charset="0"/>
                <a:ea typeface="Segoe UI" panose="020B0502040204020203" pitchFamily="34" charset="0"/>
                <a:cs typeface="Segoe UI" panose="020B0502040204020203" pitchFamily="34" charset="0"/>
              </a:rPr>
              <a:t>% no darbavietu skaita 2021. gadā</a:t>
            </a:r>
          </a:p>
        </p:txBody>
      </p:sp>
      <p:sp>
        <p:nvSpPr>
          <p:cNvPr id="30" name="Rectangle 29">
            <a:extLst>
              <a:ext uri="{FF2B5EF4-FFF2-40B4-BE49-F238E27FC236}">
                <a16:creationId xmlns:a16="http://schemas.microsoft.com/office/drawing/2014/main" id="{A929F500-693C-42F1-8607-DBA3CF42CE7A}"/>
              </a:ext>
            </a:extLst>
          </p:cNvPr>
          <p:cNvSpPr/>
          <p:nvPr/>
        </p:nvSpPr>
        <p:spPr>
          <a:xfrm>
            <a:off x="13068877" y="1769588"/>
            <a:ext cx="3452110" cy="307777"/>
          </a:xfrm>
          <a:prstGeom prst="rect">
            <a:avLst/>
          </a:prstGeom>
        </p:spPr>
        <p:txBody>
          <a:bodyPr wrap="square">
            <a:spAutoFit/>
          </a:bodyPr>
          <a:lstStyle/>
          <a:p>
            <a:pPr defTabSz="1300484" fontAlgn="base" hangingPunct="1">
              <a:defRPr sz="1800" b="0" i="0" u="none" strike="noStrike" kern="0" cap="none" spc="0" baseline="0">
                <a:solidFill>
                  <a:srgbClr val="000000"/>
                </a:solidFill>
                <a:uFillTx/>
              </a:defRPr>
            </a:pPr>
            <a:r>
              <a:rPr lang="lv-LV" sz="1400" b="0" dirty="0">
                <a:latin typeface="Segoe UI" panose="020B0502040204020203" pitchFamily="34" charset="0"/>
                <a:ea typeface="Segoe UI" panose="020B0502040204020203" pitchFamily="34" charset="0"/>
                <a:cs typeface="Segoe UI" panose="020B0502040204020203" pitchFamily="34" charset="0"/>
              </a:rPr>
              <a:t>kopējās darba iespējas, tūkst. darbavietu </a:t>
            </a:r>
          </a:p>
        </p:txBody>
      </p:sp>
      <p:sp>
        <p:nvSpPr>
          <p:cNvPr id="32" name="TextBox 31">
            <a:extLst>
              <a:ext uri="{FF2B5EF4-FFF2-40B4-BE49-F238E27FC236}">
                <a16:creationId xmlns:a16="http://schemas.microsoft.com/office/drawing/2014/main" id="{BB300DA6-4614-4BB4-9511-5DE3999134FA}"/>
              </a:ext>
            </a:extLst>
          </p:cNvPr>
          <p:cNvSpPr txBox="1"/>
          <p:nvPr/>
        </p:nvSpPr>
        <p:spPr>
          <a:xfrm>
            <a:off x="561007" y="8360250"/>
            <a:ext cx="6228553" cy="707886"/>
          </a:xfrm>
          <a:prstGeom prst="rect">
            <a:avLst/>
          </a:prstGeom>
          <a:noFill/>
        </p:spPr>
        <p:txBody>
          <a:bodyPr wrap="square" rtlCol="0">
            <a:spAutoFit/>
          </a:bodyPr>
          <a:lstStyle/>
          <a:p>
            <a:pPr algn="l" defTabSz="1300484" hangingPunct="1">
              <a:defRPr/>
            </a:pPr>
            <a:r>
              <a:rPr lang="lv-LV" sz="2000" b="0" kern="1200" dirty="0">
                <a:solidFill>
                  <a:prstClr val="black">
                    <a:lumMod val="65000"/>
                    <a:lumOff val="35000"/>
                  </a:prstClr>
                </a:solidFill>
                <a:latin typeface="Calibri" panose="020F0502020204030204"/>
                <a:ea typeface="+mn-ea"/>
                <a:cs typeface="+mn-cs"/>
              </a:rPr>
              <a:t>73% no visām vakancēm veidosies pateicoties aizvietojošajam pieprasījumam </a:t>
            </a:r>
            <a:endParaRPr lang="en-GB" sz="2000" b="0" kern="1200" dirty="0">
              <a:solidFill>
                <a:prstClr val="black">
                  <a:lumMod val="65000"/>
                  <a:lumOff val="35000"/>
                </a:prstClr>
              </a:solidFill>
              <a:latin typeface="Calibri" panose="020F0502020204030204"/>
              <a:ea typeface="+mn-ea"/>
              <a:cs typeface="+mn-cs"/>
            </a:endParaRPr>
          </a:p>
        </p:txBody>
      </p:sp>
      <p:sp>
        <p:nvSpPr>
          <p:cNvPr id="33" name="TextBox 32">
            <a:extLst>
              <a:ext uri="{FF2B5EF4-FFF2-40B4-BE49-F238E27FC236}">
                <a16:creationId xmlns:a16="http://schemas.microsoft.com/office/drawing/2014/main" id="{51C7BBF5-F3D2-4C9C-9BD2-15B16DF865E0}"/>
              </a:ext>
            </a:extLst>
          </p:cNvPr>
          <p:cNvSpPr txBox="1"/>
          <p:nvPr/>
        </p:nvSpPr>
        <p:spPr>
          <a:xfrm>
            <a:off x="436617" y="9279474"/>
            <a:ext cx="3720660" cy="289310"/>
          </a:xfrm>
          <a:prstGeom prst="rect">
            <a:avLst/>
          </a:prstGeom>
          <a:noFill/>
        </p:spPr>
        <p:txBody>
          <a:bodyPr wrap="square" rtlCol="0">
            <a:spAutoFit/>
          </a:bodyPr>
          <a:lstStyle/>
          <a:p>
            <a:pPr algn="l" defTabSz="975364" hangingPunct="1">
              <a:defRPr/>
            </a:pPr>
            <a:r>
              <a:rPr lang="lv-LV" sz="1280" b="0" kern="1200" dirty="0">
                <a:latin typeface="Segoe UI Light" panose="020B0502040204020203" pitchFamily="34" charset="0"/>
                <a:ea typeface="Verdana" panose="020B0604030504040204" pitchFamily="34" charset="0"/>
                <a:cs typeface="Verdana" panose="020B0604030504040204" pitchFamily="34" charset="0"/>
              </a:rPr>
              <a:t>Avots</a:t>
            </a:r>
            <a:r>
              <a:rPr lang="en-US" sz="1280" b="0" kern="1200" dirty="0">
                <a:latin typeface="Segoe UI Light" panose="020B0502040204020203" pitchFamily="34" charset="0"/>
                <a:ea typeface="Verdana" panose="020B0604030504040204" pitchFamily="34" charset="0"/>
                <a:cs typeface="Verdana" panose="020B0604030504040204" pitchFamily="34" charset="0"/>
              </a:rPr>
              <a:t>: </a:t>
            </a:r>
            <a:r>
              <a:rPr lang="lv-LV" sz="1280" b="0" kern="1200" dirty="0">
                <a:latin typeface="Segoe UI Light" panose="020B0502040204020203" pitchFamily="34" charset="0"/>
                <a:ea typeface="Verdana" panose="020B0604030504040204" pitchFamily="34" charset="0"/>
                <a:cs typeface="Verdana" panose="020B0604030504040204" pitchFamily="34" charset="0"/>
              </a:rPr>
              <a:t>EM prognozes</a:t>
            </a:r>
            <a:endParaRPr lang="en-US" sz="1280" b="0" kern="1200" dirty="0">
              <a:latin typeface="Segoe UI Light" panose="020B0502040204020203" pitchFamily="34" charset="0"/>
              <a:ea typeface="Verdana" panose="020B0604030504040204" pitchFamily="34" charset="0"/>
              <a:cs typeface="Verdana" panose="020B0604030504040204" pitchFamily="34" charset="0"/>
            </a:endParaRPr>
          </a:p>
        </p:txBody>
      </p:sp>
      <p:pic>
        <p:nvPicPr>
          <p:cNvPr id="34" name="Picture 33">
            <a:extLst>
              <a:ext uri="{FF2B5EF4-FFF2-40B4-BE49-F238E27FC236}">
                <a16:creationId xmlns:a16="http://schemas.microsoft.com/office/drawing/2014/main" id="{23BE5D54-11A5-47D2-B873-CD2FF28DE717}"/>
              </a:ext>
            </a:extLst>
          </p:cNvPr>
          <p:cNvPicPr>
            <a:picLocks noChangeAspect="1"/>
          </p:cNvPicPr>
          <p:nvPr/>
        </p:nvPicPr>
        <p:blipFill>
          <a:blip r:embed="rId3"/>
          <a:stretch>
            <a:fillRect/>
          </a:stretch>
        </p:blipFill>
        <p:spPr>
          <a:xfrm>
            <a:off x="6860491" y="2069311"/>
            <a:ext cx="10479508" cy="7490355"/>
          </a:xfrm>
          <a:prstGeom prst="rect">
            <a:avLst/>
          </a:prstGeom>
        </p:spPr>
      </p:pic>
      <p:sp>
        <p:nvSpPr>
          <p:cNvPr id="35" name="Title 1">
            <a:extLst>
              <a:ext uri="{FF2B5EF4-FFF2-40B4-BE49-F238E27FC236}">
                <a16:creationId xmlns:a16="http://schemas.microsoft.com/office/drawing/2014/main" id="{BDED6DFB-BED9-449F-8DCC-29AEAE590087}"/>
              </a:ext>
            </a:extLst>
          </p:cNvPr>
          <p:cNvSpPr>
            <a:spLocks noGrp="1"/>
          </p:cNvSpPr>
          <p:nvPr>
            <p:ph type="title"/>
          </p:nvPr>
        </p:nvSpPr>
        <p:spPr>
          <a:xfrm>
            <a:off x="1830411" y="199941"/>
            <a:ext cx="13947822" cy="800039"/>
          </a:xfrm>
        </p:spPr>
        <p:txBody>
          <a:bodyPr anchor="b">
            <a:noAutofit/>
          </a:bodyPr>
          <a:lstStyle/>
          <a:p>
            <a:pPr>
              <a:defRPr/>
            </a:pPr>
            <a:r>
              <a:rPr lang="lv-LV" sz="2845" b="0" cap="all" dirty="0">
                <a:solidFill>
                  <a:srgbClr val="00859B"/>
                </a:solidFill>
                <a:latin typeface="Verdana" panose="020B0604030504040204" pitchFamily="34" charset="0"/>
                <a:cs typeface="Segoe UI Light" panose="020B0502040204020203" pitchFamily="34" charset="0"/>
              </a:rPr>
              <a:t>galvenās darba iespējas radīs aizvietojošais pieprasījums</a:t>
            </a:r>
          </a:p>
        </p:txBody>
      </p:sp>
      <p:sp>
        <p:nvSpPr>
          <p:cNvPr id="36" name="Rectangle 4">
            <a:extLst>
              <a:ext uri="{FF2B5EF4-FFF2-40B4-BE49-F238E27FC236}">
                <a16:creationId xmlns:a16="http://schemas.microsoft.com/office/drawing/2014/main" id="{6E33CEC8-561D-4BB9-BEDC-9CDCFEEB060E}"/>
              </a:ext>
            </a:extLst>
          </p:cNvPr>
          <p:cNvSpPr>
            <a:spLocks noChangeArrowheads="1"/>
          </p:cNvSpPr>
          <p:nvPr/>
        </p:nvSpPr>
        <p:spPr bwMode="auto">
          <a:xfrm>
            <a:off x="1048679" y="2407840"/>
            <a:ext cx="5091892" cy="58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587024">
              <a:defRPr/>
            </a:pPr>
            <a:r>
              <a:rPr lang="lv-LV" altLang="lv-LV" sz="1801" dirty="0">
                <a:latin typeface="Segoe UI Light" panose="020B0502040204020203" pitchFamily="34" charset="0"/>
                <a:cs typeface="Segoe UI" panose="020B0502040204020203" pitchFamily="34" charset="0"/>
              </a:rPr>
              <a:t>Kopējās darba iespējas/vakanču skaits</a:t>
            </a:r>
            <a:r>
              <a:rPr lang="en-US" altLang="lv-LV" sz="1801" dirty="0">
                <a:latin typeface="Segoe UI Light" panose="020B0502040204020203" pitchFamily="34" charset="0"/>
                <a:cs typeface="Segoe UI" panose="020B0502040204020203" pitchFamily="34" charset="0"/>
              </a:rPr>
              <a:t> </a:t>
            </a:r>
            <a:endParaRPr lang="lv-LV" altLang="lv-LV" sz="1801" dirty="0">
              <a:latin typeface="Segoe UI Light" panose="020B0502040204020203" pitchFamily="34" charset="0"/>
              <a:cs typeface="Segoe UI" panose="020B0502040204020203" pitchFamily="34" charset="0"/>
            </a:endParaRPr>
          </a:p>
          <a:p>
            <a:pPr defTabSz="587024">
              <a:defRPr/>
            </a:pPr>
            <a:r>
              <a:rPr lang="lv-LV" altLang="lv-LV" sz="1400" b="0" dirty="0">
                <a:latin typeface="Segoe UI Light" panose="020B0502040204020203" pitchFamily="34" charset="0"/>
                <a:cs typeface="Segoe UI" panose="020B0502040204020203" pitchFamily="34" charset="0"/>
              </a:rPr>
              <a:t>tūkstošos</a:t>
            </a:r>
            <a:endParaRPr lang="lv-LV" altLang="lv-LV" sz="1400" b="0" dirty="0">
              <a:solidFill>
                <a:prstClr val="black"/>
              </a:solidFill>
              <a:latin typeface="Segoe UI Light" panose="020B0502040204020203" pitchFamily="34" charset="0"/>
              <a:cs typeface="Segoe UI" panose="020B0502040204020203" pitchFamily="34" charset="0"/>
            </a:endParaRPr>
          </a:p>
        </p:txBody>
      </p:sp>
      <p:sp>
        <p:nvSpPr>
          <p:cNvPr id="37" name="Rectangle 4">
            <a:extLst>
              <a:ext uri="{FF2B5EF4-FFF2-40B4-BE49-F238E27FC236}">
                <a16:creationId xmlns:a16="http://schemas.microsoft.com/office/drawing/2014/main" id="{93C0ADCA-81AF-4345-BF05-12F525B042A7}"/>
              </a:ext>
            </a:extLst>
          </p:cNvPr>
          <p:cNvSpPr>
            <a:spLocks noChangeArrowheads="1"/>
          </p:cNvSpPr>
          <p:nvPr/>
        </p:nvSpPr>
        <p:spPr bwMode="auto">
          <a:xfrm>
            <a:off x="8749020" y="1189422"/>
            <a:ext cx="7684884" cy="369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587024">
              <a:defRPr/>
            </a:pPr>
            <a:r>
              <a:rPr lang="lv-LV" altLang="lv-LV" sz="1801" dirty="0">
                <a:latin typeface="Segoe UI Light" panose="020B0502040204020203" pitchFamily="34" charset="0"/>
                <a:cs typeface="Segoe UI" panose="020B0502040204020203" pitchFamily="34" charset="0"/>
              </a:rPr>
              <a:t>Aizvietojošā darbaspēka pieprasījums pa profesijām līdz 2040. gadam</a:t>
            </a:r>
          </a:p>
        </p:txBody>
      </p:sp>
    </p:spTree>
    <p:extLst>
      <p:ext uri="{BB962C8B-B14F-4D97-AF65-F5344CB8AC3E}">
        <p14:creationId xmlns:p14="http://schemas.microsoft.com/office/powerpoint/2010/main" val="2642321331"/>
      </p:ext>
    </p:extLst>
  </p:cSld>
  <p:clrMapOvr>
    <a:masterClrMapping/>
  </p:clrMapOvr>
</p:sld>
</file>

<file path=ppt/theme/theme1.xml><?xml version="1.0" encoding="utf-8"?>
<a:theme xmlns:a="http://schemas.openxmlformats.org/drawingml/2006/main" name="2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F12C19-D8A8-094C-9231-AC2487BB4EEF}" vid="{EDCDE614-7541-8B4C-A058-54D3014602E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EMin2021">
      <a:dk1>
        <a:sysClr val="windowText" lastClr="000000"/>
      </a:dk1>
      <a:lt1>
        <a:sysClr val="window" lastClr="FFFFFF"/>
      </a:lt1>
      <a:dk2>
        <a:srgbClr val="44546A"/>
      </a:dk2>
      <a:lt2>
        <a:srgbClr val="E7E6E6"/>
      </a:lt2>
      <a:accent1>
        <a:srgbClr val="4CA9B9"/>
      </a:accent1>
      <a:accent2>
        <a:srgbClr val="99CED7"/>
      </a:accent2>
      <a:accent3>
        <a:srgbClr val="A5A5A5"/>
      </a:accent3>
      <a:accent4>
        <a:srgbClr val="FFC000"/>
      </a:accent4>
      <a:accent5>
        <a:srgbClr val="70AD47"/>
      </a:accent5>
      <a:accent6>
        <a:srgbClr val="ED7D31"/>
      </a:accent6>
      <a:hlink>
        <a:srgbClr val="0563C1"/>
      </a:hlink>
      <a:folHlink>
        <a:srgbClr val="954F72"/>
      </a:folHlink>
    </a:clrScheme>
    <a:fontScheme name="EkMin font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0F00EDE-84C2-284B-8BB1-76EBE6454CDE}" vid="{516E902B-0D2F-7748-9EB3-51E065A2A7F4}"/>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5856F525BC6B4AAC9326C419DA09EB" ma:contentTypeVersion="12" ma:contentTypeDescription="Create a new document." ma:contentTypeScope="" ma:versionID="bcf1a48a89e02a97a6c4739a2f953d27">
  <xsd:schema xmlns:xsd="http://www.w3.org/2001/XMLSchema" xmlns:xs="http://www.w3.org/2001/XMLSchema" xmlns:p="http://schemas.microsoft.com/office/2006/metadata/properties" xmlns:ns2="e793aee2-0702-45ff-9c51-b29030239f5c" xmlns:ns3="98d6c3d8-aeaf-4e5b-adb6-e1ad8a72b2c7" targetNamespace="http://schemas.microsoft.com/office/2006/metadata/properties" ma:root="true" ma:fieldsID="d22eb6b0f542f571ecdefc6a3192053d" ns2:_="" ns3:_="">
    <xsd:import namespace="e793aee2-0702-45ff-9c51-b29030239f5c"/>
    <xsd:import namespace="98d6c3d8-aeaf-4e5b-adb6-e1ad8a72b2c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93aee2-0702-45ff-9c51-b29030239f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d6c3d8-aeaf-4e5b-adb6-e1ad8a72b2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7BB182-11C0-4D21-9AF7-0C601EB6B9A8}">
  <ds:schemaRefs>
    <ds:schemaRef ds:uri="http://purl.org/dc/terms/"/>
    <ds:schemaRef ds:uri="http://www.w3.org/XML/1998/namespace"/>
    <ds:schemaRef ds:uri="http://schemas.microsoft.com/office/2006/documentManagement/types"/>
    <ds:schemaRef ds:uri="98d6c3d8-aeaf-4e5b-adb6-e1ad8a72b2c7"/>
    <ds:schemaRef ds:uri="http://schemas.openxmlformats.org/package/2006/metadata/core-properties"/>
    <ds:schemaRef ds:uri="e793aee2-0702-45ff-9c51-b29030239f5c"/>
    <ds:schemaRef ds:uri="http://purl.org/dc/elements/1.1/"/>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DD8EDC88-4E3A-40B9-9023-D9AB9BE9B559}">
  <ds:schemaRefs>
    <ds:schemaRef ds:uri="http://schemas.microsoft.com/sharepoint/v3/contenttype/forms"/>
  </ds:schemaRefs>
</ds:datastoreItem>
</file>

<file path=customXml/itemProps3.xml><?xml version="1.0" encoding="utf-8"?>
<ds:datastoreItem xmlns:ds="http://schemas.openxmlformats.org/officeDocument/2006/customXml" ds:itemID="{84D4FE8A-2B37-411C-866F-A617EAB7B1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93aee2-0702-45ff-9c51-b29030239f5c"/>
    <ds:schemaRef ds:uri="98d6c3d8-aeaf-4e5b-adb6-e1ad8a72b2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EM_veidne</Template>
  <TotalTime>36679</TotalTime>
  <Words>2353</Words>
  <Application>Microsoft Office PowerPoint</Application>
  <PresentationFormat>Custom</PresentationFormat>
  <Paragraphs>568</Paragraphs>
  <Slides>34</Slides>
  <Notes>6</Notes>
  <HiddenSlides>0</HiddenSlides>
  <MMClips>0</MMClips>
  <ScaleCrop>false</ScaleCrop>
  <HeadingPairs>
    <vt:vector size="6" baseType="variant">
      <vt:variant>
        <vt:lpstr>Fonts Used</vt:lpstr>
      </vt:variant>
      <vt:variant>
        <vt:i4>16</vt:i4>
      </vt:variant>
      <vt:variant>
        <vt:lpstr>Theme</vt:lpstr>
      </vt:variant>
      <vt:variant>
        <vt:i4>5</vt:i4>
      </vt:variant>
      <vt:variant>
        <vt:lpstr>Slide Titles</vt:lpstr>
      </vt:variant>
      <vt:variant>
        <vt:i4>34</vt:i4>
      </vt:variant>
    </vt:vector>
  </HeadingPairs>
  <TitlesOfParts>
    <vt:vector size="55" baseType="lpstr">
      <vt:lpstr>Arial</vt:lpstr>
      <vt:lpstr>Arial Narrow</vt:lpstr>
      <vt:lpstr>Calibri</vt:lpstr>
      <vt:lpstr>Calibri (Body)</vt:lpstr>
      <vt:lpstr>Calibri Light</vt:lpstr>
      <vt:lpstr>Century Gothic</vt:lpstr>
      <vt:lpstr>Gill Sans Nova Cond Lt</vt:lpstr>
      <vt:lpstr>Helvetica Neue</vt:lpstr>
      <vt:lpstr>RobustaTLPro-Regular</vt:lpstr>
      <vt:lpstr>Segoe UI</vt:lpstr>
      <vt:lpstr>Segoe UI Light</vt:lpstr>
      <vt:lpstr>Source Sans Pro</vt:lpstr>
      <vt:lpstr>Times New Roman</vt:lpstr>
      <vt:lpstr>Verdana</vt:lpstr>
      <vt:lpstr>Verdana Pro Cond Light</vt:lpstr>
      <vt:lpstr>Wingdings</vt:lpstr>
      <vt:lpstr>2_Custom Design</vt:lpstr>
      <vt:lpstr>1_Office Theme</vt:lpstr>
      <vt:lpstr>Office Theme</vt:lpstr>
      <vt:lpstr>3_Custom Design</vt:lpstr>
      <vt:lpstr>2_Office Theme</vt:lpstr>
      <vt:lpstr>PowerPoint Presentation</vt:lpstr>
      <vt:lpstr>PowerPoint Presentation</vt:lpstr>
      <vt:lpstr>PowerPoint Presentation</vt:lpstr>
      <vt:lpstr>DARBA TIRGU ARVIEN VAIRĀK IETEKMĒS DARBASPĒKA NOVECOŠANĀS</vt:lpstr>
      <vt:lpstr>Latvijas darba tirgus ŠODIEN</vt:lpstr>
      <vt:lpstr>PowerPoint Presentation</vt:lpstr>
      <vt:lpstr>Ekonomikas izaugsmes Mērķa scenārijs</vt:lpstr>
      <vt:lpstr>Ekonomikas izaugsmi turpinās balstīt produktivitātes pieaugums – nodarbināto skaits tuvākajos gados var neatgriezties 2019. gada līmenī</vt:lpstr>
      <vt:lpstr>galvenās darba iespējas radīs aizvietojošais pieprasījums</vt:lpstr>
      <vt:lpstr>PowerPoint Presentation</vt:lpstr>
      <vt:lpstr>Darbaspēka pieprasījuma izmaiņas nozaru un profesiju griezumā </vt:lpstr>
      <vt:lpstr>Pieaugs pieprasījums pēc kvalificēta darbaspēka ar augstāko un profesionālo izglītību</vt:lpstr>
      <vt:lpstr>PowerPoint Presentation</vt:lpstr>
      <vt:lpstr>PowerPoint Presentation</vt:lpstr>
      <vt:lpstr>Darbaspēka pietiekamība un sagaidāmais vakanču skaits tautsaimniecības nozarēs</vt:lpstr>
      <vt:lpstr>DARBASPĒKA PIETIEKAMĪBA AUGSTĀKĀS  KVALIFIKĀCIJAS PROFESIJĀS</vt:lpstr>
      <vt:lpstr>PowerPoint Presentation</vt:lpstr>
      <vt:lpstr>PowerPoint Presentation</vt:lpstr>
      <vt:lpstr>PowerPoint Presentation</vt:lpstr>
      <vt:lpstr>PowerPoint Presentation</vt:lpstr>
      <vt:lpstr>PowerPoint Presentation</vt:lpstr>
      <vt:lpstr>Darbavietu struktūra izglītības nozares saistītajās profesijās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Darbavietu sadalījums veselības nozares saistītajā profesijās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Normunds Ozols</dc:creator>
  <cp:lastModifiedBy>Dace Zīle</cp:lastModifiedBy>
  <cp:revision>313</cp:revision>
  <cp:lastPrinted>2023-03-01T14:23:47Z</cp:lastPrinted>
  <dcterms:created xsi:type="dcterms:W3CDTF">2021-09-27T07:43:35Z</dcterms:created>
  <dcterms:modified xsi:type="dcterms:W3CDTF">2023-03-29T07:02:02Z</dcterms:modified>
</cp:coreProperties>
</file>